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1" r:id="rId2"/>
    <p:sldId id="267" r:id="rId3"/>
    <p:sldId id="258" r:id="rId4"/>
    <p:sldId id="259" r:id="rId5"/>
    <p:sldId id="260" r:id="rId6"/>
    <p:sldId id="261" r:id="rId7"/>
    <p:sldId id="262" r:id="rId8"/>
    <p:sldId id="269" r:id="rId9"/>
    <p:sldId id="264" r:id="rId10"/>
    <p:sldId id="265" r:id="rId11"/>
    <p:sldId id="266" r:id="rId12"/>
    <p:sldId id="274" r:id="rId13"/>
    <p:sldId id="270" r:id="rId14"/>
    <p:sldId id="272" r:id="rId15"/>
    <p:sldId id="273" r:id="rId16"/>
    <p:sldId id="268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11" autoAdjust="0"/>
  </p:normalViewPr>
  <p:slideViewPr>
    <p:cSldViewPr>
      <p:cViewPr varScale="1">
        <p:scale>
          <a:sx n="102" d="100"/>
          <a:sy n="102" d="100"/>
        </p:scale>
        <p:origin x="-2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3E3810-5693-4D52-B96F-C0A82148E408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CB387BF-E0BE-4E9F-9C0B-56D4B103BC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6DC8B1C-77BA-43DB-97C3-48348BBEA7D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F273C-2D1D-4164-99B6-25574921C763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87BEB-BBE6-4C46-87AF-3F256A3820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F2D1-FA6D-4819-AA1F-F114545D76FE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894CF-C810-4035-94B3-7D19FAA38B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68761-63B8-45AA-A18E-90FB8CD017AA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BD8F1-9349-408D-9167-91FBE70668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6ADB9-0DEA-4CEA-A4F5-9D9A25A7C135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8F578-1FF9-4082-9E06-C8EEAA25C8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1A1A5-3BA3-4418-ADB3-43D40A17A510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9F975-4F23-4D80-B108-C327338EAD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860F-808A-41BB-8F26-DAFC1E36D43A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284D6-77F2-4A54-A98E-94284F2827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92359-6DA9-4304-9470-0E904440A30D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A16FA-FC2D-4DBB-8C85-7AB2997214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1C074-C656-46DC-85D2-2E4FEE63FAE1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6DBD9-EDE9-416B-9A82-70E4F2C95C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C32E1-EDE4-4089-97BB-F1EFDB60179A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C435B-3896-4994-B369-D9143807C3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F7198-8156-4FB0-AA35-ECE51E7FB4B8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CCF2A-931D-4701-B0B9-1B28120C0D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61A67-40A1-4C01-A072-7D3A44410C58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EA778-E3CA-4D99-A3EB-D169E16E07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CE5057-B7B0-4A2D-A21D-110563FC9D84}" type="datetimeFigureOut">
              <a:rPr lang="cs-CZ"/>
              <a:pPr>
                <a:defRPr/>
              </a:pPr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475201-DC31-497F-AE2F-79BB6E05B4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>
    <p:wipe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WBB1HBnRXo8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71500" y="428625"/>
          <a:ext cx="7929563" cy="4206875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Nataša Dostálová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 VY_03_INOVACE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_ 0606_Erben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   Karel Jaromír Erben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vytvoření: 4.3.2012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28.3.2012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4355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5157788"/>
            <a:ext cx="6281737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1117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800" smtClean="0"/>
              <a:t>Ročník: 6.-9.</a:t>
            </a:r>
          </a:p>
          <a:p>
            <a:pPr>
              <a:buFont typeface="Arial" charset="0"/>
              <a:buNone/>
            </a:pPr>
            <a:r>
              <a:rPr lang="cs-CZ" sz="2800" smtClean="0"/>
              <a:t>Materiál slouží k výkladu nového učiva i pro opakování.</a:t>
            </a:r>
          </a:p>
          <a:p>
            <a:pPr>
              <a:buFont typeface="Arial" charset="0"/>
              <a:buNone/>
            </a:pPr>
            <a:r>
              <a:rPr lang="cs-CZ" sz="2800" smtClean="0"/>
              <a:t>Seznamuje s K.J.Erbenem a jeho dílem. Vysvětluje literární pojem balada.</a:t>
            </a:r>
          </a:p>
          <a:p>
            <a:pPr>
              <a:buFont typeface="Arial" charset="0"/>
              <a:buNone/>
            </a:pPr>
            <a:r>
              <a:rPr lang="cs-CZ" sz="2800" smtClean="0"/>
              <a:t>Je spojen s četbou a rozborem básně Kytice. Text básně mají žáci také v tištěné formě. Rozbor lze provádět jednotlivě, ve skupinách i frontálně.</a:t>
            </a:r>
          </a:p>
          <a:p>
            <a:pPr>
              <a:buFont typeface="Arial" charset="0"/>
              <a:buNone/>
            </a:pPr>
            <a:r>
              <a:rPr lang="cs-CZ" sz="2800" smtClean="0"/>
              <a:t>Je doplněn ukázkou filmové adaptace, tím motivuje žáky k dalšímu poznávání autorova díla.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Karel Jaromír Erben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cs-CZ" smtClean="0"/>
          </a:p>
        </p:txBody>
      </p:sp>
      <p:sp>
        <p:nvSpPr>
          <p:cNvPr id="1638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3600" smtClean="0">
                <a:solidFill>
                  <a:schemeClr val="bg1"/>
                </a:solidFill>
              </a:rPr>
              <a:t>*</a:t>
            </a:r>
            <a:r>
              <a:rPr lang="cs-CZ" smtClean="0">
                <a:solidFill>
                  <a:schemeClr val="bg1"/>
                </a:solidFill>
              </a:rPr>
              <a:t>     7.11.1811 v Miletíně</a:t>
            </a:r>
          </a:p>
          <a:p>
            <a:pPr>
              <a:buFont typeface="Arial" charset="0"/>
              <a:buNone/>
            </a:pPr>
            <a:r>
              <a:rPr lang="cs-CZ" sz="3600" smtClean="0">
                <a:solidFill>
                  <a:schemeClr val="bg1"/>
                </a:solidFill>
              </a:rPr>
              <a:t>†</a:t>
            </a:r>
            <a:r>
              <a:rPr lang="cs-CZ" smtClean="0">
                <a:solidFill>
                  <a:schemeClr val="bg1"/>
                </a:solidFill>
              </a:rPr>
              <a:t>   27.11.1870 v Praze</a:t>
            </a:r>
          </a:p>
          <a:p>
            <a:endParaRPr lang="cs-CZ" smtClean="0"/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557338"/>
            <a:ext cx="3527425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2"/>
          <p:cNvSpPr>
            <a:spLocks noGrp="1"/>
          </p:cNvSpPr>
          <p:nvPr>
            <p:ph idx="1"/>
          </p:nvPr>
        </p:nvSpPr>
        <p:spPr>
          <a:xfrm>
            <a:off x="179388" y="836613"/>
            <a:ext cx="8785225" cy="5289550"/>
          </a:xfrm>
        </p:spPr>
        <p:txBody>
          <a:bodyPr/>
          <a:lstStyle/>
          <a:p>
            <a:r>
              <a:rPr lang="cs-CZ" sz="4400" smtClean="0">
                <a:solidFill>
                  <a:schemeClr val="bg1"/>
                </a:solidFill>
              </a:rPr>
              <a:t>Český spisovatel, básník, historik, překladatel, archivář </a:t>
            </a:r>
          </a:p>
          <a:p>
            <a:r>
              <a:rPr lang="cs-CZ" sz="4400" smtClean="0">
                <a:solidFill>
                  <a:schemeClr val="bg1"/>
                </a:solidFill>
              </a:rPr>
              <a:t>Sběratel české lidové slovesnosti</a:t>
            </a:r>
          </a:p>
          <a:p>
            <a:r>
              <a:rPr lang="cs-CZ" sz="4400" smtClean="0">
                <a:solidFill>
                  <a:schemeClr val="bg1"/>
                </a:solidFill>
              </a:rPr>
              <a:t>Představitel literárního romantismu</a:t>
            </a:r>
          </a:p>
        </p:txBody>
      </p:sp>
      <p:pic>
        <p:nvPicPr>
          <p:cNvPr id="18434" name="Picture 2" descr="C:\Program Files\Microsoft Office\MEDIA\CAGCAT10\j02849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4076700"/>
            <a:ext cx="3657600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smtClean="0">
                <a:solidFill>
                  <a:srgbClr val="FF9900"/>
                </a:solidFill>
              </a:rPr>
              <a:t>Život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800" smtClean="0">
                <a:solidFill>
                  <a:schemeClr val="bg1"/>
                </a:solidFill>
              </a:rPr>
              <a:t>Studium gymnázia</a:t>
            </a:r>
          </a:p>
          <a:p>
            <a:r>
              <a:rPr lang="cs-CZ" sz="4800" smtClean="0">
                <a:solidFill>
                  <a:schemeClr val="bg1"/>
                </a:solidFill>
              </a:rPr>
              <a:t>Sekretář Českého muzea</a:t>
            </a:r>
          </a:p>
          <a:p>
            <a:r>
              <a:rPr lang="cs-CZ" sz="4800" smtClean="0">
                <a:solidFill>
                  <a:schemeClr val="bg1"/>
                </a:solidFill>
              </a:rPr>
              <a:t>Archivář města Prahy</a:t>
            </a:r>
          </a:p>
          <a:p>
            <a:r>
              <a:rPr lang="cs-CZ" sz="4800" smtClean="0">
                <a:solidFill>
                  <a:schemeClr val="bg1"/>
                </a:solidFill>
              </a:rPr>
              <a:t>Přátelství s Františkem Palackým</a:t>
            </a:r>
          </a:p>
          <a:p>
            <a:r>
              <a:rPr lang="cs-CZ" sz="4800" smtClean="0">
                <a:solidFill>
                  <a:schemeClr val="bg1"/>
                </a:solidFill>
              </a:rPr>
              <a:t>Cesty po českém venkově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r>
              <a:rPr lang="cs-CZ" sz="7200" smtClean="0">
                <a:solidFill>
                  <a:srgbClr val="FFCC00"/>
                </a:solidFill>
              </a:rPr>
              <a:t>Dílo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256212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300" dirty="0" smtClean="0">
                <a:solidFill>
                  <a:srgbClr val="FFFF00"/>
                </a:solidFill>
              </a:rPr>
              <a:t>Sběratelská  a vydavatelská činnost v oblasti literární historie: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i="1" dirty="0" smtClean="0">
                <a:solidFill>
                  <a:schemeClr val="bg1"/>
                </a:solidFill>
              </a:rPr>
              <a:t>Prostonárodní české písně a říkadla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i="1" dirty="0">
                <a:solidFill>
                  <a:schemeClr val="bg1"/>
                </a:solidFill>
              </a:rPr>
              <a:t>Sto prostonárodních pohádek a pověstí slovanských v nářečích </a:t>
            </a:r>
            <a:r>
              <a:rPr lang="cs-CZ" sz="4400" i="1" dirty="0" smtClean="0">
                <a:solidFill>
                  <a:schemeClr val="bg1"/>
                </a:solidFill>
              </a:rPr>
              <a:t>původních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i="1" dirty="0">
                <a:solidFill>
                  <a:schemeClr val="bg1"/>
                </a:solidFill>
              </a:rPr>
              <a:t>Slovanské báje o stvoření </a:t>
            </a:r>
            <a:r>
              <a:rPr lang="cs-CZ" sz="4400" i="1" dirty="0" smtClean="0">
                <a:solidFill>
                  <a:schemeClr val="bg1"/>
                </a:solidFill>
              </a:rPr>
              <a:t>světa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i="1" dirty="0" smtClean="0">
                <a:solidFill>
                  <a:schemeClr val="bg1"/>
                </a:solidFill>
              </a:rPr>
              <a:t>Báje a pověsti slovanské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sah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5435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6600" smtClean="0">
                <a:solidFill>
                  <a:schemeClr val="bg1"/>
                </a:solidFill>
              </a:rPr>
              <a:t>                </a:t>
            </a:r>
            <a:r>
              <a:rPr lang="cs-CZ" sz="6600" u="sng" smtClean="0">
                <a:solidFill>
                  <a:schemeClr val="bg1"/>
                </a:solidFill>
              </a:rPr>
              <a:t>Kytice</a:t>
            </a:r>
          </a:p>
          <a:p>
            <a:pPr>
              <a:buFont typeface="Wingdings" pitchFamily="2" charset="2"/>
              <a:buChar char="§"/>
            </a:pPr>
            <a:r>
              <a:rPr lang="cs-CZ" sz="4000" smtClean="0">
                <a:solidFill>
                  <a:srgbClr val="FFFF00"/>
                </a:solidFill>
              </a:rPr>
              <a:t>Kytice z pověstí národních – původní název</a:t>
            </a:r>
          </a:p>
          <a:p>
            <a:pPr>
              <a:buFont typeface="Wingdings" pitchFamily="2" charset="2"/>
              <a:buChar char="§"/>
            </a:pPr>
            <a:r>
              <a:rPr lang="cs-CZ" sz="4000" smtClean="0">
                <a:solidFill>
                  <a:srgbClr val="FFFF00"/>
                </a:solidFill>
              </a:rPr>
              <a:t>Básnická sbírka balad</a:t>
            </a:r>
          </a:p>
          <a:p>
            <a:pPr>
              <a:buFont typeface="Wingdings" pitchFamily="2" charset="2"/>
              <a:buChar char="§"/>
            </a:pPr>
            <a:r>
              <a:rPr lang="cs-CZ" sz="4000" smtClean="0">
                <a:solidFill>
                  <a:srgbClr val="FFFF00"/>
                </a:solidFill>
              </a:rPr>
              <a:t>Inspirace v lidové slovesnosti</a:t>
            </a:r>
          </a:p>
          <a:p>
            <a:pPr>
              <a:buFont typeface="Wingdings" pitchFamily="2" charset="2"/>
              <a:buChar char="§"/>
            </a:pPr>
            <a:r>
              <a:rPr lang="cs-CZ" sz="4000" smtClean="0">
                <a:solidFill>
                  <a:srgbClr val="FFFF00"/>
                </a:solidFill>
              </a:rPr>
              <a:t>Motiv viny a trestu</a:t>
            </a:r>
          </a:p>
          <a:p>
            <a:pPr>
              <a:buFont typeface="Arial" charset="0"/>
              <a:buNone/>
            </a:pPr>
            <a:endParaRPr lang="cs-CZ" sz="9600" smtClean="0"/>
          </a:p>
          <a:p>
            <a:pPr>
              <a:buFont typeface="Wingdings" pitchFamily="2" charset="2"/>
              <a:buChar char="§"/>
            </a:pPr>
            <a:endParaRPr lang="cs-CZ" sz="6000" smtClean="0">
              <a:solidFill>
                <a:srgbClr val="FFFF00"/>
              </a:solidFill>
            </a:endParaRPr>
          </a:p>
          <a:p>
            <a:pPr>
              <a:buFont typeface="Arial" charset="0"/>
              <a:buNone/>
            </a:pPr>
            <a:endParaRPr lang="cs-CZ" smtClean="0">
              <a:solidFill>
                <a:srgbClr val="FFFF00"/>
              </a:solidFill>
            </a:endParaRPr>
          </a:p>
        </p:txBody>
      </p:sp>
      <p:pic>
        <p:nvPicPr>
          <p:cNvPr id="21506" name="Picture 2" descr="C:\Program Files\Microsoft Office\MEDIA\CAGCAT10\j028190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4652963"/>
            <a:ext cx="1825625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cs-CZ" sz="7200" smtClean="0">
                <a:solidFill>
                  <a:srgbClr val="FFCC00"/>
                </a:solidFill>
              </a:rPr>
              <a:t/>
            </a:r>
            <a:br>
              <a:rPr lang="cs-CZ" sz="7200" smtClean="0">
                <a:solidFill>
                  <a:srgbClr val="FFCC00"/>
                </a:solidFill>
              </a:rPr>
            </a:br>
            <a:r>
              <a:rPr lang="cs-CZ" sz="4800" smtClean="0">
                <a:solidFill>
                  <a:srgbClr val="FFCC00"/>
                </a:solidFill>
              </a:rPr>
              <a:t>Poezie</a:t>
            </a:r>
            <a:r>
              <a:rPr lang="cs-CZ" sz="7200" smtClean="0">
                <a:solidFill>
                  <a:srgbClr val="FFFF00"/>
                </a:solidFill>
              </a:rPr>
              <a:t/>
            </a:r>
            <a:br>
              <a:rPr lang="cs-CZ" sz="7200" smtClean="0">
                <a:solidFill>
                  <a:srgbClr val="FFFF00"/>
                </a:solidFill>
              </a:rPr>
            </a:br>
            <a:endParaRPr lang="cs-CZ" sz="7200" smtClean="0"/>
          </a:p>
        </p:txBody>
      </p:sp>
      <p:sp>
        <p:nvSpPr>
          <p:cNvPr id="5" name="Zaoblený obdélník 4"/>
          <p:cNvSpPr/>
          <p:nvPr/>
        </p:nvSpPr>
        <p:spPr>
          <a:xfrm>
            <a:off x="5651500" y="2997200"/>
            <a:ext cx="2881313" cy="914400"/>
          </a:xfrm>
          <a:prstGeom prst="round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hlinkClick r:id="rId3" action="ppaction://hlinksldjump"/>
              </a:rPr>
              <a:t>BALADA</a:t>
            </a:r>
            <a:endParaRPr lang="cs-CZ" sz="5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Kytice z pověstí národních</a:t>
            </a:r>
          </a:p>
        </p:txBody>
      </p:sp>
      <p:sp>
        <p:nvSpPr>
          <p:cNvPr id="22530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3200" smtClean="0">
                <a:solidFill>
                  <a:srgbClr val="FFFF00"/>
                </a:solidFill>
              </a:rPr>
              <a:t>Kytice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Poklad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Svatební košile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Polednice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Zlatý kolovrat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Štědrý den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Holoubek</a:t>
            </a:r>
          </a:p>
        </p:txBody>
      </p:sp>
      <p:sp>
        <p:nvSpPr>
          <p:cNvPr id="22531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3200" smtClean="0">
                <a:solidFill>
                  <a:srgbClr val="FFFF00"/>
                </a:solidFill>
              </a:rPr>
              <a:t>Záhořovo lože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Vodník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Vrba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Lilie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Dceřina kletba</a:t>
            </a:r>
          </a:p>
          <a:p>
            <a:r>
              <a:rPr lang="cs-CZ" sz="3200" smtClean="0">
                <a:solidFill>
                  <a:srgbClr val="FFFF00"/>
                </a:solidFill>
              </a:rPr>
              <a:t>Věštkyně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471738"/>
            <a:ext cx="2884488" cy="412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4"/>
          <p:cNvPicPr>
            <a:picLocks noChangeAspect="1" noChangeArrowheads="1"/>
          </p:cNvPicPr>
          <p:nvPr/>
        </p:nvPicPr>
        <p:blipFill>
          <a:blip r:embed="rId3"/>
          <a:srcRect l="17007" r="17007"/>
          <a:stretch>
            <a:fillRect/>
          </a:stretch>
        </p:blipFill>
        <p:spPr bwMode="auto">
          <a:xfrm>
            <a:off x="250825" y="188913"/>
            <a:ext cx="2592388" cy="391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1863" y="333375"/>
            <a:ext cx="2592387" cy="385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cs-CZ" smtClean="0">
                <a:solidFill>
                  <a:srgbClr val="FFC000"/>
                </a:solidFill>
              </a:rPr>
              <a:t>Karel Jaromír Erben - báseň Kytice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0825" y="1412875"/>
            <a:ext cx="4392613" cy="5184775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 Zemřela matka a do hrobu dána,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siroty po ní zůstaly;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i přicházely každičkého rána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a matičku svou hledaly.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I zželelo se matce milých dítek;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duše její se vrátila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a vtělila se v drobnolistý kvítek,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jímž mohylu svou pokryla.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Poznaly dítky matičku po dechu,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poznaly ji a plesaly;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a prostý kvítek, v něm majíc útěchu,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mateří-douškou nazvaly.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316413" cy="5256213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Mateří-douško vlasti naší milé,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vy prosté naše pověsti!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Natrhal jsem tě na dávné mohyle -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komu mám tebe </a:t>
            </a:r>
            <a:r>
              <a:rPr lang="cs-CZ" dirty="0" err="1" smtClean="0">
                <a:solidFill>
                  <a:schemeClr val="bg1"/>
                </a:solidFill>
              </a:rPr>
              <a:t>přinésti</a:t>
            </a:r>
            <a:r>
              <a:rPr lang="cs-CZ" dirty="0" smtClean="0">
                <a:solidFill>
                  <a:schemeClr val="bg1"/>
                </a:solidFill>
              </a:rPr>
              <a:t>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Ve skrovnou já tě kytici zavážu,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ozdobně stužkou ovinu;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do </a:t>
            </a:r>
            <a:r>
              <a:rPr lang="cs-CZ" dirty="0" err="1" smtClean="0">
                <a:solidFill>
                  <a:schemeClr val="bg1"/>
                </a:solidFill>
              </a:rPr>
              <a:t>šírých</a:t>
            </a:r>
            <a:r>
              <a:rPr lang="cs-CZ" dirty="0" smtClean="0">
                <a:solidFill>
                  <a:schemeClr val="bg1"/>
                </a:solidFill>
              </a:rPr>
              <a:t> zemí cestu ti ukážu,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kde příbuznou máš rodinu.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Snad že se najde dcera </a:t>
            </a:r>
            <a:r>
              <a:rPr lang="cs-CZ" dirty="0" err="1" smtClean="0">
                <a:solidFill>
                  <a:schemeClr val="bg1"/>
                </a:solidFill>
              </a:rPr>
              <a:t>mateřina</a:t>
            </a:r>
            <a:r>
              <a:rPr lang="cs-CZ" dirty="0" smtClean="0">
                <a:solidFill>
                  <a:schemeClr val="bg1"/>
                </a:solidFill>
              </a:rPr>
              <a:t>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jíž mile dech tvůj zavoní;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snad že i najdeš některého syna,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jenž k tobě srdce nakloní!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5" name="Tlačítko akce: Zpět nebo Předchozí 4">
            <a:hlinkClick r:id="" action="ppaction://noaction" highlightClick="1"/>
          </p:cNvPr>
          <p:cNvSpPr/>
          <p:nvPr/>
        </p:nvSpPr>
        <p:spPr>
          <a:xfrm>
            <a:off x="6084888" y="6165850"/>
            <a:ext cx="3059112" cy="6921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dirty="0">
                <a:solidFill>
                  <a:schemeClr val="tx1"/>
                </a:solidFill>
                <a:hlinkClick r:id="rId2" action="ppaction://hlinksldjump"/>
              </a:rPr>
              <a:t>Odpovězte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C000"/>
                </a:solidFill>
              </a:rPr>
              <a:t>Filmová ukázka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bg1"/>
                </a:solidFill>
              </a:rPr>
              <a:t>Ukázka z českého filmu Kytice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bg1"/>
                </a:solidFill>
              </a:rPr>
              <a:t>Balada Zlatý kolovrat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u="sng" dirty="0" smtClean="0">
              <a:solidFill>
                <a:srgbClr val="C00000"/>
              </a:solidFill>
              <a:hlinkClick r:id="rId2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u="sng" dirty="0" smtClean="0">
                <a:solidFill>
                  <a:srgbClr val="C00000"/>
                </a:solidFill>
                <a:hlinkClick r:id="rId2"/>
              </a:rPr>
              <a:t>http://www.</a:t>
            </a:r>
            <a:r>
              <a:rPr lang="cs-CZ" u="sng" dirty="0" err="1" smtClean="0">
                <a:solidFill>
                  <a:srgbClr val="C00000"/>
                </a:solidFill>
                <a:hlinkClick r:id="rId2"/>
              </a:rPr>
              <a:t>youtube.com</a:t>
            </a:r>
            <a:r>
              <a:rPr lang="cs-CZ" u="sng" dirty="0" smtClean="0">
                <a:solidFill>
                  <a:srgbClr val="C00000"/>
                </a:solidFill>
                <a:hlinkClick r:id="rId2"/>
              </a:rPr>
              <a:t>/</a:t>
            </a:r>
            <a:r>
              <a:rPr lang="cs-CZ" u="sng" dirty="0" err="1" smtClean="0">
                <a:solidFill>
                  <a:srgbClr val="C00000"/>
                </a:solidFill>
                <a:hlinkClick r:id="rId2"/>
              </a:rPr>
              <a:t>watch</a:t>
            </a:r>
            <a:r>
              <a:rPr lang="cs-CZ" u="sng" dirty="0" smtClean="0">
                <a:solidFill>
                  <a:srgbClr val="C00000"/>
                </a:solidFill>
                <a:hlinkClick r:id="rId2"/>
              </a:rPr>
              <a:t>?v=WBB1HBnRXo8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24241" y="2967335"/>
            <a:ext cx="3295519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Konec</a:t>
            </a:r>
            <a:endParaRPr lang="cs-CZ" sz="9600" b="1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smtClean="0">
                <a:solidFill>
                  <a:srgbClr val="FFFF00"/>
                </a:solidFill>
              </a:rPr>
              <a:t>Balada</a:t>
            </a: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smtClean="0">
                <a:solidFill>
                  <a:schemeClr val="bg1"/>
                </a:solidFill>
              </a:rPr>
              <a:t>Lyricko-epická báseň</a:t>
            </a:r>
          </a:p>
          <a:p>
            <a:r>
              <a:rPr lang="cs-CZ" sz="4000" smtClean="0">
                <a:solidFill>
                  <a:schemeClr val="bg1"/>
                </a:solidFill>
              </a:rPr>
              <a:t>Často smutný děj a tragický konec</a:t>
            </a:r>
          </a:p>
          <a:p>
            <a:r>
              <a:rPr lang="cs-CZ" sz="4000" smtClean="0">
                <a:solidFill>
                  <a:schemeClr val="bg1"/>
                </a:solidFill>
              </a:rPr>
              <a:t>Motiv viny a trestu</a:t>
            </a:r>
          </a:p>
          <a:p>
            <a:r>
              <a:rPr lang="cs-CZ" sz="4000" smtClean="0">
                <a:solidFill>
                  <a:schemeClr val="bg1"/>
                </a:solidFill>
              </a:rPr>
              <a:t>Inspirace v lidové slovesnosti</a:t>
            </a:r>
          </a:p>
          <a:p>
            <a:r>
              <a:rPr lang="cs-CZ" sz="4000" smtClean="0">
                <a:solidFill>
                  <a:schemeClr val="bg1"/>
                </a:solidFill>
              </a:rPr>
              <a:t>Časté dialogy</a:t>
            </a:r>
          </a:p>
          <a:p>
            <a:endParaRPr lang="cs-CZ" smtClean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6516688" y="5516563"/>
            <a:ext cx="1841500" cy="1008062"/>
          </a:xfrm>
          <a:prstGeom prst="rightArrow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ZPĚT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C000"/>
                </a:solidFill>
              </a:rPr>
              <a:t>Pracujte s textem básně Kytice</a:t>
            </a:r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25621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3600" smtClean="0">
                <a:solidFill>
                  <a:schemeClr val="bg1"/>
                </a:solidFill>
              </a:rPr>
              <a:t>1. Báseň lze rozdělit na dvě části. Podle čeho?</a:t>
            </a:r>
          </a:p>
          <a:p>
            <a:pPr>
              <a:buFont typeface="Arial" charset="0"/>
              <a:buNone/>
            </a:pPr>
            <a:r>
              <a:rPr lang="cs-CZ" sz="3600" smtClean="0">
                <a:solidFill>
                  <a:schemeClr val="bg1"/>
                </a:solidFill>
              </a:rPr>
              <a:t>2. Kterým rýmem je báseň napsána?</a:t>
            </a:r>
          </a:p>
          <a:p>
            <a:pPr>
              <a:buFont typeface="Arial" charset="0"/>
              <a:buNone/>
            </a:pPr>
            <a:r>
              <a:rPr lang="cs-CZ" sz="3600" smtClean="0">
                <a:solidFill>
                  <a:schemeClr val="bg1"/>
                </a:solidFill>
              </a:rPr>
              <a:t>3. Najděte znaky typické pro baladu.</a:t>
            </a:r>
          </a:p>
          <a:p>
            <a:pPr>
              <a:buFont typeface="Arial" charset="0"/>
              <a:buNone/>
            </a:pPr>
            <a:r>
              <a:rPr lang="cs-CZ" sz="3600" smtClean="0">
                <a:solidFill>
                  <a:schemeClr val="bg1"/>
                </a:solidFill>
              </a:rPr>
              <a:t>4. Najděte verše, v nichž se objevuje myšlenka slovanské vzájemnosti.</a:t>
            </a:r>
          </a:p>
          <a:p>
            <a:pPr>
              <a:buFont typeface="Arial" charset="0"/>
              <a:buNone/>
            </a:pPr>
            <a:r>
              <a:rPr lang="cs-CZ" sz="3600" smtClean="0">
                <a:solidFill>
                  <a:schemeClr val="bg1"/>
                </a:solidFill>
              </a:rPr>
              <a:t>5. Jak vzniklo slovo mateřídouška?</a:t>
            </a:r>
          </a:p>
          <a:p>
            <a:pPr>
              <a:buFont typeface="Arial" charset="0"/>
              <a:buNone/>
            </a:pPr>
            <a:r>
              <a:rPr lang="cs-CZ" sz="3600" smtClean="0">
                <a:solidFill>
                  <a:schemeClr val="bg1"/>
                </a:solidFill>
              </a:rPr>
              <a:t>6. Proč sbírka dostala název Kytice?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092950" y="6021388"/>
            <a:ext cx="1833563" cy="68262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dirty="0">
                <a:solidFill>
                  <a:schemeClr val="tx1"/>
                </a:solidFill>
                <a:hlinkClick r:id="rId2" action="ppaction://hlinksldjump"/>
              </a:rPr>
              <a:t>Řešení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cs-CZ" smtClean="0">
                <a:solidFill>
                  <a:srgbClr val="FFFF00"/>
                </a:solidFill>
              </a:rPr>
              <a:t>Řešení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472112"/>
          </a:xfrm>
        </p:spPr>
        <p:txBody>
          <a:bodyPr rtlCol="0">
            <a:normAutofit fontScale="92500" lnSpcReduction="20000"/>
          </a:bodyPr>
          <a:lstStyle/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3500" dirty="0" smtClean="0">
                <a:solidFill>
                  <a:schemeClr val="bg1"/>
                </a:solidFill>
              </a:rPr>
              <a:t>První tři sloky jsou lyricko-epické – vyprávějí příběh. Další tři sloky – autorova sběratelská činnost.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3500" dirty="0" smtClean="0">
                <a:solidFill>
                  <a:schemeClr val="bg1"/>
                </a:solidFill>
              </a:rPr>
              <a:t>Rým střídavý – ABAB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3500" dirty="0" smtClean="0">
                <a:solidFill>
                  <a:schemeClr val="bg1"/>
                </a:solidFill>
              </a:rPr>
              <a:t>Lyricko-epická část – smutný děj.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500" dirty="0" smtClean="0">
                <a:solidFill>
                  <a:schemeClr val="bg1"/>
                </a:solidFill>
              </a:rPr>
              <a:t>4.  „… do </a:t>
            </a:r>
            <a:r>
              <a:rPr lang="cs-CZ" sz="3500" dirty="0" err="1" smtClean="0">
                <a:solidFill>
                  <a:schemeClr val="bg1"/>
                </a:solidFill>
              </a:rPr>
              <a:t>šírých</a:t>
            </a:r>
            <a:r>
              <a:rPr lang="cs-CZ" sz="3500" dirty="0" smtClean="0">
                <a:solidFill>
                  <a:schemeClr val="bg1"/>
                </a:solidFill>
              </a:rPr>
              <a:t> zemí cestu ti ukážu,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500" dirty="0" smtClean="0">
                <a:solidFill>
                  <a:schemeClr val="bg1"/>
                </a:solidFill>
              </a:rPr>
              <a:t>         kde příbuznou máš rodinu.“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500" dirty="0" smtClean="0">
                <a:solidFill>
                  <a:schemeClr val="bg1"/>
                </a:solidFill>
              </a:rPr>
              <a:t>5.  Složeno ze slov: matčin – dech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500" dirty="0" smtClean="0">
                <a:solidFill>
                  <a:schemeClr val="bg1"/>
                </a:solidFill>
              </a:rPr>
              <a:t>6.  Svázaná kytice je metafora – sebrané lidové balady  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7380288" y="5805488"/>
            <a:ext cx="1474787" cy="75406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dirty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3072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2000" smtClean="0"/>
              <a:t>VILÍMEK, Jan. </a:t>
            </a:r>
            <a:r>
              <a:rPr lang="cs-CZ" sz="2000" i="1" smtClean="0"/>
              <a:t>wikipedia</a:t>
            </a:r>
            <a:r>
              <a:rPr lang="cs-CZ" sz="2000" smtClean="0"/>
              <a:t> [online]. [cit. 4.3.2012]. Dostupný na WWW: &lt;http://cs.wikipedia.org/wiki/Soubor:Jan_Vil%C3%ADmek_-_Karel_Jarom%C3%ADr_Erben.jpg&gt;.</a:t>
            </a:r>
          </a:p>
          <a:p>
            <a:pPr>
              <a:buFont typeface="Arial" charset="0"/>
              <a:buNone/>
            </a:pP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smtClean="0"/>
              <a:t>ERBEN, Karel Jaromír. </a:t>
            </a:r>
            <a:r>
              <a:rPr lang="cs-CZ" sz="2000" i="1" smtClean="0"/>
              <a:t>Kytice</a:t>
            </a:r>
            <a:r>
              <a:rPr lang="cs-CZ" sz="2000" smtClean="0"/>
              <a:t>. Praha: Albatros, 1965, ISBN 13-241-KMČ-72.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470</Words>
  <Application>Microsoft Office PowerPoint</Application>
  <PresentationFormat>Předvádění na obrazovce (4:3)</PresentationFormat>
  <Paragraphs>119</Paragraphs>
  <Slides>16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Calibri</vt:lpstr>
      <vt:lpstr>Arial</vt:lpstr>
      <vt:lpstr>Wingdings</vt:lpstr>
      <vt:lpstr>Motiv sady Office</vt:lpstr>
      <vt:lpstr>Snímek 1</vt:lpstr>
      <vt:lpstr>ANOTACE</vt:lpstr>
      <vt:lpstr>Karel Jaromír Erben</vt:lpstr>
      <vt:lpstr>Snímek 4</vt:lpstr>
      <vt:lpstr>Život</vt:lpstr>
      <vt:lpstr>Dílo</vt:lpstr>
      <vt:lpstr> Poezie </vt:lpstr>
      <vt:lpstr>Kytice z pověstí národních</vt:lpstr>
      <vt:lpstr>Snímek 9</vt:lpstr>
      <vt:lpstr>Karel Jaromír Erben - báseň Kytice</vt:lpstr>
      <vt:lpstr>Filmová ukázka</vt:lpstr>
      <vt:lpstr>Snímek 12</vt:lpstr>
      <vt:lpstr>Balada</vt:lpstr>
      <vt:lpstr>Pracujte s textem básně Kytice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User</cp:lastModifiedBy>
  <cp:revision>35</cp:revision>
  <dcterms:created xsi:type="dcterms:W3CDTF">2012-03-28T17:44:09Z</dcterms:created>
  <dcterms:modified xsi:type="dcterms:W3CDTF">2012-08-30T09:15:20Z</dcterms:modified>
</cp:coreProperties>
</file>