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2" r:id="rId7"/>
    <p:sldId id="269" r:id="rId8"/>
    <p:sldId id="263" r:id="rId9"/>
    <p:sldId id="261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3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FD728-BDAE-4676-A5F7-13FBA8D584A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18589-A779-44DB-8512-D1C08CBDE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djc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4U2y0Z-n-4" TargetMode="External"/><Relationship Id="rId2" Type="http://schemas.openxmlformats.org/officeDocument/2006/relationships/hyperlink" Target="http://www.jarmara.at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3DB0Z2fu-oQ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  Nataša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Dostálová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       VY_32_INOVACE_1406_Cimrman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    České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divadlo –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Divadlo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Járy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Cimrmana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20.5.2012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25.5.2012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Ročník: 9.</a:t>
            </a:r>
          </a:p>
          <a:p>
            <a:pPr>
              <a:buNone/>
            </a:pPr>
            <a:r>
              <a:rPr lang="cs-CZ" sz="2400" dirty="0" smtClean="0"/>
              <a:t>Tematická oblast: Český jazyk – Literatura - Současné české divadlo</a:t>
            </a:r>
          </a:p>
          <a:p>
            <a:pPr>
              <a:buNone/>
            </a:pPr>
            <a:r>
              <a:rPr lang="cs-CZ" sz="2400" dirty="0" smtClean="0"/>
              <a:t>Vzdělávací materiál slouží k výkladu tématu Divadlo Járy Cimrmana. Je doplněn obrázky, odkazy na internetové stránky a další zdroje, ze kterých žáci získávají samostatně další informace. Dále několika otázkami, na které hledají odpovědi na daných stránkách.</a:t>
            </a:r>
          </a:p>
          <a:p>
            <a:pPr>
              <a:buNone/>
            </a:pPr>
            <a:r>
              <a:rPr lang="cs-CZ" sz="2400" dirty="0" smtClean="0"/>
              <a:t>Materiál motivuje a aktivizuje žáky, vybízí je k čerpání informací z různých dalších  zdrojů.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27584" y="260648"/>
            <a:ext cx="7528151" cy="101566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cs-CZ" sz="6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Divadlo Járy Cimrmana</a:t>
            </a:r>
            <a:endParaRPr lang="cs-CZ" sz="6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340768"/>
            <a:ext cx="6336704" cy="475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1187624" y="6237312"/>
            <a:ext cx="6552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Budova divadla ve Štítného ulici na Žižkově v Praze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Jára Cimrman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92500"/>
          </a:bodyPr>
          <a:lstStyle/>
          <a:p>
            <a:r>
              <a:rPr lang="cs-CZ" sz="2800" dirty="0" smtClean="0"/>
              <a:t>fiktivní postava univerzálního českého génia, vytvořená Jiřím Šebánkem, Zdeňkem Svěrákem a Ladislavem </a:t>
            </a:r>
            <a:r>
              <a:rPr lang="cs-CZ" sz="2800" dirty="0" err="1" smtClean="0"/>
              <a:t>Smoljakem</a:t>
            </a:r>
            <a:endParaRPr lang="cs-CZ" sz="2800" dirty="0" smtClean="0"/>
          </a:p>
          <a:p>
            <a:r>
              <a:rPr lang="cs-CZ" sz="2800" dirty="0" smtClean="0"/>
              <a:t>narozen ve Vídni někdy mezi léty 1853 a 1859 (matrikářův nejistý rukopis připouští i roky 1856, 1864, 1868, 1883 či 1884)</a:t>
            </a:r>
          </a:p>
          <a:p>
            <a:r>
              <a:rPr lang="cs-CZ" sz="2800" dirty="0" smtClean="0"/>
              <a:t>jeden z největších českých dramatiků, básníků, hudebníků, učitelů, cestovatelů, filozofů, vynálezců, kriminalistů a sportovců své doby</a:t>
            </a:r>
          </a:p>
          <a:p>
            <a:r>
              <a:rPr lang="cs-CZ" sz="2800" dirty="0" smtClean="0"/>
              <a:t>pojizerská osada </a:t>
            </a:r>
            <a:r>
              <a:rPr lang="cs-CZ" sz="2800" dirty="0" err="1" smtClean="0"/>
              <a:t>Liptákov</a:t>
            </a:r>
            <a:r>
              <a:rPr lang="cs-CZ" sz="2800" dirty="0" smtClean="0"/>
              <a:t> – poslední doložené působiště</a:t>
            </a:r>
          </a:p>
          <a:p>
            <a:r>
              <a:rPr lang="cs-CZ" sz="2800" dirty="0" smtClean="0"/>
              <a:t>film Jára Cimrman ležící, spící - pojednává o „mistrově“ životě a díle v historických souvislostech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8640"/>
            <a:ext cx="4534404" cy="604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67544" y="58772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187624" y="6237312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err="1" smtClean="0"/>
              <a:t>Autobusta</a:t>
            </a:r>
            <a:r>
              <a:rPr lang="cs-CZ" sz="2400" dirty="0" smtClean="0"/>
              <a:t> Járy Cimrmana se zcela strhanými rysy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Vynálezy a zásluhy Járy Cimrmana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85313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funkce porodního </a:t>
            </a:r>
            <a:r>
              <a:rPr lang="cs-CZ" dirty="0" err="1" smtClean="0"/>
              <a:t>dědka</a:t>
            </a:r>
            <a:r>
              <a:rPr lang="cs-CZ" dirty="0" smtClean="0"/>
              <a:t> v Alpách</a:t>
            </a:r>
          </a:p>
          <a:p>
            <a:r>
              <a:rPr lang="cs-CZ" dirty="0" smtClean="0"/>
              <a:t>zakladatel tělovýchovné jednoty SUP (Sport – Umění – Peří) </a:t>
            </a:r>
          </a:p>
          <a:p>
            <a:r>
              <a:rPr lang="cs-CZ" dirty="0" smtClean="0"/>
              <a:t>vynález jogurtu</a:t>
            </a:r>
          </a:p>
          <a:p>
            <a:r>
              <a:rPr lang="cs-CZ" dirty="0" smtClean="0"/>
              <a:t>vynález CD (Cimrmanův disk)</a:t>
            </a:r>
          </a:p>
          <a:p>
            <a:r>
              <a:rPr lang="cs-CZ" dirty="0" smtClean="0"/>
              <a:t>technika metání hnoje pomocí výbušnin </a:t>
            </a:r>
          </a:p>
          <a:p>
            <a:r>
              <a:rPr lang="cs-CZ" dirty="0" smtClean="0"/>
              <a:t>doručování poštovních zásilek dělostřelectvem</a:t>
            </a:r>
          </a:p>
          <a:p>
            <a:r>
              <a:rPr lang="cs-CZ" dirty="0" smtClean="0"/>
              <a:t>rybářská ponorka</a:t>
            </a:r>
          </a:p>
          <a:p>
            <a:r>
              <a:rPr lang="cs-CZ" dirty="0" smtClean="0"/>
              <a:t>turbínová lokomotiva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Jeden z vynálezů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16216" y="1600200"/>
            <a:ext cx="2170584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Cimrmanův úsporný úzkokolejný jednomístný lůžkový železniční vůz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57531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Dílo Járy Cimrmana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857403"/>
          </a:xfrm>
        </p:spPr>
        <p:txBody>
          <a:bodyPr/>
          <a:lstStyle/>
          <a:p>
            <a:r>
              <a:rPr lang="cs-CZ" dirty="0" smtClean="0"/>
              <a:t>Jak chudák do ještě větší nouze přišel (pohádka)</a:t>
            </a:r>
          </a:p>
          <a:p>
            <a:r>
              <a:rPr lang="cs-CZ" dirty="0" smtClean="0"/>
              <a:t>Kašpárkův hrobeček (pohádka)</a:t>
            </a:r>
          </a:p>
          <a:p>
            <a:r>
              <a:rPr lang="cs-CZ" dirty="0" smtClean="0"/>
              <a:t>O třinácti tchyních (syrový pohádkový horor)</a:t>
            </a:r>
          </a:p>
          <a:p>
            <a:r>
              <a:rPr lang="cs-CZ" dirty="0" smtClean="0"/>
              <a:t>Zuby, pohroma huby (příručka)</a:t>
            </a:r>
          </a:p>
          <a:p>
            <a:r>
              <a:rPr lang="cs-CZ" dirty="0" smtClean="0"/>
              <a:t>Školník (román s pedagogickou tematikou)</a:t>
            </a:r>
          </a:p>
          <a:p>
            <a:r>
              <a:rPr lang="cs-CZ" dirty="0" smtClean="0"/>
              <a:t>Dědeček (román, ovlivněný Babičkou Boženy Němcové)</a:t>
            </a:r>
          </a:p>
          <a:p>
            <a:r>
              <a:rPr lang="cs-CZ" dirty="0" smtClean="0"/>
              <a:t>Jak jim to Ježíšek nedaroval (drama)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411215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51520" y="692696"/>
            <a:ext cx="42536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Plaketa na Cimrmanovu počest  v obci </a:t>
            </a:r>
            <a:r>
              <a:rPr lang="cs-CZ" sz="2400" dirty="0" err="1" smtClean="0"/>
              <a:t>Míšov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6183" y="332656"/>
            <a:ext cx="4196671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4572000" y="52292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smtClean="0"/>
              <a:t>Pramen Járy Cimrmana v oblasti </a:t>
            </a:r>
            <a:r>
              <a:rPr lang="cs-CZ" sz="2400" dirty="0" err="1" smtClean="0"/>
              <a:t>Kokořínska</a:t>
            </a:r>
            <a:r>
              <a:rPr lang="cs-CZ" sz="2400" dirty="0" smtClean="0"/>
              <a:t> - pramen bez vody</a:t>
            </a:r>
            <a:endParaRPr lang="cs-CZ" sz="2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Zdeněk Svěrák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55776" y="1340768"/>
            <a:ext cx="6131024" cy="5040560"/>
          </a:xfrm>
        </p:spPr>
        <p:txBody>
          <a:bodyPr>
            <a:normAutofit/>
          </a:bodyPr>
          <a:lstStyle/>
          <a:p>
            <a:r>
              <a:rPr lang="pt-BR" dirty="0" smtClean="0"/>
              <a:t>český humorista, dramatik, scenárista, textař a herec</a:t>
            </a:r>
            <a:endParaRPr lang="cs-CZ" dirty="0" smtClean="0"/>
          </a:p>
          <a:p>
            <a:r>
              <a:rPr lang="cs-CZ" dirty="0" smtClean="0"/>
              <a:t>držitel dvou cen Český lev za scénář k filmům </a:t>
            </a:r>
            <a:r>
              <a:rPr lang="cs-CZ" dirty="0" err="1" smtClean="0">
                <a:solidFill>
                  <a:srgbClr val="C00000"/>
                </a:solidFill>
              </a:rPr>
              <a:t>Kolja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C00000"/>
                </a:solidFill>
              </a:rPr>
              <a:t>Vratné lahve</a:t>
            </a:r>
          </a:p>
          <a:p>
            <a:r>
              <a:rPr lang="cs-CZ" dirty="0" smtClean="0"/>
              <a:t>film </a:t>
            </a:r>
            <a:r>
              <a:rPr lang="cs-CZ" dirty="0" err="1" smtClean="0"/>
              <a:t>Kolja</a:t>
            </a:r>
            <a:r>
              <a:rPr lang="cs-CZ" dirty="0" smtClean="0"/>
              <a:t> - cena americké filmové akademie Oscar za nejlepší zahraniční film roku 1996</a:t>
            </a:r>
          </a:p>
          <a:p>
            <a:r>
              <a:rPr lang="cs-CZ" dirty="0" smtClean="0"/>
              <a:t>zakladatel Divadla Járy Cimrmana</a:t>
            </a:r>
          </a:p>
          <a:p>
            <a:endParaRPr lang="cs-CZ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231668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Ladislav </a:t>
            </a:r>
            <a:r>
              <a:rPr lang="cs-CZ" dirty="0" err="1" smtClean="0"/>
              <a:t>Smoljak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>
            <a:normAutofit lnSpcReduction="10000"/>
          </a:bodyPr>
          <a:lstStyle/>
          <a:p>
            <a:r>
              <a:rPr lang="pt-BR" sz="2800" dirty="0" smtClean="0"/>
              <a:t>filmový i divadelní režisér, scenárista a herec</a:t>
            </a:r>
            <a:endParaRPr lang="cs-CZ" sz="2800" dirty="0" smtClean="0"/>
          </a:p>
          <a:p>
            <a:r>
              <a:rPr lang="cs-CZ" sz="2800" dirty="0" smtClean="0"/>
              <a:t>spolupráce s Z. Svěrákem na scénářích k filmům:                           </a:t>
            </a:r>
            <a:r>
              <a:rPr lang="cs-CZ" sz="2800" dirty="0" smtClean="0">
                <a:solidFill>
                  <a:srgbClr val="C00000"/>
                </a:solidFill>
              </a:rPr>
              <a:t>Na samotě u lesa                         Marečku, podejte mi pero               Jára Cimrman ležící spící         Jáchyme, hoď ho do stroje  </a:t>
            </a:r>
          </a:p>
          <a:p>
            <a:r>
              <a:rPr lang="cs-CZ" sz="2800" dirty="0" smtClean="0"/>
              <a:t>spolupráce s Z. Svěrákem na divadelních hrách Divadla Járy Cimrmana  </a:t>
            </a:r>
            <a:endParaRPr lang="cs-CZ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04864"/>
            <a:ext cx="275228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Oficiální stránky Divadla Járy Cimrmana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zdjc.cz</a:t>
            </a:r>
            <a:r>
              <a:rPr lang="cs-CZ" u="sng" dirty="0" smtClean="0">
                <a:hlinkClick r:id="rId2"/>
              </a:rPr>
              <a:t>/</a:t>
            </a:r>
            <a:endParaRPr lang="cs-CZ" u="sng" dirty="0" smtClean="0"/>
          </a:p>
          <a:p>
            <a:r>
              <a:rPr lang="cs-CZ" dirty="0" smtClean="0"/>
              <a:t>Tyto stránky si otevřete a odpovězte: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Které divadelní hry můžete vidět v DJC?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Kdo zde hraje ve stálém angažmá?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Kdo v tomto divadle hostuje?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se divadlo nachází?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další informace můžete na stránkách získat?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Další zajímavosti a 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hlinkClick r:id="rId2"/>
              </a:rPr>
              <a:t>http://www.jarmara.</a:t>
            </a:r>
            <a:r>
              <a:rPr lang="cs-CZ" sz="2800" u="sng" dirty="0" err="1" smtClean="0">
                <a:hlinkClick r:id="rId2"/>
              </a:rPr>
              <a:t>at</a:t>
            </a:r>
            <a:r>
              <a:rPr lang="cs-CZ" sz="2800" u="sng" dirty="0" smtClean="0">
                <a:hlinkClick r:id="rId2"/>
              </a:rPr>
              <a:t>/</a:t>
            </a:r>
            <a:endParaRPr lang="cs-CZ" sz="2800" u="sng" dirty="0" smtClean="0"/>
          </a:p>
          <a:p>
            <a:pPr>
              <a:buNone/>
            </a:pPr>
            <a:endParaRPr lang="cs-CZ" sz="2800" u="sng" dirty="0" smtClean="0">
              <a:hlinkClick r:id="rId3"/>
            </a:endParaRPr>
          </a:p>
          <a:p>
            <a:r>
              <a:rPr lang="cs-CZ" sz="2800" u="sng" dirty="0" smtClean="0">
                <a:hlinkClick r:id="rId3"/>
              </a:rPr>
              <a:t>http://www.</a:t>
            </a:r>
            <a:r>
              <a:rPr lang="cs-CZ" sz="2800" u="sng" dirty="0" err="1" smtClean="0">
                <a:hlinkClick r:id="rId3"/>
              </a:rPr>
              <a:t>youtube.com</a:t>
            </a:r>
            <a:r>
              <a:rPr lang="cs-CZ" sz="2800" u="sng" dirty="0" smtClean="0">
                <a:hlinkClick r:id="rId3"/>
              </a:rPr>
              <a:t>/</a:t>
            </a:r>
            <a:r>
              <a:rPr lang="cs-CZ" sz="2800" u="sng" dirty="0" err="1" smtClean="0">
                <a:hlinkClick r:id="rId3"/>
              </a:rPr>
              <a:t>watch</a:t>
            </a:r>
            <a:r>
              <a:rPr lang="cs-CZ" sz="2800" u="sng" dirty="0" smtClean="0">
                <a:hlinkClick r:id="rId3"/>
              </a:rPr>
              <a:t>?v=A4U2y0Z-n-4</a:t>
            </a:r>
            <a:endParaRPr lang="cs-CZ" sz="2800" u="sng" dirty="0" smtClean="0"/>
          </a:p>
          <a:p>
            <a:pPr>
              <a:buNone/>
            </a:pPr>
            <a:r>
              <a:rPr lang="cs-CZ" sz="2800" dirty="0" smtClean="0"/>
              <a:t>   Seminář ke hře Dobytí severního pólu</a:t>
            </a:r>
          </a:p>
          <a:p>
            <a:endParaRPr lang="cs-CZ" sz="2800" u="sng" dirty="0" smtClean="0">
              <a:hlinkClick r:id="rId4"/>
            </a:endParaRPr>
          </a:p>
          <a:p>
            <a:r>
              <a:rPr lang="cs-CZ" sz="2800" u="sng" dirty="0" smtClean="0">
                <a:hlinkClick r:id="rId4"/>
              </a:rPr>
              <a:t>http://www.</a:t>
            </a:r>
            <a:r>
              <a:rPr lang="cs-CZ" sz="2800" u="sng" dirty="0" err="1" smtClean="0">
                <a:hlinkClick r:id="rId4"/>
              </a:rPr>
              <a:t>youtube.com</a:t>
            </a:r>
            <a:r>
              <a:rPr lang="cs-CZ" sz="2800" u="sng" dirty="0" smtClean="0">
                <a:hlinkClick r:id="rId4"/>
              </a:rPr>
              <a:t>/</a:t>
            </a:r>
            <a:r>
              <a:rPr lang="cs-CZ" sz="2800" u="sng" dirty="0" err="1" smtClean="0">
                <a:hlinkClick r:id="rId4"/>
              </a:rPr>
              <a:t>watch</a:t>
            </a:r>
            <a:r>
              <a:rPr lang="cs-CZ" sz="2800" u="sng" dirty="0" smtClean="0">
                <a:hlinkClick r:id="rId4"/>
              </a:rPr>
              <a:t>?v=3DB0Z2fu-</a:t>
            </a:r>
            <a:r>
              <a:rPr lang="cs-CZ" sz="2800" u="sng" dirty="0" err="1" smtClean="0">
                <a:hlinkClick r:id="rId4"/>
              </a:rPr>
              <a:t>oQ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Ukázka ze hry Dlouhý, Široký a Krátkozraký</a:t>
            </a:r>
          </a:p>
          <a:p>
            <a:pPr>
              <a:buNone/>
            </a:pPr>
            <a:endParaRPr lang="cs-CZ" sz="2800" dirty="0" smtClean="0"/>
          </a:p>
          <a:p>
            <a:r>
              <a:rPr lang="cs-CZ" sz="2800" dirty="0" smtClean="0"/>
              <a:t>film Jára Cimrman ležící, spící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VLASTULA.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20.5.2012]. Dostupný na WWW: &lt;http://cs.wikipedia.org/wiki/Soubor:Praha_Zizkovske_divadlo_Jary_Cimrmana.jpg&gt;.</a:t>
            </a:r>
          </a:p>
          <a:p>
            <a:r>
              <a:rPr lang="cs-CZ" sz="2000" dirty="0" smtClean="0"/>
              <a:t>JELEN, Stanislav.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19.5.2012]. Dostupný na WWW: &lt;http://cs.wikipedia.org/wiki/Soubor:Cimrman_autobusta.jpg&gt;.</a:t>
            </a:r>
          </a:p>
          <a:p>
            <a:r>
              <a:rPr lang="cs-CZ" sz="2000" dirty="0" smtClean="0"/>
              <a:t>POSTRACH.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20.5.2012]. Dostupný na WWW: &lt;http://cs.wikipedia.org/wiki/Soubor:Cimrmanuv_jednomistny_luzkovy_vagon.jpg&gt;.</a:t>
            </a:r>
          </a:p>
          <a:p>
            <a:r>
              <a:rPr lang="cs-CZ" sz="2000" dirty="0" smtClean="0"/>
              <a:t>KILLER, Dr..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19.5.2012]. Dostupný na WWW: &lt;http://cs.wikipedia.org/wiki/Soubor:Míšov_-_Cimrman.jpg&gt;.</a:t>
            </a:r>
          </a:p>
          <a:p>
            <a:r>
              <a:rPr lang="cs-CZ" sz="2000" dirty="0" smtClean="0"/>
              <a:t>HUHULENIK.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19.5.2012]. Dostupný na WWW: &lt;http://cs.wikipedia.org/wiki/Soubor:Kokořínsko_pramen.jpg&gt;.</a:t>
            </a:r>
          </a:p>
          <a:p>
            <a:r>
              <a:rPr lang="cs-CZ" sz="2000" dirty="0" smtClean="0"/>
              <a:t>CHE.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19.5.2012]. Dostupný na WWW: &lt;http://cs.wikipedia.org/wiki/Soubor:Zdenek_Sverak.jpg&gt;.</a:t>
            </a:r>
          </a:p>
          <a:p>
            <a:r>
              <a:rPr lang="cs-CZ" sz="2000" dirty="0" smtClean="0"/>
              <a:t>DE VOJNÍKOV, Juan. 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 [online]. [cit. 19.5.2012]. Dostupný na WWW:&lt;http://cs.wikipedia.org/wiki/Soubor:Ladislav_Smoljak_na_Světu_knihy_2010.JPG&gt;.</a:t>
            </a:r>
          </a:p>
          <a:p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674</Words>
  <Application>Microsoft Office PowerPoint</Application>
  <PresentationFormat>Předvádění na obrazovce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ANOTACE</vt:lpstr>
      <vt:lpstr>Snímek 3</vt:lpstr>
      <vt:lpstr>Jára Cimrman</vt:lpstr>
      <vt:lpstr>Snímek 5</vt:lpstr>
      <vt:lpstr>Vynálezy a zásluhy Járy Cimrmana</vt:lpstr>
      <vt:lpstr>Jeden z vynálezů</vt:lpstr>
      <vt:lpstr>Dílo Járy Cimrmana</vt:lpstr>
      <vt:lpstr>Snímek 9</vt:lpstr>
      <vt:lpstr>Zdeněk Svěrák</vt:lpstr>
      <vt:lpstr>Ladislav Smoljak</vt:lpstr>
      <vt:lpstr>Oficiální stránky Divadla Járy Cimrmana</vt:lpstr>
      <vt:lpstr>Další zajímavosti a ukázky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Divadlo Járy Cimrmana</dc:title>
  <dc:creator>Ucitel</dc:creator>
  <cp:lastModifiedBy>Ucitel</cp:lastModifiedBy>
  <cp:revision>19</cp:revision>
  <dcterms:created xsi:type="dcterms:W3CDTF">2012-05-21T06:53:31Z</dcterms:created>
  <dcterms:modified xsi:type="dcterms:W3CDTF">2012-06-27T09:08:47Z</dcterms:modified>
</cp:coreProperties>
</file>