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45" d="100"/>
          <a:sy n="45" d="100"/>
        </p:scale>
        <p:origin x="-31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8CD2E6-DA0B-4D2B-B4F0-DACB58236D6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7222D5-694A-487A-85BC-D07DB48D5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7222D5-694A-487A-85BC-D07DB48D502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7222D5-694A-487A-85BC-D07DB48D502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 Nataša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Dostálová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VY_32_INOVACE_1506_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souv.souřadné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   Souvětí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souřadné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15.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6.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Ročník 8.-9.</a:t>
            </a:r>
          </a:p>
          <a:p>
            <a:r>
              <a:rPr lang="cs-CZ" dirty="0" smtClean="0"/>
              <a:t>Vzdělávací oblast: český jazyk - skladba</a:t>
            </a:r>
          </a:p>
          <a:p>
            <a:r>
              <a:rPr lang="cs-CZ" dirty="0" smtClean="0"/>
              <a:t>Vzdělávací materiál slouží k výkladu tématu Významové poměry mezi souřadně spojenými větami. </a:t>
            </a:r>
          </a:p>
          <a:p>
            <a:r>
              <a:rPr lang="cs-CZ" dirty="0" smtClean="0"/>
              <a:t>Podporuje názornost výkladu  a motivaci žáků.</a:t>
            </a:r>
          </a:p>
          <a:p>
            <a:r>
              <a:rPr lang="cs-CZ" dirty="0" smtClean="0"/>
              <a:t>Je doplněn praktickými ukázkami a malým opakováním.</a:t>
            </a:r>
          </a:p>
          <a:p>
            <a:r>
              <a:rPr lang="cs-CZ" dirty="0" smtClean="0"/>
              <a:t>Lze využít i pro zápis </a:t>
            </a:r>
            <a:r>
              <a:rPr lang="cs-CZ" smtClean="0"/>
              <a:t>do sešitu.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Významové poměry mezi souřadně spojenými větami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S l u č o v a c í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S t u p ň o v a c í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O d p o r o v a c í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V y l u č o v a c í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P ř í č i n </a:t>
            </a:r>
            <a:r>
              <a:rPr lang="cs-CZ" sz="4000" b="1" dirty="0" err="1" smtClean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 ý</a:t>
            </a:r>
          </a:p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D ů s l e d k o v 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3140968"/>
            <a:ext cx="1661134" cy="20882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Slučovací významový poměr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3553" y="1476623"/>
            <a:ext cx="8229600" cy="490470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Věty jsou navzájem rovnocenné.</a:t>
            </a:r>
          </a:p>
          <a:p>
            <a:r>
              <a:rPr lang="cs-CZ" dirty="0" smtClean="0"/>
              <a:t>Spojovací výrazy: a, i, ani, pak, rovněž,  ani – </a:t>
            </a:r>
            <a:r>
              <a:rPr lang="cs-CZ" dirty="0" err="1" smtClean="0"/>
              <a:t>ani</a:t>
            </a:r>
            <a:r>
              <a:rPr lang="cs-CZ" dirty="0" smtClean="0"/>
              <a:t>, jednak – </a:t>
            </a:r>
            <a:r>
              <a:rPr lang="cs-CZ" dirty="0" err="1" smtClean="0"/>
              <a:t>jednak</a:t>
            </a:r>
            <a:r>
              <a:rPr lang="cs-CZ" dirty="0" smtClean="0"/>
              <a:t>, dílem – </a:t>
            </a:r>
            <a:r>
              <a:rPr lang="cs-CZ" dirty="0" err="1" smtClean="0"/>
              <a:t>dílem</a:t>
            </a:r>
            <a:r>
              <a:rPr lang="cs-CZ" dirty="0" smtClean="0"/>
              <a:t>, jak – tak, hned – </a:t>
            </a:r>
            <a:r>
              <a:rPr lang="cs-CZ" dirty="0" err="1" smtClean="0"/>
              <a:t>hned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Čárka mezi větami se nepíše před a, i, ani</a:t>
            </a:r>
          </a:p>
          <a:p>
            <a:endParaRPr lang="cs-CZ" i="1" dirty="0" smtClean="0"/>
          </a:p>
          <a:p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Dnes půjdu s kočkou k lékaři a pak jí        koupím něco dobrého.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\Microsoft Office\MEDIA\CAGCAT10\j0297551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122322"/>
            <a:ext cx="1915468" cy="292280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Stupňovací významový poměr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Druhá věta zesiluje, stupňuje obsah věty první</a:t>
            </a:r>
          </a:p>
          <a:p>
            <a:r>
              <a:rPr lang="cs-CZ" dirty="0" smtClean="0"/>
              <a:t>Spojovací výrazy: ba, </a:t>
            </a:r>
            <a:r>
              <a:rPr lang="cs-CZ" dirty="0" err="1" smtClean="0"/>
              <a:t>ba</a:t>
            </a:r>
            <a:r>
              <a:rPr lang="cs-CZ" dirty="0" smtClean="0"/>
              <a:t> i, dokonce, </a:t>
            </a:r>
            <a:r>
              <a:rPr lang="cs-CZ" dirty="0" err="1" smtClean="0"/>
              <a:t>dokonce</a:t>
            </a:r>
            <a:r>
              <a:rPr lang="cs-CZ" dirty="0" smtClean="0"/>
              <a:t> i, nadto, nejen – ale i, nejen – nýbrž i</a:t>
            </a:r>
          </a:p>
          <a:p>
            <a:r>
              <a:rPr lang="cs-CZ" dirty="0" smtClean="0"/>
              <a:t>Čárka se píše vždy.</a:t>
            </a:r>
          </a:p>
          <a:p>
            <a:endParaRPr lang="cs-CZ" dirty="0" smtClean="0"/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Na výlet jeli všichni žáci, někteří  dokonce přivedli své příbuzné.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636912"/>
            <a:ext cx="1728192" cy="271370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Odporovací významový poměr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Obsahy obou vět jsou v rozporu.</a:t>
            </a:r>
          </a:p>
          <a:p>
            <a:r>
              <a:rPr lang="cs-CZ" dirty="0" smtClean="0"/>
              <a:t>Spojovací výrazy: ale, avšak, jenže, sice - ale</a:t>
            </a:r>
          </a:p>
          <a:p>
            <a:r>
              <a:rPr lang="cs-CZ" dirty="0" smtClean="0"/>
              <a:t>Čárka se píše vždy.</a:t>
            </a:r>
          </a:p>
          <a:p>
            <a:pPr>
              <a:buNone/>
            </a:pPr>
            <a:endParaRPr lang="cs-CZ" dirty="0" smtClean="0"/>
          </a:p>
          <a:p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Chtěl jsem vyrazit na dobrodružnou výpravu, ale musel jsem k lékaři.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284984"/>
            <a:ext cx="1728192" cy="205100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Vylučovací významový poměr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Obsahy obou vět se vzájemně vylučují, buď platí jedno, nebo druhé</a:t>
            </a:r>
          </a:p>
          <a:p>
            <a:r>
              <a:rPr lang="cs-CZ" dirty="0" smtClean="0"/>
              <a:t>Spojovací výrazy: nebo, anebo, či, buď - anebo</a:t>
            </a:r>
          </a:p>
          <a:p>
            <a:r>
              <a:rPr lang="cs-CZ" dirty="0" smtClean="0"/>
              <a:t>Čárka se nepíše, pokud se nejedná o důrazné vyloučení dvou možností.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O prázdninách buď pojedeme na vodu, nebo se vypravíme někam do ciziny.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Program Files\Microsoft Office\MEDIA\CAGCAT10\j0299171.wmf"/>
          <p:cNvPicPr>
            <a:picLocks noChangeAspect="1" noChangeArrowheads="1"/>
          </p:cNvPicPr>
          <p:nvPr/>
        </p:nvPicPr>
        <p:blipFill>
          <a:blip r:embed="rId3" cstate="print">
            <a:lum bright="33000" contrast="23000"/>
          </a:blip>
          <a:srcRect/>
          <a:stretch>
            <a:fillRect/>
          </a:stretch>
        </p:blipFill>
        <p:spPr bwMode="auto">
          <a:xfrm>
            <a:off x="6012160" y="2708920"/>
            <a:ext cx="2448272" cy="288627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Příčinný významový poměr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853136"/>
          </a:xfrm>
        </p:spPr>
        <p:txBody>
          <a:bodyPr/>
          <a:lstStyle/>
          <a:p>
            <a:r>
              <a:rPr lang="cs-CZ" dirty="0" smtClean="0"/>
              <a:t>Druhá věta uvádí příčinu (důvod) pro to, co se tvrdí v první větě.</a:t>
            </a:r>
          </a:p>
          <a:p>
            <a:r>
              <a:rPr lang="cs-CZ" dirty="0" smtClean="0"/>
              <a:t>Spojovací výrazy: neboť, vždyť, totiž</a:t>
            </a:r>
          </a:p>
          <a:p>
            <a:r>
              <a:rPr lang="cs-CZ" dirty="0" smtClean="0"/>
              <a:t>Čárka se píše vždy.</a:t>
            </a:r>
          </a:p>
          <a:p>
            <a:endParaRPr lang="cs-CZ" sz="3600" b="1" i="1" dirty="0" smtClean="0">
              <a:solidFill>
                <a:srgbClr val="FF0000"/>
              </a:solidFill>
            </a:endParaRPr>
          </a:p>
          <a:p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Na písemku jsem dobře připraven, učil jsem se totiž celou noc.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Program Files\Microsoft Office\MEDIA\CAGCAT10\j033236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140968"/>
            <a:ext cx="2591747" cy="20882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Důsledkový významový poměr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Druhá věta vyjadřuje důsledek, který vyplývá z věty první.</a:t>
            </a:r>
          </a:p>
          <a:p>
            <a:r>
              <a:rPr lang="cs-CZ" dirty="0" smtClean="0"/>
              <a:t>Spojovací výrazy: proto, a proto, tedy, a tedy, tak, a tak</a:t>
            </a:r>
          </a:p>
          <a:p>
            <a:r>
              <a:rPr lang="cs-CZ" dirty="0" smtClean="0"/>
              <a:t>Čárka se píše vždy.</a:t>
            </a:r>
          </a:p>
          <a:p>
            <a:endParaRPr lang="cs-CZ" sz="3600" b="1" i="1" dirty="0" smtClean="0">
              <a:solidFill>
                <a:srgbClr val="FF0000"/>
              </a:solidFill>
            </a:endParaRPr>
          </a:p>
          <a:p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Tygr si do nohy zapíchl trn, a proto byl velmi nevrlý a nebezpečný.</a:t>
            </a:r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b="1" dirty="0" smtClean="0"/>
              <a:t>Spojte věty v daném významovém poměru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99715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Nečetl jsem tu knížku. Neviděl jsem ten film.                                     </a:t>
            </a:r>
            <a:r>
              <a:rPr lang="cs-CZ" sz="3600" i="1" dirty="0" smtClean="0">
                <a:solidFill>
                  <a:srgbClr val="002060"/>
                </a:solidFill>
              </a:rPr>
              <a:t>SLUČOVACÍ</a:t>
            </a:r>
          </a:p>
          <a:p>
            <a:r>
              <a:rPr lang="cs-CZ" sz="3600" dirty="0" smtClean="0"/>
              <a:t>Nečetl jsem tu knížku </a:t>
            </a:r>
            <a:r>
              <a:rPr lang="cs-CZ" sz="3600" b="1" i="1" u="sng" dirty="0" smtClean="0">
                <a:solidFill>
                  <a:srgbClr val="C00000"/>
                </a:solidFill>
              </a:rPr>
              <a:t>ani</a:t>
            </a:r>
            <a:r>
              <a:rPr lang="cs-CZ" sz="3600" dirty="0" smtClean="0"/>
              <a:t> jsem neviděl ten film.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Známe Krausovy velmi dobře. Jezdíme spolu na dovolenou.        </a:t>
            </a:r>
            <a:r>
              <a:rPr lang="cs-CZ" sz="3600" i="1" dirty="0" smtClean="0">
                <a:solidFill>
                  <a:srgbClr val="002060"/>
                </a:solidFill>
              </a:rPr>
              <a:t>STUPŇOVACÍ</a:t>
            </a:r>
          </a:p>
          <a:p>
            <a:r>
              <a:rPr lang="cs-CZ" sz="3600" dirty="0" smtClean="0"/>
              <a:t>Známe Krausovy dobře, jezdíme spolu </a:t>
            </a:r>
            <a:r>
              <a:rPr lang="cs-CZ" sz="3600" b="1" i="1" u="sng" dirty="0" smtClean="0">
                <a:solidFill>
                  <a:srgbClr val="C00000"/>
                </a:solidFill>
              </a:rPr>
              <a:t>dokonce</a:t>
            </a:r>
            <a:r>
              <a:rPr lang="cs-CZ" sz="3600" dirty="0" smtClean="0"/>
              <a:t> na dovolenou.</a:t>
            </a:r>
          </a:p>
          <a:p>
            <a:endParaRPr lang="cs-CZ" sz="3600" dirty="0" smtClean="0"/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Spojte věty v daném významovém poměru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496944" cy="492514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Led na rybníce měkl. Nikde neprosakovala zatím voda.                        </a:t>
            </a:r>
            <a:r>
              <a:rPr lang="cs-CZ" sz="3600" i="1" dirty="0" smtClean="0">
                <a:solidFill>
                  <a:srgbClr val="002060"/>
                </a:solidFill>
              </a:rPr>
              <a:t>ODPOROVACÍ</a:t>
            </a:r>
          </a:p>
          <a:p>
            <a:r>
              <a:rPr lang="cs-CZ" sz="3600" dirty="0" smtClean="0"/>
              <a:t>Led na rybníce měkl, </a:t>
            </a:r>
            <a:r>
              <a:rPr lang="cs-CZ" sz="3600" b="1" i="1" u="sng" dirty="0" smtClean="0">
                <a:solidFill>
                  <a:srgbClr val="C00000"/>
                </a:solidFill>
              </a:rPr>
              <a:t>ale</a:t>
            </a:r>
            <a:r>
              <a:rPr lang="cs-CZ" sz="3600" dirty="0" smtClean="0"/>
              <a:t> voda zatím nikde neprosakovala.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Hned se ke všemu přiznej. Řeknu to na tebe sám.                           </a:t>
            </a:r>
            <a:r>
              <a:rPr lang="cs-CZ" sz="3600" i="1" u="sng" dirty="0" smtClean="0">
                <a:solidFill>
                  <a:srgbClr val="002060"/>
                </a:solidFill>
              </a:rPr>
              <a:t>VYLUČOVACÍ</a:t>
            </a:r>
          </a:p>
          <a:p>
            <a:r>
              <a:rPr lang="cs-CZ" sz="3600" dirty="0" smtClean="0"/>
              <a:t>Hned se ke všemu přiznej, </a:t>
            </a:r>
            <a:r>
              <a:rPr lang="cs-CZ" sz="3600" b="1" i="1" u="sng" dirty="0" smtClean="0">
                <a:solidFill>
                  <a:srgbClr val="C00000"/>
                </a:solidFill>
              </a:rPr>
              <a:t>nebo</a:t>
            </a:r>
            <a:r>
              <a:rPr lang="cs-CZ" sz="3600" dirty="0" smtClean="0"/>
              <a:t> to na tebe řeknu sám.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Spojte věty v daném významovém poměru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Nemám domácí úkol. Nešel nám večer proud.                                 </a:t>
            </a:r>
            <a:r>
              <a:rPr lang="cs-CZ" sz="3600" i="1" dirty="0" smtClean="0">
                <a:solidFill>
                  <a:srgbClr val="002060"/>
                </a:solidFill>
              </a:rPr>
              <a:t>PŘÍČINNÝ</a:t>
            </a:r>
          </a:p>
          <a:p>
            <a:r>
              <a:rPr lang="cs-CZ" sz="3600" dirty="0" smtClean="0"/>
              <a:t>Nemám domácí úkol, večer nám </a:t>
            </a:r>
            <a:r>
              <a:rPr lang="cs-CZ" sz="3600" b="1" i="1" u="sng" dirty="0" smtClean="0">
                <a:solidFill>
                  <a:srgbClr val="C00000"/>
                </a:solidFill>
              </a:rPr>
              <a:t>totiž</a:t>
            </a:r>
            <a:r>
              <a:rPr lang="cs-CZ" sz="3600" dirty="0" smtClean="0"/>
              <a:t> nešel proud.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Choval se podezřele. Nenápadně jsem ho sledoval.                           </a:t>
            </a:r>
            <a:r>
              <a:rPr lang="cs-CZ" sz="3600" i="1" dirty="0" smtClean="0">
                <a:solidFill>
                  <a:srgbClr val="002060"/>
                </a:solidFill>
              </a:rPr>
              <a:t>DŮSLEDKOVÝ</a:t>
            </a:r>
          </a:p>
          <a:p>
            <a:r>
              <a:rPr lang="cs-CZ" sz="3600" dirty="0" smtClean="0"/>
              <a:t>Choval se podezřele, </a:t>
            </a:r>
            <a:r>
              <a:rPr lang="cs-CZ" sz="3600" b="1" i="1" u="sng" dirty="0" smtClean="0">
                <a:solidFill>
                  <a:srgbClr val="C00000"/>
                </a:solidFill>
              </a:rPr>
              <a:t>a proto</a:t>
            </a:r>
            <a:r>
              <a:rPr lang="cs-CZ" sz="3600" u="sng" dirty="0" smtClean="0">
                <a:solidFill>
                  <a:srgbClr val="C00000"/>
                </a:solidFill>
              </a:rPr>
              <a:t> </a:t>
            </a:r>
            <a:r>
              <a:rPr lang="cs-CZ" sz="3600" dirty="0" smtClean="0"/>
              <a:t>jsem ho nenápadně sledoval.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STÝBLÍK, Vlastimil a kol. </a:t>
            </a:r>
            <a:r>
              <a:rPr lang="cs-CZ" sz="2000" i="1" dirty="0" smtClean="0"/>
              <a:t>Přehledná mluvnice češtiny pro základní školy</a:t>
            </a:r>
            <a:r>
              <a:rPr lang="cs-CZ" sz="2000" dirty="0" smtClean="0"/>
              <a:t>. Praha: Fortuna, 1992, ISBN 80-85298-36-8</a:t>
            </a:r>
          </a:p>
          <a:p>
            <a:endParaRPr lang="cs-CZ" sz="2000" dirty="0" smtClean="0"/>
          </a:p>
          <a:p>
            <a:r>
              <a:rPr lang="cs-CZ" sz="2000" dirty="0" smtClean="0"/>
              <a:t>TOPIL, Zdeněk; BIČÍKOVÁ, Vladimíra. </a:t>
            </a:r>
            <a:r>
              <a:rPr lang="cs-CZ" sz="2000" i="1" dirty="0" smtClean="0"/>
              <a:t>Český jazyk s Tobiášem</a:t>
            </a:r>
            <a:r>
              <a:rPr lang="cs-CZ" sz="2000" dirty="0" smtClean="0"/>
              <a:t>. Havlíčkův Brod: Tobiáš, 1996, ISBN 80-85808-40-4.</a:t>
            </a:r>
            <a:endParaRPr lang="cs-CZ" sz="200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Klipart MS Office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661</Words>
  <Application>Microsoft Office PowerPoint</Application>
  <PresentationFormat>Předvádění na obrazovce (4:3)</PresentationFormat>
  <Paragraphs>87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Významové poměry mezi souřadně spojenými větami</vt:lpstr>
      <vt:lpstr>Slučovací významový poměr</vt:lpstr>
      <vt:lpstr>Stupňovací významový poměr</vt:lpstr>
      <vt:lpstr>Odporovací významový poměr</vt:lpstr>
      <vt:lpstr>Vylučovací významový poměr</vt:lpstr>
      <vt:lpstr>Příčinný významový poměr</vt:lpstr>
      <vt:lpstr>Důsledkový významový poměr</vt:lpstr>
      <vt:lpstr>Spojte věty v daném významovém poměru</vt:lpstr>
      <vt:lpstr>Spojte věty v daném významovém poměru</vt:lpstr>
      <vt:lpstr>Spojte věty v daném významovém poměru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26</cp:revision>
  <dcterms:created xsi:type="dcterms:W3CDTF">2012-04-10T18:07:42Z</dcterms:created>
  <dcterms:modified xsi:type="dcterms:W3CDTF">2012-06-27T09:13:23Z</dcterms:modified>
</cp:coreProperties>
</file>