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9"/>
  </p:notesMasterIdLst>
  <p:sldIdLst>
    <p:sldId id="285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5" r:id="rId19"/>
    <p:sldId id="276" r:id="rId20"/>
    <p:sldId id="277" r:id="rId21"/>
    <p:sldId id="278" r:id="rId22"/>
    <p:sldId id="279" r:id="rId23"/>
    <p:sldId id="280" r:id="rId24"/>
    <p:sldId id="282" r:id="rId25"/>
    <p:sldId id="261" r:id="rId26"/>
    <p:sldId id="283" r:id="rId27"/>
    <p:sldId id="284" r:id="rId2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8" d="100"/>
          <a:sy n="78" d="100"/>
        </p:scale>
        <p:origin x="-1146" y="-1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7E073B-76B2-4B1A-BDD6-0E8340F88489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E8333E-BEF9-496E-B7E6-0C20D38E284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39648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8333E-BEF9-496E-B7E6-0C20D38E284F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2830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8333E-BEF9-496E-B7E6-0C20D38E284F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81631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8333E-BEF9-496E-B7E6-0C20D38E284F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83794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8333E-BEF9-496E-B7E6-0C20D38E284F}" type="slidenum">
              <a:rPr lang="cs-CZ" smtClean="0"/>
              <a:t>21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74596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t>5/6/2013</a:t>
            </a:fld>
            <a:endParaRPr lang="en-US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t>5/6/2013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t>5/6/2013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t>5/6/2013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t>5/6/2013</a:t>
            </a:fld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t>5/6/2013</a:t>
            </a:fld>
            <a:endParaRPr lang="en-U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t>5/6/2013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t>5/6/2013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t>5/6/2013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t>5/6/2013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t>5/6/2013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pPr algn="r" eaLnBrk="1" latinLnBrk="0" hangingPunct="1"/>
            <a:fld id="{54AB02A5-4FE5-49D9-9E24-09F23B90C450}" type="datetimeFigureOut">
              <a:rPr lang="en-US" smtClean="0"/>
              <a:t>5/6/2013</a:t>
            </a:fld>
            <a:endParaRPr lang="en-US" sz="1200">
              <a:solidFill>
                <a:schemeClr val="bg2">
                  <a:shade val="50000"/>
                </a:schemeClr>
              </a:solidFill>
            </a:endParaRPr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kumimoji="0" lang="en-US" sz="1200">
              <a:solidFill>
                <a:schemeClr val="bg2">
                  <a:shade val="50000"/>
                </a:schemeClr>
              </a:solidFill>
              <a:effectLst/>
            </a:endParaRPr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pPr algn="ctr" eaLnBrk="1" latinLnBrk="0" hangingPunct="1"/>
            <a:fld id="{6294C92D-0306-4E69-9CD3-20855E849650}" type="slidenum">
              <a:rPr kumimoji="0" lang="en-US" smtClean="0"/>
              <a:t>‹#›</a:t>
            </a:fld>
            <a:endParaRPr kumimoji="0" lang="en-US" sz="1200">
              <a:solidFill>
                <a:schemeClr val="bg2">
                  <a:shade val="50000"/>
                </a:schemeClr>
              </a:solidFill>
              <a:effectLst/>
            </a:endParaRPr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hyperlink" Target="http://dumy.cz/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.w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10.xml"/><Relationship Id="rId13" Type="http://schemas.openxmlformats.org/officeDocument/2006/relationships/slide" Target="slide15.xml"/><Relationship Id="rId18" Type="http://schemas.openxmlformats.org/officeDocument/2006/relationships/slide" Target="slide20.xml"/><Relationship Id="rId3" Type="http://schemas.openxmlformats.org/officeDocument/2006/relationships/slide" Target="slide5.xml"/><Relationship Id="rId21" Type="http://schemas.openxmlformats.org/officeDocument/2006/relationships/slide" Target="slide23.xml"/><Relationship Id="rId7" Type="http://schemas.openxmlformats.org/officeDocument/2006/relationships/slide" Target="slide9.xml"/><Relationship Id="rId12" Type="http://schemas.openxmlformats.org/officeDocument/2006/relationships/slide" Target="slide14.xml"/><Relationship Id="rId17" Type="http://schemas.openxmlformats.org/officeDocument/2006/relationships/slide" Target="slide19.xml"/><Relationship Id="rId2" Type="http://schemas.openxmlformats.org/officeDocument/2006/relationships/notesSlide" Target="../notesSlides/notesSlide1.xml"/><Relationship Id="rId16" Type="http://schemas.openxmlformats.org/officeDocument/2006/relationships/slide" Target="slide18.xml"/><Relationship Id="rId20" Type="http://schemas.openxmlformats.org/officeDocument/2006/relationships/slide" Target="slide22.xml"/><Relationship Id="rId1" Type="http://schemas.openxmlformats.org/officeDocument/2006/relationships/slideLayout" Target="../slideLayouts/slideLayout2.xml"/><Relationship Id="rId6" Type="http://schemas.openxmlformats.org/officeDocument/2006/relationships/slide" Target="slide8.xml"/><Relationship Id="rId11" Type="http://schemas.openxmlformats.org/officeDocument/2006/relationships/slide" Target="slide13.xml"/><Relationship Id="rId5" Type="http://schemas.openxmlformats.org/officeDocument/2006/relationships/slide" Target="slide7.xml"/><Relationship Id="rId15" Type="http://schemas.openxmlformats.org/officeDocument/2006/relationships/slide" Target="slide17.xml"/><Relationship Id="rId10" Type="http://schemas.openxmlformats.org/officeDocument/2006/relationships/slide" Target="slide12.xml"/><Relationship Id="rId19" Type="http://schemas.openxmlformats.org/officeDocument/2006/relationships/slide" Target="slide21.xml"/><Relationship Id="rId4" Type="http://schemas.openxmlformats.org/officeDocument/2006/relationships/slide" Target="slide6.xml"/><Relationship Id="rId9" Type="http://schemas.openxmlformats.org/officeDocument/2006/relationships/slide" Target="slide11.xml"/><Relationship Id="rId14" Type="http://schemas.openxmlformats.org/officeDocument/2006/relationships/slide" Target="slide16.xml"/><Relationship Id="rId22" Type="http://schemas.openxmlformats.org/officeDocument/2006/relationships/slide" Target="slide2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slide" Target="slid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://upload.wikimedia.org/wikipedia/commons/2/2e/Handvoll_Gold.jpg" TargetMode="External"/><Relationship Id="rId1" Type="http://schemas.openxmlformats.org/officeDocument/2006/relationships/slideLayout" Target="../slideLayouts/slideLayout7.xml"/><Relationship Id="rId4" Type="http://schemas.openxmlformats.org/officeDocument/2006/relationships/slide" Target="slide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slide" Target="slide4.xml"/><Relationship Id="rId4" Type="http://schemas.openxmlformats.org/officeDocument/2006/relationships/image" Target="../media/image18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4.xml"/><Relationship Id="rId4" Type="http://schemas.openxmlformats.org/officeDocument/2006/relationships/image" Target="../media/image21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commons.wikimedia.org/wiki/File:Salix_alba_019.jpg?uselang=cs" TargetMode="External"/><Relationship Id="rId3" Type="http://schemas.openxmlformats.org/officeDocument/2006/relationships/hyperlink" Target="http://cs.wikipedia.org/wiki/Soubor:Papaver_rhoeas_LC0050.jpg" TargetMode="External"/><Relationship Id="rId7" Type="http://schemas.openxmlformats.org/officeDocument/2006/relationships/hyperlink" Target="http://commons.wikimedia.org/wiki/File:Kanapaha-2008_04_09-IMG_0195_1.JPG?uselang=cs" TargetMode="External"/><Relationship Id="rId2" Type="http://schemas.openxmlformats.org/officeDocument/2006/relationships/hyperlink" Target="http://commons.wikimedia.org/wiki/File:100_4190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commons.wikimedia.org/wiki/File:Linum_usitatissimum_L_ag1.jpg?uselang=cs" TargetMode="External"/><Relationship Id="rId5" Type="http://schemas.openxmlformats.org/officeDocument/2006/relationships/hyperlink" Target="http://cs.wikipedia.org/wiki/Soubor:Tomato_je.jpg" TargetMode="External"/><Relationship Id="rId4" Type="http://schemas.openxmlformats.org/officeDocument/2006/relationships/hyperlink" Target="http://commons.wikimedia.org/wiki/File:Wheat_P1210892.jpg?uselang=cs" TargetMode="Externa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Chrysanthemum_leucanthemum.jpg" TargetMode="External"/><Relationship Id="rId3" Type="http://schemas.openxmlformats.org/officeDocument/2006/relationships/hyperlink" Target="http://commons.wikimedia.org/wiki/File:Kwikthermometers.jpg" TargetMode="External"/><Relationship Id="rId7" Type="http://schemas.openxmlformats.org/officeDocument/2006/relationships/hyperlink" Target="http://commons.wikimedia.org/wiki/File:Potato_plant.jpg?uselang=cs" TargetMode="External"/><Relationship Id="rId2" Type="http://schemas.openxmlformats.org/officeDocument/2006/relationships/hyperlink" Target="http://commons.wikimedia.org/wiki/File:Lisc_lipy.jpg?uselang=cs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commons.wikimedia.org/wiki/File:Duftrosengarten_Rapperswil_-_Aloha_Str._Boerner_1949_2010-10-02_16-30-22.JPG?uselang=cs" TargetMode="External"/><Relationship Id="rId5" Type="http://schemas.openxmlformats.org/officeDocument/2006/relationships/hyperlink" Target="http://commons.wikimedia.org/wiki/File:Utro_v_sosnovom_lesu.jpg" TargetMode="External"/><Relationship Id="rId4" Type="http://schemas.openxmlformats.org/officeDocument/2006/relationships/hyperlink" Target="http://commons.wikimedia.org/wiki/File:Handvoll_Gold.jpg?uselang=cs" TargetMode="Externa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Ocelot.jpg" TargetMode="External"/><Relationship Id="rId2" Type="http://schemas.openxmlformats.org/officeDocument/2006/relationships/hyperlink" Target="http://cs.wikipedia.org/wiki/Soubor:House_mouse.jpg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commons.wikimedia.org/wiki/File:Glacial_iceberg_in_Argentina.jpg" TargetMode="External"/><Relationship Id="rId4" Type="http://schemas.openxmlformats.org/officeDocument/2006/relationships/hyperlink" Target="http://cs.wikipedia.org/wiki/Soubor:Bubble_wrap_play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k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19961948"/>
              </p:ext>
            </p:extLst>
          </p:nvPr>
        </p:nvGraphicFramePr>
        <p:xfrm>
          <a:off x="7884368" y="260648"/>
          <a:ext cx="900113" cy="719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0" name="Acrobat Document" r:id="rId3" imgW="9524880" imgH="7620120" progId="AcroExch.Document.7">
                  <p:embed/>
                </p:oleObj>
              </mc:Choice>
              <mc:Fallback>
                <p:oleObj name="Acrobat Document" r:id="rId3" imgW="9524880" imgH="7620120" progId="AcroExch.Document.7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884368" y="260648"/>
                        <a:ext cx="900113" cy="7191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ovéPole 7"/>
          <p:cNvSpPr txBox="1"/>
          <p:nvPr/>
        </p:nvSpPr>
        <p:spPr>
          <a:xfrm>
            <a:off x="1597968" y="6482953"/>
            <a:ext cx="618573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>
                <a:solidFill>
                  <a:schemeClr val="bg1">
                    <a:lumMod val="65000"/>
                  </a:schemeClr>
                </a:solidFill>
              </a:rPr>
              <a:t>Autorem materiálu a všech jeho částí, není-li uvedeno jinak, je Mgr. Radka Nývltová</a:t>
            </a:r>
            <a:r>
              <a:rPr lang="cs-CZ" sz="1400" dirty="0" smtClean="0">
                <a:solidFill>
                  <a:schemeClr val="bg1">
                    <a:lumMod val="85000"/>
                  </a:schemeClr>
                </a:solidFill>
              </a:rPr>
              <a:t>.</a:t>
            </a:r>
            <a:endParaRPr lang="cs-CZ" sz="14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9" name="Nadpis 1"/>
          <p:cNvSpPr>
            <a:spLocks noGrp="1"/>
          </p:cNvSpPr>
          <p:nvPr>
            <p:ph type="ctrTitle"/>
          </p:nvPr>
        </p:nvSpPr>
        <p:spPr>
          <a:xfrm>
            <a:off x="395536" y="548680"/>
            <a:ext cx="8064895" cy="2808312"/>
          </a:xfrm>
        </p:spPr>
        <p:txBody>
          <a:bodyPr>
            <a:noAutofit/>
          </a:bodyPr>
          <a:lstStyle/>
          <a:p>
            <a:pPr algn="l">
              <a:lnSpc>
                <a:spcPct val="150000"/>
              </a:lnSpc>
            </a:pPr>
            <a: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Název školy: Svobodná základní škola,o.p.s.</a:t>
            </a:r>
            <a:b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Autor: </a:t>
            </a:r>
            <a:r>
              <a:rPr lang="cs-CZ" sz="20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Radka Nývltová</a:t>
            </a:r>
            <a: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cs-CZ" sz="20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Název </a:t>
            </a:r>
            <a: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materiálu: </a:t>
            </a:r>
            <a:r>
              <a:rPr lang="cs-CZ" sz="20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VY_32_INOVACE_10_PŘÍRODOVĚDA </a:t>
            </a:r>
            <a:r>
              <a:rPr lang="cs-CZ" sz="20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_CO UŽ UMÍME - RISKUJ</a:t>
            </a:r>
            <a:br>
              <a:rPr lang="cs-CZ" sz="20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cs-CZ" sz="20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Název</a:t>
            </a:r>
            <a: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: </a:t>
            </a:r>
            <a:r>
              <a:rPr lang="cs-CZ" sz="20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CO UŽ UMÍME – RISKUJ_4.tř.</a:t>
            </a:r>
            <a:br>
              <a:rPr lang="cs-CZ" sz="20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cs-CZ" sz="20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Číslo </a:t>
            </a:r>
            <a: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projektu: CZ.1.07/1.4.00/21.0929</a:t>
            </a:r>
          </a:p>
        </p:txBody>
      </p:sp>
      <p:pic>
        <p:nvPicPr>
          <p:cNvPr id="10" name="Picture 28" descr="http://www.zssvat.cz/wp-content/uploads/2010/10/logo-eu-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4470245"/>
            <a:ext cx="6191250" cy="1352550"/>
          </a:xfrm>
          <a:prstGeom prst="rect">
            <a:avLst/>
          </a:prstGeom>
          <a:noFill/>
        </p:spPr>
      </p:pic>
      <p:sp>
        <p:nvSpPr>
          <p:cNvPr id="11" name="TextovéPole 10"/>
          <p:cNvSpPr txBox="1"/>
          <p:nvPr/>
        </p:nvSpPr>
        <p:spPr>
          <a:xfrm>
            <a:off x="2555776" y="3501008"/>
            <a:ext cx="6192688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latin typeface="Arial" pitchFamily="34" charset="0"/>
                <a:cs typeface="Arial" pitchFamily="34" charset="0"/>
              </a:rPr>
              <a:t>CO UŽ UMÍME - RISKUJ</a:t>
            </a:r>
          </a:p>
          <a:p>
            <a:pPr algn="ctr"/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229073" y="5898177"/>
            <a:ext cx="351939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200" dirty="0" smtClean="0">
                <a:latin typeface="Arial" pitchFamily="34" charset="0"/>
                <a:cs typeface="Arial" pitchFamily="34" charset="0"/>
              </a:rPr>
              <a:t>Dostupné na portálu </a:t>
            </a:r>
            <a:r>
              <a:rPr lang="cs-CZ" sz="1200" dirty="0" smtClean="0">
                <a:latin typeface="Arial" pitchFamily="34" charset="0"/>
                <a:cs typeface="Arial" pitchFamily="34" charset="0"/>
                <a:hlinkClick r:id="rId6"/>
              </a:rPr>
              <a:t>http://dumy.cz/</a:t>
            </a:r>
            <a:endParaRPr lang="cs-CZ" sz="1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8180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lnSpc>
                <a:spcPct val="150000"/>
              </a:lnSpc>
            </a:pPr>
            <a:r>
              <a:rPr lang="cs-CZ" dirty="0" smtClean="0">
                <a:latin typeface="Arial" charset="0"/>
              </a:rPr>
              <a:t>Materiál </a:t>
            </a:r>
            <a:r>
              <a:rPr lang="cs-CZ" dirty="0">
                <a:latin typeface="Arial" charset="0"/>
              </a:rPr>
              <a:t>je určen pro žáky </a:t>
            </a:r>
            <a:r>
              <a:rPr lang="cs-CZ" dirty="0" smtClean="0">
                <a:latin typeface="Arial" charset="0"/>
              </a:rPr>
              <a:t>4. a 5. </a:t>
            </a:r>
            <a:r>
              <a:rPr lang="cs-CZ" dirty="0">
                <a:latin typeface="Arial" charset="0"/>
              </a:rPr>
              <a:t>třídy.</a:t>
            </a:r>
          </a:p>
          <a:p>
            <a:pPr>
              <a:lnSpc>
                <a:spcPct val="150000"/>
              </a:lnSpc>
            </a:pPr>
            <a:r>
              <a:rPr lang="cs-CZ" dirty="0">
                <a:latin typeface="Arial" charset="0"/>
              </a:rPr>
              <a:t>Žáci hravou formou </a:t>
            </a:r>
            <a:r>
              <a:rPr lang="cs-CZ" dirty="0" smtClean="0">
                <a:latin typeface="Arial" charset="0"/>
              </a:rPr>
              <a:t>zopakují učivo přírodovědy</a:t>
            </a:r>
          </a:p>
          <a:p>
            <a:pPr marL="82296" indent="0">
              <a:lnSpc>
                <a:spcPct val="150000"/>
              </a:lnSpc>
              <a:buNone/>
            </a:pPr>
            <a:r>
              <a:rPr lang="cs-CZ">
                <a:latin typeface="Arial" charset="0"/>
              </a:rPr>
              <a:t> </a:t>
            </a:r>
            <a:r>
              <a:rPr lang="cs-CZ" smtClean="0">
                <a:latin typeface="Arial" charset="0"/>
              </a:rPr>
              <a:t>  4</a:t>
            </a:r>
            <a:r>
              <a:rPr lang="cs-CZ" dirty="0" smtClean="0">
                <a:latin typeface="Arial" charset="0"/>
              </a:rPr>
              <a:t>. ročníku.</a:t>
            </a:r>
            <a:endParaRPr lang="cs-CZ" dirty="0">
              <a:latin typeface="Arial" charset="0"/>
            </a:endParaRPr>
          </a:p>
          <a:p>
            <a:pPr>
              <a:lnSpc>
                <a:spcPct val="150000"/>
              </a:lnSpc>
            </a:pPr>
            <a:r>
              <a:rPr lang="cs-CZ" dirty="0">
                <a:latin typeface="Arial" charset="0"/>
              </a:rPr>
              <a:t>Hra je zaměřena na </a:t>
            </a:r>
            <a:r>
              <a:rPr lang="cs-CZ" dirty="0" smtClean="0">
                <a:latin typeface="Arial" charset="0"/>
              </a:rPr>
              <a:t>zopakování očekávaných výstupů předmětu přírodověda ve  4. ročníku základní školy. </a:t>
            </a:r>
            <a:r>
              <a:rPr lang="cs-CZ" dirty="0">
                <a:latin typeface="Arial" charset="0"/>
              </a:rPr>
              <a:t>	</a:t>
            </a:r>
          </a:p>
          <a:p>
            <a:pPr>
              <a:lnSpc>
                <a:spcPct val="150000"/>
              </a:lnSpc>
            </a:pPr>
            <a:r>
              <a:rPr lang="cs-CZ" dirty="0">
                <a:latin typeface="Arial" charset="0"/>
              </a:rPr>
              <a:t>Správnost svých odpovědí si mohou hned překontrolovat.</a:t>
            </a:r>
          </a:p>
          <a:p>
            <a:pPr>
              <a:lnSpc>
                <a:spcPct val="150000"/>
              </a:lnSpc>
            </a:pPr>
            <a:r>
              <a:rPr lang="cs-CZ" b="1" dirty="0">
                <a:latin typeface="Arial" charset="0"/>
              </a:rPr>
              <a:t>Pomůcky:</a:t>
            </a:r>
            <a:r>
              <a:rPr lang="cs-CZ" dirty="0">
                <a:latin typeface="Arial" charset="0"/>
              </a:rPr>
              <a:t>  </a:t>
            </a:r>
            <a:r>
              <a:rPr lang="cs-CZ" dirty="0" smtClean="0">
                <a:latin typeface="Arial" charset="0"/>
              </a:rPr>
              <a:t>papír a tužka </a:t>
            </a:r>
            <a:r>
              <a:rPr lang="cs-CZ" dirty="0">
                <a:latin typeface="Arial" charset="0"/>
              </a:rPr>
              <a:t>na zapisování bodů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043607" y="6613752"/>
            <a:ext cx="622580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>
                <a:solidFill>
                  <a:schemeClr val="bg1">
                    <a:lumMod val="65000"/>
                  </a:schemeClr>
                </a:solidFill>
              </a:rPr>
              <a:t>Autorem materiálu a všech jeho částí, není-li uvedeno jinak, je Mgr. Radka Nývltová</a:t>
            </a:r>
            <a:r>
              <a:rPr lang="cs-CZ" sz="1400" dirty="0">
                <a:solidFill>
                  <a:schemeClr val="bg1">
                    <a:lumMod val="85000"/>
                  </a:schemeClr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8511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Pokyny: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1447800"/>
            <a:ext cx="7528880" cy="5149552"/>
          </a:xfrm>
        </p:spPr>
        <p:txBody>
          <a:bodyPr>
            <a:normAutofit fontScale="32500" lnSpcReduction="20000"/>
          </a:bodyPr>
          <a:lstStyle/>
          <a:p>
            <a:pPr marL="82296" indent="0">
              <a:lnSpc>
                <a:spcPct val="150000"/>
              </a:lnSpc>
              <a:buNone/>
            </a:pPr>
            <a:endParaRPr lang="cs-CZ" b="1" dirty="0">
              <a:latin typeface="Arial" charset="0"/>
            </a:endParaRPr>
          </a:p>
          <a:p>
            <a:pPr>
              <a:lnSpc>
                <a:spcPct val="150000"/>
              </a:lnSpc>
            </a:pPr>
            <a:r>
              <a:rPr lang="cs-CZ" sz="4300" dirty="0">
                <a:latin typeface="Arial" charset="0"/>
              </a:rPr>
              <a:t>Hra je sestavena na principu hry „RISKUJ“.</a:t>
            </a:r>
          </a:p>
          <a:p>
            <a:pPr>
              <a:lnSpc>
                <a:spcPct val="150000"/>
              </a:lnSpc>
            </a:pPr>
            <a:r>
              <a:rPr lang="cs-CZ" sz="4300" dirty="0">
                <a:latin typeface="Arial" charset="0"/>
              </a:rPr>
              <a:t>Žáci si volí otázky podle barev a počtu bodu (</a:t>
            </a:r>
            <a:r>
              <a:rPr lang="cs-CZ" sz="4300" dirty="0" smtClean="0">
                <a:latin typeface="Arial" charset="0"/>
              </a:rPr>
              <a:t>100 </a:t>
            </a:r>
            <a:r>
              <a:rPr lang="cs-CZ" sz="4300" dirty="0">
                <a:latin typeface="Arial" charset="0"/>
              </a:rPr>
              <a:t>bodů nejlehčí otázka, </a:t>
            </a:r>
            <a:r>
              <a:rPr lang="cs-CZ" sz="4300" dirty="0" smtClean="0">
                <a:latin typeface="Arial" charset="0"/>
              </a:rPr>
              <a:t>500 bodů </a:t>
            </a:r>
            <a:r>
              <a:rPr lang="cs-CZ" sz="4300" dirty="0">
                <a:latin typeface="Arial" charset="0"/>
              </a:rPr>
              <a:t>nejtěžší). Barvy nehrají roli, mají pouze rozlišovací funkci.</a:t>
            </a:r>
          </a:p>
          <a:p>
            <a:pPr>
              <a:lnSpc>
                <a:spcPct val="150000"/>
              </a:lnSpc>
            </a:pPr>
            <a:r>
              <a:rPr lang="cs-CZ" sz="4300" dirty="0" smtClean="0">
                <a:latin typeface="Arial" charset="0"/>
              </a:rPr>
              <a:t>Žák si  </a:t>
            </a:r>
            <a:r>
              <a:rPr lang="cs-CZ" sz="4300" dirty="0">
                <a:latin typeface="Arial" charset="0"/>
              </a:rPr>
              <a:t>vybere otázku, učitel klikne na </a:t>
            </a:r>
            <a:r>
              <a:rPr lang="cs-CZ" sz="4300" dirty="0" smtClean="0">
                <a:latin typeface="Arial" charset="0"/>
              </a:rPr>
              <a:t>políčko  a tím se dostane  </a:t>
            </a:r>
            <a:r>
              <a:rPr lang="cs-CZ" sz="4300" dirty="0">
                <a:latin typeface="Arial" charset="0"/>
              </a:rPr>
              <a:t>na příslušnou otázku.</a:t>
            </a:r>
          </a:p>
          <a:p>
            <a:pPr>
              <a:lnSpc>
                <a:spcPct val="150000"/>
              </a:lnSpc>
            </a:pPr>
            <a:r>
              <a:rPr lang="cs-CZ" sz="4300" dirty="0">
                <a:latin typeface="Arial" charset="0"/>
              </a:rPr>
              <a:t>Úkolem žáků je </a:t>
            </a:r>
            <a:r>
              <a:rPr lang="cs-CZ" sz="4300" dirty="0" smtClean="0">
                <a:latin typeface="Arial" charset="0"/>
              </a:rPr>
              <a:t>správně zodpovědět zadanou otázku. </a:t>
            </a:r>
            <a:endParaRPr lang="cs-CZ" sz="4300" dirty="0">
              <a:latin typeface="Arial" charset="0"/>
            </a:endParaRPr>
          </a:p>
          <a:p>
            <a:pPr>
              <a:lnSpc>
                <a:spcPct val="150000"/>
              </a:lnSpc>
            </a:pPr>
            <a:r>
              <a:rPr lang="cs-CZ" sz="4300" dirty="0">
                <a:latin typeface="Arial" charset="0"/>
              </a:rPr>
              <a:t>Pokud </a:t>
            </a:r>
            <a:r>
              <a:rPr lang="cs-CZ" sz="4300" dirty="0" smtClean="0">
                <a:latin typeface="Arial" charset="0"/>
              </a:rPr>
              <a:t>je jejich  odpověď správná,  získávají </a:t>
            </a:r>
            <a:r>
              <a:rPr lang="cs-CZ" sz="4300" dirty="0">
                <a:latin typeface="Arial" charset="0"/>
              </a:rPr>
              <a:t>příslušný počet bodů, pokud je jejich odpověď špatná, o body přicházejí. Následným kliknutím </a:t>
            </a:r>
            <a:r>
              <a:rPr lang="cs-CZ" sz="4300" dirty="0" smtClean="0">
                <a:latin typeface="Arial" charset="0"/>
              </a:rPr>
              <a:t>se objeví správná </a:t>
            </a:r>
            <a:r>
              <a:rPr lang="cs-CZ" sz="4300" dirty="0">
                <a:latin typeface="Arial" charset="0"/>
              </a:rPr>
              <a:t>odpověď. </a:t>
            </a:r>
          </a:p>
          <a:p>
            <a:pPr>
              <a:lnSpc>
                <a:spcPct val="150000"/>
              </a:lnSpc>
            </a:pPr>
            <a:r>
              <a:rPr lang="cs-CZ" sz="4300" dirty="0">
                <a:latin typeface="Arial" charset="0"/>
              </a:rPr>
              <a:t>Na úvodní tabulku se dostane pomocí </a:t>
            </a:r>
            <a:r>
              <a:rPr lang="cs-CZ" sz="4300" dirty="0" smtClean="0">
                <a:latin typeface="Arial" charset="0"/>
              </a:rPr>
              <a:t>ikony domečku. </a:t>
            </a:r>
            <a:r>
              <a:rPr lang="cs-CZ" sz="4300" dirty="0">
                <a:latin typeface="Arial" charset="0"/>
              </a:rPr>
              <a:t>	       .</a:t>
            </a:r>
          </a:p>
          <a:p>
            <a:pPr>
              <a:lnSpc>
                <a:spcPct val="150000"/>
              </a:lnSpc>
            </a:pPr>
            <a:r>
              <a:rPr lang="cs-CZ" sz="4300" dirty="0">
                <a:latin typeface="Arial" charset="0"/>
              </a:rPr>
              <a:t>Již zodpovězené otázky poznají žáci podle chybějícího </a:t>
            </a:r>
            <a:r>
              <a:rPr lang="cs-CZ" sz="4300" dirty="0" smtClean="0">
                <a:latin typeface="Arial" charset="0"/>
              </a:rPr>
              <a:t>políčka.</a:t>
            </a:r>
            <a:r>
              <a:rPr lang="cs-CZ" sz="4300" dirty="0">
                <a:latin typeface="Arial" charset="0"/>
              </a:rPr>
              <a:t/>
            </a:r>
            <a:br>
              <a:rPr lang="cs-CZ" sz="4300" dirty="0">
                <a:latin typeface="Arial" charset="0"/>
              </a:rPr>
            </a:br>
            <a:r>
              <a:rPr lang="cs-CZ" sz="4300" dirty="0" smtClean="0">
                <a:latin typeface="Arial" charset="0"/>
              </a:rPr>
              <a:t>Vítězí </a:t>
            </a:r>
            <a:r>
              <a:rPr lang="cs-CZ" sz="4300" dirty="0">
                <a:latin typeface="Arial" charset="0"/>
              </a:rPr>
              <a:t>žáci s nejvyšším počtem bodů. Hru můžou hrát žáci ve skupině i jako jednotlivci</a:t>
            </a:r>
            <a:r>
              <a:rPr lang="cs-CZ" sz="4300" dirty="0" smtClean="0">
                <a:latin typeface="Arial" charset="0"/>
              </a:rPr>
              <a:t>.</a:t>
            </a:r>
          </a:p>
          <a:p>
            <a:pPr marL="82296" indent="0">
              <a:lnSpc>
                <a:spcPct val="150000"/>
              </a:lnSpc>
              <a:buNone/>
            </a:pPr>
            <a:endParaRPr lang="cs-CZ" sz="4300" dirty="0" smtClean="0">
              <a:solidFill>
                <a:schemeClr val="bg1">
                  <a:lumMod val="65000"/>
                </a:schemeClr>
              </a:solidFill>
            </a:endParaRPr>
          </a:p>
          <a:p>
            <a:pPr marL="82296" indent="0">
              <a:lnSpc>
                <a:spcPct val="150000"/>
              </a:lnSpc>
              <a:buNone/>
            </a:pPr>
            <a:endParaRPr lang="cs-CZ" dirty="0">
              <a:solidFill>
                <a:schemeClr val="bg1">
                  <a:lumMod val="65000"/>
                </a:schemeClr>
              </a:solidFill>
            </a:endParaRPr>
          </a:p>
          <a:p>
            <a:pPr marL="82296" indent="0">
              <a:lnSpc>
                <a:spcPct val="150000"/>
              </a:lnSpc>
              <a:buNone/>
            </a:pPr>
            <a:endParaRPr lang="cs-CZ" dirty="0" smtClean="0">
              <a:solidFill>
                <a:schemeClr val="bg1">
                  <a:lumMod val="65000"/>
                </a:schemeClr>
              </a:solidFill>
            </a:endParaRPr>
          </a:p>
          <a:p>
            <a:pPr marL="82296" indent="0">
              <a:lnSpc>
                <a:spcPct val="150000"/>
              </a:lnSpc>
              <a:buNone/>
            </a:pPr>
            <a:endParaRPr lang="cs-CZ" dirty="0">
              <a:solidFill>
                <a:schemeClr val="bg1">
                  <a:lumMod val="65000"/>
                </a:schemeClr>
              </a:solidFill>
            </a:endParaRPr>
          </a:p>
          <a:p>
            <a:pPr marL="82296" indent="0">
              <a:lnSpc>
                <a:spcPct val="150000"/>
              </a:lnSpc>
              <a:buNone/>
            </a:pPr>
            <a:r>
              <a:rPr lang="cs-CZ" sz="4300" dirty="0" smtClean="0">
                <a:solidFill>
                  <a:schemeClr val="bg1">
                    <a:lumMod val="65000"/>
                  </a:schemeClr>
                </a:solidFill>
              </a:rPr>
              <a:t>Autorem </a:t>
            </a:r>
            <a:r>
              <a:rPr lang="cs-CZ" sz="4300" dirty="0">
                <a:solidFill>
                  <a:schemeClr val="bg1">
                    <a:lumMod val="65000"/>
                  </a:schemeClr>
                </a:solidFill>
              </a:rPr>
              <a:t>materiálu a všech jeho částí, není-li uvedeno jinak, je Mgr. Radka Nývltová</a:t>
            </a:r>
            <a:r>
              <a:rPr lang="cs-CZ" sz="4300" dirty="0">
                <a:solidFill>
                  <a:schemeClr val="bg1">
                    <a:lumMod val="85000"/>
                  </a:schemeClr>
                </a:solidFill>
              </a:rPr>
              <a:t>.</a:t>
            </a:r>
            <a:endParaRPr lang="cs-CZ" sz="4300" dirty="0" smtClean="0">
              <a:solidFill>
                <a:schemeClr val="bg1">
                  <a:lumMod val="85000"/>
                </a:schemeClr>
              </a:solidFill>
              <a:latin typeface="Arial" charset="0"/>
            </a:endParaRPr>
          </a:p>
          <a:p>
            <a:pPr>
              <a:lnSpc>
                <a:spcPct val="150000"/>
              </a:lnSpc>
            </a:pPr>
            <a:endParaRPr lang="cs-CZ" dirty="0">
              <a:latin typeface="Arial" charset="0"/>
            </a:endParaRPr>
          </a:p>
          <a:p>
            <a:pPr marL="82296" indent="0">
              <a:lnSpc>
                <a:spcPct val="150000"/>
              </a:lnSpc>
              <a:buNone/>
            </a:pPr>
            <a:endParaRPr lang="cs-CZ" sz="3600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1154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03648" y="260648"/>
            <a:ext cx="7426072" cy="1143000"/>
          </a:xfrm>
          <a:solidFill>
            <a:schemeClr val="accent2"/>
          </a:solidFill>
        </p:spPr>
        <p:txBody>
          <a:bodyPr/>
          <a:lstStyle/>
          <a:p>
            <a:pPr algn="ctr"/>
            <a:r>
              <a:rPr lang="cs-CZ" dirty="0" smtClean="0"/>
              <a:t>RISKUJ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45978604"/>
              </p:ext>
            </p:extLst>
          </p:nvPr>
        </p:nvGraphicFramePr>
        <p:xfrm>
          <a:off x="1331640" y="1412776"/>
          <a:ext cx="7571360" cy="53548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92840"/>
                <a:gridCol w="1892840"/>
                <a:gridCol w="1892840"/>
                <a:gridCol w="1892840"/>
              </a:tblGrid>
              <a:tr h="888099"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r>
                        <a:rPr lang="cs-CZ" dirty="0" smtClean="0"/>
                        <a:t>ŽIVOČICHOVÉ</a:t>
                      </a:r>
                      <a:endParaRPr lang="cs-CZ" dirty="0"/>
                    </a:p>
                  </a:txBody>
                  <a:tcPr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r>
                        <a:rPr lang="cs-CZ" dirty="0" smtClean="0"/>
                        <a:t>ROSTLINY</a:t>
                      </a:r>
                      <a:endParaRPr lang="cs-CZ" dirty="0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r>
                        <a:rPr lang="cs-CZ" dirty="0" smtClean="0"/>
                        <a:t>RŮZNÉ </a:t>
                      </a:r>
                    </a:p>
                    <a:p>
                      <a:r>
                        <a:rPr lang="cs-CZ" dirty="0" smtClean="0"/>
                        <a:t>Neživá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dirty="0" smtClean="0"/>
                        <a:t> příroda</a:t>
                      </a:r>
                      <a:endParaRPr lang="cs-CZ" dirty="0"/>
                    </a:p>
                  </a:txBody>
                  <a:tcPr>
                    <a:solidFill>
                      <a:schemeClr val="tx1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r>
                        <a:rPr lang="cs-CZ" dirty="0" smtClean="0"/>
                        <a:t>RŮZNÉ</a:t>
                      </a:r>
                    </a:p>
                    <a:p>
                      <a:r>
                        <a:rPr lang="cs-CZ" dirty="0" smtClean="0"/>
                        <a:t>Živá příroda</a:t>
                      </a:r>
                      <a:endParaRPr lang="cs-CZ" dirty="0"/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  <a:tr h="888099">
                <a:tc>
                  <a:txBody>
                    <a:bodyPr/>
                    <a:lstStyle/>
                    <a:p>
                      <a:pPr algn="l"/>
                      <a:r>
                        <a:rPr lang="cs-CZ" sz="3200" dirty="0" smtClean="0"/>
                        <a:t>100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3200" dirty="0" smtClean="0"/>
                        <a:t>100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3200" dirty="0" smtClean="0"/>
                        <a:t>100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3200" dirty="0" smtClean="0"/>
                        <a:t>100</a:t>
                      </a:r>
                      <a:endParaRPr lang="cs-CZ" sz="3200" dirty="0"/>
                    </a:p>
                  </a:txBody>
                  <a:tcPr/>
                </a:tc>
              </a:tr>
              <a:tr h="888099">
                <a:tc>
                  <a:txBody>
                    <a:bodyPr/>
                    <a:lstStyle/>
                    <a:p>
                      <a:pPr algn="l"/>
                      <a:r>
                        <a:rPr lang="cs-CZ" sz="3200" dirty="0" smtClean="0"/>
                        <a:t>200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3200" dirty="0" smtClean="0"/>
                        <a:t>200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3200" dirty="0" smtClean="0"/>
                        <a:t>200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3200" dirty="0" smtClean="0"/>
                        <a:t>200</a:t>
                      </a:r>
                      <a:endParaRPr lang="cs-CZ" sz="3200" dirty="0"/>
                    </a:p>
                  </a:txBody>
                  <a:tcPr/>
                </a:tc>
              </a:tr>
              <a:tr h="888099">
                <a:tc>
                  <a:txBody>
                    <a:bodyPr/>
                    <a:lstStyle/>
                    <a:p>
                      <a:pPr algn="l"/>
                      <a:r>
                        <a:rPr lang="cs-CZ" sz="3200" dirty="0" smtClean="0"/>
                        <a:t>300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3200" dirty="0" smtClean="0"/>
                        <a:t>300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3200" dirty="0" smtClean="0"/>
                        <a:t>300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3200" dirty="0" smtClean="0"/>
                        <a:t>300</a:t>
                      </a:r>
                      <a:endParaRPr lang="cs-CZ" sz="3200" dirty="0"/>
                    </a:p>
                  </a:txBody>
                  <a:tcPr/>
                </a:tc>
              </a:tr>
              <a:tr h="888099">
                <a:tc>
                  <a:txBody>
                    <a:bodyPr/>
                    <a:lstStyle/>
                    <a:p>
                      <a:pPr algn="l"/>
                      <a:r>
                        <a:rPr lang="cs-CZ" sz="3200" dirty="0" smtClean="0"/>
                        <a:t>400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3200" dirty="0" smtClean="0"/>
                        <a:t>400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3200" dirty="0" smtClean="0"/>
                        <a:t>400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3200" dirty="0" smtClean="0"/>
                        <a:t>400</a:t>
                      </a:r>
                      <a:endParaRPr lang="cs-CZ" sz="3200" dirty="0"/>
                    </a:p>
                  </a:txBody>
                  <a:tcPr/>
                </a:tc>
              </a:tr>
              <a:tr h="888099">
                <a:tc>
                  <a:txBody>
                    <a:bodyPr/>
                    <a:lstStyle/>
                    <a:p>
                      <a:pPr algn="l"/>
                      <a:r>
                        <a:rPr lang="cs-CZ" sz="3200" dirty="0" smtClean="0"/>
                        <a:t>500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3200" dirty="0" smtClean="0"/>
                        <a:t>500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3200" dirty="0" smtClean="0"/>
                        <a:t>500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3200" dirty="0" smtClean="0"/>
                        <a:t>500</a:t>
                      </a:r>
                      <a:endParaRPr lang="cs-CZ" sz="32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lačítko akce: Zpět nebo Předchozí 5">
            <a:hlinkClick r:id="rId3" action="ppaction://hlinksldjump" highlightClick="1"/>
          </p:cNvPr>
          <p:cNvSpPr/>
          <p:nvPr/>
        </p:nvSpPr>
        <p:spPr>
          <a:xfrm>
            <a:off x="2427218" y="2420888"/>
            <a:ext cx="720080" cy="720080"/>
          </a:xfrm>
          <a:prstGeom prst="actionButtonBackPrevious">
            <a:avLst/>
          </a:prstGeom>
          <a:solidFill>
            <a:schemeClr val="bg2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lačítko akce: Zpět nebo Předchozí 6">
            <a:hlinkClick r:id="rId4" action="ppaction://hlinksldjump" highlightClick="1"/>
          </p:cNvPr>
          <p:cNvSpPr/>
          <p:nvPr/>
        </p:nvSpPr>
        <p:spPr>
          <a:xfrm>
            <a:off x="2420857" y="3328361"/>
            <a:ext cx="720080" cy="720080"/>
          </a:xfrm>
          <a:prstGeom prst="actionButtonBackPrevious">
            <a:avLst/>
          </a:prstGeom>
          <a:solidFill>
            <a:schemeClr val="bg2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lačítko akce: Zpět nebo Předchozí 7">
            <a:hlinkClick r:id="rId5" action="ppaction://hlinksldjump" highlightClick="1"/>
          </p:cNvPr>
          <p:cNvSpPr/>
          <p:nvPr/>
        </p:nvSpPr>
        <p:spPr>
          <a:xfrm>
            <a:off x="2420857" y="4221088"/>
            <a:ext cx="720080" cy="720080"/>
          </a:xfrm>
          <a:prstGeom prst="actionButtonBackPrevious">
            <a:avLst/>
          </a:prstGeom>
          <a:solidFill>
            <a:schemeClr val="bg2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lačítko akce: Zpět nebo Předchozí 8">
            <a:hlinkClick r:id="rId6" action="ppaction://hlinksldjump" highlightClick="1"/>
          </p:cNvPr>
          <p:cNvSpPr/>
          <p:nvPr/>
        </p:nvSpPr>
        <p:spPr>
          <a:xfrm>
            <a:off x="2420857" y="5085184"/>
            <a:ext cx="720080" cy="720080"/>
          </a:xfrm>
          <a:prstGeom prst="actionButtonBackPrevious">
            <a:avLst/>
          </a:prstGeom>
          <a:solidFill>
            <a:schemeClr val="bg2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lačítko akce: Zpět nebo Předchozí 9">
            <a:hlinkClick r:id="rId7" action="ppaction://hlinksldjump" highlightClick="1"/>
          </p:cNvPr>
          <p:cNvSpPr/>
          <p:nvPr/>
        </p:nvSpPr>
        <p:spPr>
          <a:xfrm>
            <a:off x="2427218" y="5949280"/>
            <a:ext cx="720080" cy="720080"/>
          </a:xfrm>
          <a:prstGeom prst="actionButtonBackPrevious">
            <a:avLst/>
          </a:prstGeom>
          <a:solidFill>
            <a:schemeClr val="bg2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Tlačítko akce: Zpět nebo Předchozí 10">
            <a:hlinkClick r:id="rId8" action="ppaction://hlinksldjump" highlightClick="1"/>
          </p:cNvPr>
          <p:cNvSpPr/>
          <p:nvPr/>
        </p:nvSpPr>
        <p:spPr>
          <a:xfrm>
            <a:off x="4283968" y="2403198"/>
            <a:ext cx="720080" cy="720080"/>
          </a:xfrm>
          <a:prstGeom prst="actionButtonBackPrevious">
            <a:avLst/>
          </a:prstGeom>
          <a:solidFill>
            <a:schemeClr val="accent4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Tlačítko akce: Zpět nebo Předchozí 12">
            <a:hlinkClick r:id="rId9" action="ppaction://hlinksldjump" highlightClick="1"/>
          </p:cNvPr>
          <p:cNvSpPr/>
          <p:nvPr/>
        </p:nvSpPr>
        <p:spPr>
          <a:xfrm>
            <a:off x="4355976" y="3348399"/>
            <a:ext cx="720080" cy="720080"/>
          </a:xfrm>
          <a:prstGeom prst="actionButtonBackPrevious">
            <a:avLst/>
          </a:prstGeom>
          <a:solidFill>
            <a:schemeClr val="accent4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Tlačítko akce: Zpět nebo Předchozí 13">
            <a:hlinkClick r:id="rId10" action="ppaction://hlinksldjump" highlightClick="1"/>
          </p:cNvPr>
          <p:cNvSpPr/>
          <p:nvPr/>
        </p:nvSpPr>
        <p:spPr>
          <a:xfrm>
            <a:off x="4355976" y="4217252"/>
            <a:ext cx="720080" cy="720080"/>
          </a:xfrm>
          <a:prstGeom prst="actionButtonBackPrevious">
            <a:avLst/>
          </a:prstGeom>
          <a:solidFill>
            <a:schemeClr val="accent4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Tlačítko akce: Zpět nebo Předchozí 14">
            <a:hlinkClick r:id="rId11" action="ppaction://hlinksldjump" highlightClick="1"/>
          </p:cNvPr>
          <p:cNvSpPr/>
          <p:nvPr/>
        </p:nvSpPr>
        <p:spPr>
          <a:xfrm>
            <a:off x="4355976" y="5105400"/>
            <a:ext cx="720080" cy="720080"/>
          </a:xfrm>
          <a:prstGeom prst="actionButtonBackPrevious">
            <a:avLst/>
          </a:prstGeom>
          <a:solidFill>
            <a:schemeClr val="accent4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Tlačítko akce: Zpět nebo Předchozí 15">
            <a:hlinkClick r:id="rId12" action="ppaction://hlinksldjump" highlightClick="1"/>
          </p:cNvPr>
          <p:cNvSpPr/>
          <p:nvPr/>
        </p:nvSpPr>
        <p:spPr>
          <a:xfrm>
            <a:off x="4389156" y="5949280"/>
            <a:ext cx="720080" cy="720080"/>
          </a:xfrm>
          <a:prstGeom prst="actionButtonBackPrevious">
            <a:avLst/>
          </a:prstGeom>
          <a:solidFill>
            <a:schemeClr val="accent4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Tlačítko akce: Zpět nebo Předchozí 16">
            <a:hlinkClick r:id="rId13" action="ppaction://hlinksldjump" highlightClick="1"/>
          </p:cNvPr>
          <p:cNvSpPr/>
          <p:nvPr/>
        </p:nvSpPr>
        <p:spPr>
          <a:xfrm>
            <a:off x="6228184" y="2420888"/>
            <a:ext cx="720080" cy="720080"/>
          </a:xfrm>
          <a:prstGeom prst="actionButtonBackPrevious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Tlačítko akce: Zpět nebo Předchozí 17">
            <a:hlinkClick r:id="rId14" action="ppaction://hlinksldjump" highlightClick="1"/>
          </p:cNvPr>
          <p:cNvSpPr/>
          <p:nvPr/>
        </p:nvSpPr>
        <p:spPr>
          <a:xfrm>
            <a:off x="6228184" y="3340728"/>
            <a:ext cx="720080" cy="720080"/>
          </a:xfrm>
          <a:prstGeom prst="actionButtonBackPrevious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Tlačítko akce: Zpět nebo Předchozí 18">
            <a:hlinkClick r:id="rId15" action="ppaction://hlinksldjump" highlightClick="1"/>
          </p:cNvPr>
          <p:cNvSpPr/>
          <p:nvPr/>
        </p:nvSpPr>
        <p:spPr>
          <a:xfrm>
            <a:off x="6249175" y="4171853"/>
            <a:ext cx="720080" cy="720080"/>
          </a:xfrm>
          <a:prstGeom prst="actionButtonBackPrevious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Tlačítko akce: Zpět nebo Předchozí 19">
            <a:hlinkClick r:id="rId16" action="ppaction://hlinksldjump" highlightClick="1"/>
          </p:cNvPr>
          <p:cNvSpPr/>
          <p:nvPr/>
        </p:nvSpPr>
        <p:spPr>
          <a:xfrm>
            <a:off x="6228184" y="5085184"/>
            <a:ext cx="720080" cy="720080"/>
          </a:xfrm>
          <a:prstGeom prst="actionButtonBackPrevious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Tlačítko akce: Zpět nebo Předchozí 20">
            <a:hlinkClick r:id="rId17" action="ppaction://hlinksldjump" highlightClick="1"/>
          </p:cNvPr>
          <p:cNvSpPr/>
          <p:nvPr/>
        </p:nvSpPr>
        <p:spPr>
          <a:xfrm>
            <a:off x="6221644" y="5949280"/>
            <a:ext cx="720080" cy="720080"/>
          </a:xfrm>
          <a:prstGeom prst="actionButtonBackPrevious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Tlačítko akce: Zpět nebo Předchozí 21">
            <a:hlinkClick r:id="rId18" action="ppaction://hlinksldjump" highlightClick="1"/>
          </p:cNvPr>
          <p:cNvSpPr/>
          <p:nvPr/>
        </p:nvSpPr>
        <p:spPr>
          <a:xfrm>
            <a:off x="8100392" y="2420888"/>
            <a:ext cx="720080" cy="720080"/>
          </a:xfrm>
          <a:prstGeom prst="actionButtonBackPrevious">
            <a:avLst/>
          </a:prstGeom>
          <a:solidFill>
            <a:schemeClr val="accent3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Tlačítko akce: Zpět nebo Předchozí 22">
            <a:hlinkClick r:id="rId19" action="ppaction://hlinksldjump" highlightClick="1"/>
          </p:cNvPr>
          <p:cNvSpPr/>
          <p:nvPr/>
        </p:nvSpPr>
        <p:spPr>
          <a:xfrm>
            <a:off x="8100392" y="3338558"/>
            <a:ext cx="720080" cy="720080"/>
          </a:xfrm>
          <a:prstGeom prst="actionButtonBackPrevious">
            <a:avLst/>
          </a:prstGeom>
          <a:solidFill>
            <a:schemeClr val="accent3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Tlačítko akce: Zpět nebo Předchozí 23">
            <a:hlinkClick r:id="rId20" action="ppaction://hlinksldjump" highlightClick="1"/>
          </p:cNvPr>
          <p:cNvSpPr/>
          <p:nvPr/>
        </p:nvSpPr>
        <p:spPr>
          <a:xfrm>
            <a:off x="8100392" y="4209759"/>
            <a:ext cx="720080" cy="720080"/>
          </a:xfrm>
          <a:prstGeom prst="actionButtonBackPrevious">
            <a:avLst/>
          </a:prstGeom>
          <a:solidFill>
            <a:schemeClr val="accent3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Tlačítko akce: Zpět nebo Předchozí 24">
            <a:hlinkClick r:id="rId21" action="ppaction://hlinksldjump" highlightClick="1"/>
          </p:cNvPr>
          <p:cNvSpPr/>
          <p:nvPr/>
        </p:nvSpPr>
        <p:spPr>
          <a:xfrm>
            <a:off x="8100392" y="5067672"/>
            <a:ext cx="720080" cy="720080"/>
          </a:xfrm>
          <a:prstGeom prst="actionButtonBackPrevious">
            <a:avLst/>
          </a:prstGeom>
          <a:solidFill>
            <a:schemeClr val="accent3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Tlačítko akce: Zpět nebo Předchozí 25">
            <a:hlinkClick r:id="rId22" action="ppaction://hlinksldjump" highlightClick="1"/>
          </p:cNvPr>
          <p:cNvSpPr/>
          <p:nvPr/>
        </p:nvSpPr>
        <p:spPr>
          <a:xfrm>
            <a:off x="8123406" y="5959477"/>
            <a:ext cx="720080" cy="720080"/>
          </a:xfrm>
          <a:prstGeom prst="actionButtonBackPrevious">
            <a:avLst/>
          </a:prstGeom>
          <a:solidFill>
            <a:schemeClr val="accent3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971600" y="6565611"/>
            <a:ext cx="622580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>
                <a:solidFill>
                  <a:schemeClr val="bg1">
                    <a:lumMod val="65000"/>
                  </a:schemeClr>
                </a:solidFill>
              </a:rPr>
              <a:t>Autorem materiálu a všech jeho částí, není-li uvedeno jinak, je Mgr. Radka Nývltová.</a:t>
            </a:r>
          </a:p>
          <a:p>
            <a:endParaRPr lang="cs-CZ" dirty="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6883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Skupina 9"/>
          <p:cNvGrpSpPr/>
          <p:nvPr/>
        </p:nvGrpSpPr>
        <p:grpSpPr>
          <a:xfrm>
            <a:off x="1187624" y="188640"/>
            <a:ext cx="7776864" cy="4680520"/>
            <a:chOff x="1187624" y="188640"/>
            <a:chExt cx="7776864" cy="4680520"/>
          </a:xfrm>
        </p:grpSpPr>
        <p:sp>
          <p:nvSpPr>
            <p:cNvPr id="4" name="TextovéPole 3"/>
            <p:cNvSpPr txBox="1"/>
            <p:nvPr/>
          </p:nvSpPr>
          <p:spPr>
            <a:xfrm>
              <a:off x="1187624" y="188640"/>
              <a:ext cx="7776864" cy="3231654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cs-CZ" sz="6000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ŽIVOČICHOVÉ  100 </a:t>
              </a:r>
            </a:p>
            <a:p>
              <a:endParaRPr lang="cs-CZ" sz="2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  <a:p>
              <a:r>
                <a:rPr lang="cs-CZ" sz="2800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Která skupina živočichů klade vejce v kožovitém obalu? </a:t>
              </a:r>
              <a:endParaRPr lang="cs-CZ" sz="28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  <a:p>
              <a:endParaRPr lang="cs-CZ" sz="6000" dirty="0">
                <a:solidFill>
                  <a:schemeClr val="bg1"/>
                </a:solidFill>
              </a:endParaRPr>
            </a:p>
          </p:txBody>
        </p:sp>
        <p:grpSp>
          <p:nvGrpSpPr>
            <p:cNvPr id="7" name="Skupina 6"/>
            <p:cNvGrpSpPr/>
            <p:nvPr/>
          </p:nvGrpSpPr>
          <p:grpSpPr>
            <a:xfrm>
              <a:off x="4193312" y="2280886"/>
              <a:ext cx="4176868" cy="2588274"/>
              <a:chOff x="4193312" y="2280886"/>
              <a:chExt cx="4176868" cy="2588274"/>
            </a:xfrm>
          </p:grpSpPr>
          <p:pic>
            <p:nvPicPr>
              <p:cNvPr id="2050" name="Picture 2" descr="100 4190.jpg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193312" y="2280886"/>
                <a:ext cx="3451028" cy="258827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6" name="TextovéPole 5"/>
              <p:cNvSpPr txBox="1"/>
              <p:nvPr/>
            </p:nvSpPr>
            <p:spPr>
              <a:xfrm>
                <a:off x="7644340" y="4499828"/>
                <a:ext cx="72584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Obr.1</a:t>
                </a:r>
                <a:endParaRPr lang="cs-CZ" dirty="0"/>
              </a:p>
            </p:txBody>
          </p:sp>
        </p:grpSp>
      </p:grpSp>
      <p:sp>
        <p:nvSpPr>
          <p:cNvPr id="8" name="TextovéPole 7"/>
          <p:cNvSpPr txBox="1"/>
          <p:nvPr/>
        </p:nvSpPr>
        <p:spPr>
          <a:xfrm>
            <a:off x="1194520" y="5805263"/>
            <a:ext cx="398057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SPRÁVNÁ ODPOVĚĎ:  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PLAZI</a:t>
            </a: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lačítko akce: Domů 1">
            <a:hlinkClick r:id="rId4" action="ppaction://hlinksldjump" highlightClick="1"/>
          </p:cNvPr>
          <p:cNvSpPr/>
          <p:nvPr/>
        </p:nvSpPr>
        <p:spPr>
          <a:xfrm>
            <a:off x="7903219" y="5634383"/>
            <a:ext cx="1042416" cy="1042416"/>
          </a:xfrm>
          <a:prstGeom prst="actionButtonHom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1008988" y="6522910"/>
            <a:ext cx="622580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>
                <a:solidFill>
                  <a:schemeClr val="bg1">
                    <a:lumMod val="85000"/>
                  </a:schemeClr>
                </a:solidFill>
              </a:rPr>
              <a:t>Autorem materiálu a všech jeho částí, není-li uvedeno jinak, je Mgr. Radka Nývltová.</a:t>
            </a:r>
          </a:p>
        </p:txBody>
      </p:sp>
    </p:spTree>
    <p:extLst>
      <p:ext uri="{BB962C8B-B14F-4D97-AF65-F5344CB8AC3E}">
        <p14:creationId xmlns:p14="http://schemas.microsoft.com/office/powerpoint/2010/main" val="3481973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135494" y="271316"/>
            <a:ext cx="7848872" cy="4462760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6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ŽIVOČICHOVÉ   200</a:t>
            </a:r>
            <a:endParaRPr lang="cs-CZ" sz="60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endParaRPr lang="cs-CZ" sz="28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Který z uvedených živočichů nepatří do společenství lesa?</a:t>
            </a:r>
          </a:p>
          <a:p>
            <a:endParaRPr lang="cs-CZ" sz="28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Borovice lesní, prase divoké, datel černý, lýkožrout smrkový, zmije obecná, zajíc polní, bažant obecný.</a:t>
            </a:r>
            <a:endParaRPr lang="cs-CZ" sz="28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endParaRPr lang="cs-CZ" sz="28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135494" y="5875531"/>
            <a:ext cx="555793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SPRÁVNÁ ODPOVĚĎ:  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ZAJÍC POLNÍ</a:t>
            </a: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lačítko akce: Domů 1">
            <a:hlinkClick r:id="rId3" action="ppaction://hlinksldjump" highlightClick="1"/>
          </p:cNvPr>
          <p:cNvSpPr/>
          <p:nvPr/>
        </p:nvSpPr>
        <p:spPr>
          <a:xfrm>
            <a:off x="7970613" y="5677488"/>
            <a:ext cx="1042416" cy="1042416"/>
          </a:xfrm>
          <a:prstGeom prst="actionButtonHom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999840" y="6565612"/>
            <a:ext cx="622580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>
                <a:solidFill>
                  <a:schemeClr val="bg1">
                    <a:lumMod val="85000"/>
                  </a:schemeClr>
                </a:solidFill>
              </a:rPr>
              <a:t>Autorem materiálu a všech jeho částí, není-li uvedeno jinak, je Mgr. Radka Nývltová.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60953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9" y="243291"/>
            <a:ext cx="7992887" cy="4462760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6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ŽIVOČICHOVÉ    300</a:t>
            </a:r>
            <a:endParaRPr lang="cs-CZ" sz="28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endParaRPr lang="cs-CZ" sz="28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Vyber živočichy, který nenáleží do skupiny</a:t>
            </a:r>
          </a:p>
          <a:p>
            <a:r>
              <a:rPr lang="cs-CZ" sz="2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obratlovců.</a:t>
            </a:r>
          </a:p>
          <a:p>
            <a:endParaRPr lang="cs-CZ" sz="28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Kočka domácí, babočka paví oko, kapr obecný, člověk, skokan hnědý, zmije obecná, labuť velká, mravenec lesní. </a:t>
            </a:r>
          </a:p>
          <a:p>
            <a:r>
              <a:rPr lang="cs-CZ" sz="2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endParaRPr lang="cs-CZ" sz="28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043609" y="5229199"/>
            <a:ext cx="713509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SPRÁVNÁ ODPOVĚĎ:  </a:t>
            </a:r>
            <a:r>
              <a:rPr lang="cs-CZ" sz="3600" dirty="0" smtClean="0"/>
              <a:t>BABOČKA PAVÍ OKO, </a:t>
            </a:r>
          </a:p>
          <a:p>
            <a:r>
              <a:rPr lang="cs-CZ" sz="3600" dirty="0"/>
              <a:t>	</a:t>
            </a:r>
            <a:r>
              <a:rPr lang="cs-CZ" sz="3600" dirty="0" smtClean="0"/>
              <a:t>	     MRAVENEC LESNÍ</a:t>
            </a:r>
            <a:endParaRPr lang="cs-CZ" sz="3600" dirty="0"/>
          </a:p>
        </p:txBody>
      </p:sp>
      <p:sp>
        <p:nvSpPr>
          <p:cNvPr id="4" name="Tlačítko akce: Domů 3">
            <a:hlinkClick r:id="rId2" action="ppaction://hlinksldjump" highlightClick="1"/>
          </p:cNvPr>
          <p:cNvSpPr/>
          <p:nvPr/>
        </p:nvSpPr>
        <p:spPr>
          <a:xfrm>
            <a:off x="7994080" y="5661248"/>
            <a:ext cx="1042416" cy="1042416"/>
          </a:xfrm>
          <a:prstGeom prst="actionButtonHom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1043609" y="6596390"/>
            <a:ext cx="62258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>
                <a:solidFill>
                  <a:schemeClr val="bg1">
                    <a:lumMod val="85000"/>
                  </a:schemeClr>
                </a:solidFill>
              </a:rPr>
              <a:t>Autorem materiálu a všech jeho částí, není-li uvedeno jinak, je Mgr. Radka Nývltová.</a:t>
            </a:r>
          </a:p>
          <a:p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2564211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15616" y="260648"/>
            <a:ext cx="7834196" cy="2308324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6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ŽIVOČICHOVÉ    400 </a:t>
            </a:r>
          </a:p>
          <a:p>
            <a:endParaRPr lang="cs-CZ" sz="28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Jak přezimují ryby? </a:t>
            </a:r>
          </a:p>
          <a:p>
            <a:endParaRPr lang="cs-CZ" sz="28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090546" y="3789039"/>
            <a:ext cx="6340838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SPRÁVNÁ ODPOVĚĎ: </a:t>
            </a:r>
          </a:p>
          <a:p>
            <a:r>
              <a:rPr lang="cs-CZ" sz="3600" dirty="0" smtClean="0">
                <a:latin typeface="Arial" pitchFamily="34" charset="0"/>
                <a:cs typeface="Arial" pitchFamily="34" charset="0"/>
              </a:rPr>
              <a:t>RYBY TRÁVÍ ZIMU V KLIDU </a:t>
            </a:r>
          </a:p>
          <a:p>
            <a:r>
              <a:rPr lang="cs-CZ" sz="3600" dirty="0" smtClean="0">
                <a:latin typeface="Arial" pitchFamily="34" charset="0"/>
                <a:cs typeface="Arial" pitchFamily="34" charset="0"/>
              </a:rPr>
              <a:t>VE VĚTŠÍCH HLOUBKÁCH,</a:t>
            </a:r>
          </a:p>
          <a:p>
            <a:r>
              <a:rPr lang="cs-CZ" sz="3600" dirty="0" smtClean="0">
                <a:latin typeface="Arial" pitchFamily="34" charset="0"/>
                <a:cs typeface="Arial" pitchFamily="34" charset="0"/>
              </a:rPr>
              <a:t>JEJICH PŘÍJEM POTRAVY </a:t>
            </a:r>
          </a:p>
          <a:p>
            <a:r>
              <a:rPr lang="cs-CZ" sz="3600" dirty="0" smtClean="0">
                <a:latin typeface="Arial" pitchFamily="34" charset="0"/>
                <a:cs typeface="Arial" pitchFamily="34" charset="0"/>
              </a:rPr>
              <a:t>JE OMEZENÝ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4" name="Tlačítko akce: Domů 3">
            <a:hlinkClick r:id="rId2" action="ppaction://hlinksldjump" highlightClick="1"/>
          </p:cNvPr>
          <p:cNvSpPr/>
          <p:nvPr/>
        </p:nvSpPr>
        <p:spPr>
          <a:xfrm>
            <a:off x="7930134" y="5661248"/>
            <a:ext cx="1042416" cy="1042416"/>
          </a:xfrm>
          <a:prstGeom prst="actionButtonHom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1115616" y="6534834"/>
            <a:ext cx="623702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>
                <a:solidFill>
                  <a:schemeClr val="bg1">
                    <a:lumMod val="85000"/>
                  </a:schemeClr>
                </a:solidFill>
              </a:rPr>
              <a:t>Autorem materiálu a všech jeho částí, není-li uvedeno jinak, je Mgr. Radka Nývltová</a:t>
            </a:r>
            <a:r>
              <a:rPr lang="cs-CZ" dirty="0">
                <a:solidFill>
                  <a:schemeClr val="bg1">
                    <a:lumMod val="85000"/>
                  </a:schemeClr>
                </a:solidFill>
              </a:rPr>
              <a:t>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8779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87624" y="116632"/>
            <a:ext cx="7776864" cy="2739211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6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ŽIVOČICHOVÉ 	  500  </a:t>
            </a:r>
          </a:p>
          <a:p>
            <a:endParaRPr lang="cs-CZ" sz="28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Proč někteří ptáci odlétají na zimu do teplejších krajin? Jak se těmto ptákům říká?</a:t>
            </a:r>
          </a:p>
          <a:p>
            <a:endParaRPr lang="cs-CZ" sz="28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187624" y="2996952"/>
            <a:ext cx="7143750" cy="28931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MOŽNÁ SPRÁVNÁ ODPOVĚĎ: </a:t>
            </a:r>
          </a:p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JSOU TO PTÁCI, KTEŘÍ BY V ZIMĚ </a:t>
            </a:r>
            <a:r>
              <a:rPr lang="cs-CZ" sz="3200" dirty="0">
                <a:latin typeface="Arial" pitchFamily="34" charset="0"/>
                <a:cs typeface="Arial" pitchFamily="34" charset="0"/>
              </a:rPr>
              <a:t> </a:t>
            </a:r>
            <a:endParaRPr lang="cs-CZ" sz="32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U NÁS NESEHNALI  POTRAVU, </a:t>
            </a:r>
          </a:p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JSOU TO PTÁCI  HMYZOŽRAVÍ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(hmyz není v zimě aktivní).</a:t>
            </a:r>
          </a:p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ŘÍKÁME JIM PTÁCI STĚHOVAVÍ.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lačítko akce: Domů 3">
            <a:hlinkClick r:id="rId2" action="ppaction://hlinksldjump" highlightClick="1"/>
          </p:cNvPr>
          <p:cNvSpPr/>
          <p:nvPr/>
        </p:nvSpPr>
        <p:spPr>
          <a:xfrm>
            <a:off x="7942948" y="5730730"/>
            <a:ext cx="1042416" cy="1042416"/>
          </a:xfrm>
          <a:prstGeom prst="actionButtonHom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1043608" y="6534834"/>
            <a:ext cx="623702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>
                <a:solidFill>
                  <a:schemeClr val="bg1">
                    <a:lumMod val="85000"/>
                  </a:schemeClr>
                </a:solidFill>
              </a:rPr>
              <a:t>Autorem materiálu a všech jeho částí, není-li uvedeno jinak, je Mgr. Radka Nývltová</a:t>
            </a:r>
            <a:r>
              <a:rPr lang="cs-CZ" dirty="0">
                <a:solidFill>
                  <a:schemeClr val="bg1">
                    <a:lumMod val="85000"/>
                  </a:schemeClr>
                </a:solidFill>
              </a:rPr>
              <a:t>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88999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043608" y="5844193"/>
            <a:ext cx="558806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SPRÁVNÁ ODPOVĚĎ: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ROSTLINY JEDNOLETÉ </a:t>
            </a: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9" name="Skupina 8"/>
          <p:cNvGrpSpPr/>
          <p:nvPr/>
        </p:nvGrpSpPr>
        <p:grpSpPr>
          <a:xfrm>
            <a:off x="1043608" y="102185"/>
            <a:ext cx="7860357" cy="5570033"/>
            <a:chOff x="1259632" y="359250"/>
            <a:chExt cx="7860357" cy="5570033"/>
          </a:xfrm>
        </p:grpSpPr>
        <p:sp>
          <p:nvSpPr>
            <p:cNvPr id="2" name="TextovéPole 1"/>
            <p:cNvSpPr txBox="1"/>
            <p:nvPr/>
          </p:nvSpPr>
          <p:spPr>
            <a:xfrm>
              <a:off x="1259632" y="359250"/>
              <a:ext cx="7860357" cy="2739211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</p:spPr>
          <p:txBody>
            <a:bodyPr wrap="none" rtlCol="0">
              <a:spAutoFit/>
            </a:bodyPr>
            <a:lstStyle/>
            <a:p>
              <a:r>
                <a:rPr lang="cs-CZ" sz="6000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ROSTLINY            100</a:t>
              </a:r>
            </a:p>
            <a:p>
              <a:endParaRPr lang="cs-CZ" sz="2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  <a:p>
              <a:r>
                <a:rPr lang="cs-CZ" sz="2800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Jak říkáme rostlinám, které rostou pouze</a:t>
              </a:r>
            </a:p>
            <a:p>
              <a:r>
                <a:rPr lang="cs-CZ" sz="2800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od jara do podzimu a zimu přečkávají jen</a:t>
              </a:r>
            </a:p>
            <a:p>
              <a:r>
                <a:rPr lang="cs-CZ" sz="2800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jejich semena? </a:t>
              </a:r>
              <a:endParaRPr lang="cs-CZ" sz="28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  <p:grpSp>
          <p:nvGrpSpPr>
            <p:cNvPr id="8" name="Skupina 7"/>
            <p:cNvGrpSpPr/>
            <p:nvPr/>
          </p:nvGrpSpPr>
          <p:grpSpPr>
            <a:xfrm>
              <a:off x="5189810" y="2675209"/>
              <a:ext cx="2914566" cy="3254074"/>
              <a:chOff x="5189810" y="2675209"/>
              <a:chExt cx="2914566" cy="3254074"/>
            </a:xfrm>
          </p:grpSpPr>
          <p:pic>
            <p:nvPicPr>
              <p:cNvPr id="3076" name="Picture 4" descr="http://upload.wikimedia.org/wikipedia/commons/thumb/c/cb/Papaver_rhoeas_LC0050.jpg/165px-Papaver_rhoeas_LC0050.jpg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956687" y="2675209"/>
                <a:ext cx="2147689" cy="325407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7" name="TextovéPole 6"/>
              <p:cNvSpPr txBox="1"/>
              <p:nvPr/>
            </p:nvSpPr>
            <p:spPr>
              <a:xfrm>
                <a:off x="5189810" y="5540441"/>
                <a:ext cx="76687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Obr. 2</a:t>
                </a:r>
                <a:endParaRPr lang="cs-CZ" dirty="0"/>
              </a:p>
            </p:txBody>
          </p:sp>
        </p:grpSp>
      </p:grpSp>
      <p:sp>
        <p:nvSpPr>
          <p:cNvPr id="4" name="Tlačítko akce: Domů 3">
            <a:hlinkClick r:id="rId3" action="ppaction://hlinksldjump" highlightClick="1"/>
          </p:cNvPr>
          <p:cNvSpPr/>
          <p:nvPr/>
        </p:nvSpPr>
        <p:spPr>
          <a:xfrm>
            <a:off x="7982913" y="5725107"/>
            <a:ext cx="1042416" cy="1042416"/>
          </a:xfrm>
          <a:prstGeom prst="actionButtonHom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1008208" y="6565612"/>
            <a:ext cx="62978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>
                <a:solidFill>
                  <a:schemeClr val="bg1">
                    <a:lumMod val="85000"/>
                  </a:schemeClr>
                </a:solidFill>
              </a:rPr>
              <a:t>Autorem materiálu a všech jeho částí, není-li uvedeno jinak, je Mgr. Radka Nývltová.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12116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/>
          <p:cNvGrpSpPr/>
          <p:nvPr/>
        </p:nvGrpSpPr>
        <p:grpSpPr>
          <a:xfrm>
            <a:off x="1080294" y="260648"/>
            <a:ext cx="7943713" cy="5579193"/>
            <a:chOff x="1080294" y="260648"/>
            <a:chExt cx="7943713" cy="5579193"/>
          </a:xfrm>
        </p:grpSpPr>
        <p:sp>
          <p:nvSpPr>
            <p:cNvPr id="2" name="TextovéPole 1"/>
            <p:cNvSpPr txBox="1"/>
            <p:nvPr/>
          </p:nvSpPr>
          <p:spPr>
            <a:xfrm>
              <a:off x="1080294" y="260648"/>
              <a:ext cx="7943713" cy="2308324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</p:spPr>
          <p:txBody>
            <a:bodyPr wrap="none" rtlCol="0">
              <a:spAutoFit/>
            </a:bodyPr>
            <a:lstStyle/>
            <a:p>
              <a:r>
                <a:rPr lang="cs-CZ" sz="6000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ROSTLINY           </a:t>
              </a:r>
              <a:r>
                <a:rPr lang="cs-CZ" sz="6000" dirty="0" smtClean="0">
                  <a:solidFill>
                    <a:schemeClr val="bg1"/>
                  </a:solidFill>
                </a:rPr>
                <a:t> 200 </a:t>
              </a:r>
            </a:p>
            <a:p>
              <a:endParaRPr lang="cs-CZ" sz="28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  <a:p>
              <a:r>
                <a:rPr lang="cs-CZ" sz="2800" dirty="0" smtClean="0">
                  <a:solidFill>
                    <a:schemeClr val="bg1"/>
                  </a:solidFill>
                </a:rPr>
                <a:t>Urči správně název obilniny.</a:t>
              </a:r>
            </a:p>
            <a:p>
              <a:endParaRPr lang="cs-CZ" sz="2800" dirty="0">
                <a:solidFill>
                  <a:schemeClr val="bg1"/>
                </a:solidFill>
              </a:endParaRPr>
            </a:p>
          </p:txBody>
        </p:sp>
        <p:grpSp>
          <p:nvGrpSpPr>
            <p:cNvPr id="5" name="Skupina 4"/>
            <p:cNvGrpSpPr/>
            <p:nvPr/>
          </p:nvGrpSpPr>
          <p:grpSpPr>
            <a:xfrm>
              <a:off x="2786964" y="2200800"/>
              <a:ext cx="5529452" cy="3639041"/>
              <a:chOff x="2786964" y="2200800"/>
              <a:chExt cx="5529452" cy="3639041"/>
            </a:xfrm>
          </p:grpSpPr>
          <p:pic>
            <p:nvPicPr>
              <p:cNvPr id="4098" name="Picture 2" descr="Soubor:Wheat P1210892.jpg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635896" y="2200800"/>
                <a:ext cx="4680520" cy="351039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4" name="TextovéPole 3"/>
              <p:cNvSpPr txBox="1"/>
              <p:nvPr/>
            </p:nvSpPr>
            <p:spPr>
              <a:xfrm>
                <a:off x="2786964" y="5470509"/>
                <a:ext cx="84893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Obr.3</a:t>
                </a:r>
                <a:endParaRPr lang="cs-CZ" dirty="0"/>
              </a:p>
            </p:txBody>
          </p:sp>
        </p:grpSp>
      </p:grpSp>
      <p:sp>
        <p:nvSpPr>
          <p:cNvPr id="6" name="TextovéPole 5"/>
          <p:cNvSpPr txBox="1"/>
          <p:nvPr/>
        </p:nvSpPr>
        <p:spPr>
          <a:xfrm>
            <a:off x="1080294" y="6033219"/>
            <a:ext cx="605806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SPRÁVNÁ ODPOVĚD:  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PŠENICE SETÁ</a:t>
            </a: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lačítko akce: Domů 2">
            <a:hlinkClick r:id="rId3" action="ppaction://hlinksldjump" highlightClick="1"/>
          </p:cNvPr>
          <p:cNvSpPr/>
          <p:nvPr/>
        </p:nvSpPr>
        <p:spPr>
          <a:xfrm>
            <a:off x="8003945" y="5733828"/>
            <a:ext cx="1042416" cy="1042416"/>
          </a:xfrm>
          <a:prstGeom prst="actionButtonHom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996424" y="6565612"/>
            <a:ext cx="622580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>
                <a:solidFill>
                  <a:schemeClr val="bg1">
                    <a:lumMod val="85000"/>
                  </a:schemeClr>
                </a:solidFill>
              </a:rPr>
              <a:t>Autorem materiálu a všech jeho částí, není-li uvedeno jinak, je Mgr. Radka Nývltová.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98038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9" y="116632"/>
            <a:ext cx="8064896" cy="2739211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6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ROSTLINY            300</a:t>
            </a:r>
            <a:endParaRPr lang="cs-CZ" sz="28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Urči rostliny, které nepatří do okopanin.</a:t>
            </a:r>
          </a:p>
          <a:p>
            <a:endParaRPr lang="cs-CZ" sz="28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Řepa obecná - cukrovka, lilek brambor, </a:t>
            </a:r>
          </a:p>
          <a:p>
            <a:r>
              <a:rPr lang="cs-CZ" sz="2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lilek rajče, kukuřice setá, hrách setý, len setý. </a:t>
            </a:r>
            <a:endParaRPr lang="cs-CZ" sz="28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7164288" y="526905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grpSp>
        <p:nvGrpSpPr>
          <p:cNvPr id="3" name="Skupina 2"/>
          <p:cNvGrpSpPr/>
          <p:nvPr/>
        </p:nvGrpSpPr>
        <p:grpSpPr>
          <a:xfrm>
            <a:off x="1224777" y="3228482"/>
            <a:ext cx="7503197" cy="2709799"/>
            <a:chOff x="1248147" y="3815545"/>
            <a:chExt cx="7503197" cy="2709799"/>
          </a:xfrm>
        </p:grpSpPr>
        <p:grpSp>
          <p:nvGrpSpPr>
            <p:cNvPr id="13" name="Skupina 12"/>
            <p:cNvGrpSpPr/>
            <p:nvPr/>
          </p:nvGrpSpPr>
          <p:grpSpPr>
            <a:xfrm>
              <a:off x="1248147" y="3815545"/>
              <a:ext cx="7503197" cy="2533347"/>
              <a:chOff x="1248147" y="3815545"/>
              <a:chExt cx="7503197" cy="2533347"/>
            </a:xfrm>
          </p:grpSpPr>
          <p:sp>
            <p:nvSpPr>
              <p:cNvPr id="4" name="TextovéPole 3"/>
              <p:cNvSpPr txBox="1"/>
              <p:nvPr/>
            </p:nvSpPr>
            <p:spPr>
              <a:xfrm>
                <a:off x="1248147" y="3815545"/>
                <a:ext cx="7503197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Arial" pitchFamily="34" charset="0"/>
                    <a:cs typeface="Arial" pitchFamily="34" charset="0"/>
                  </a:rPr>
                  <a:t>SPRÁVNÁ ODPOVĚĎ:  </a:t>
                </a:r>
                <a:r>
                  <a:rPr lang="cs-CZ" sz="3600" dirty="0" smtClean="0"/>
                  <a:t>LILEK RAJČE, LEN SETÝ</a:t>
                </a:r>
              </a:p>
              <a:p>
                <a:endParaRPr lang="cs-CZ" sz="3600" dirty="0"/>
              </a:p>
            </p:txBody>
          </p:sp>
          <p:grpSp>
            <p:nvGrpSpPr>
              <p:cNvPr id="9" name="Skupina 8"/>
              <p:cNvGrpSpPr/>
              <p:nvPr/>
            </p:nvGrpSpPr>
            <p:grpSpPr>
              <a:xfrm>
                <a:off x="2310693" y="4692708"/>
                <a:ext cx="2742064" cy="1656184"/>
                <a:chOff x="2310693" y="4692708"/>
                <a:chExt cx="2742064" cy="1656184"/>
              </a:xfrm>
            </p:grpSpPr>
            <p:pic>
              <p:nvPicPr>
                <p:cNvPr id="5122" name="Picture 2" descr="Soubor:Tomato je.jpg"/>
                <p:cNvPicPr>
                  <a:picLocks noChangeAspect="1" noChangeArrowheads="1"/>
                </p:cNvPicPr>
                <p:nvPr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036533" y="4692708"/>
                  <a:ext cx="2016224" cy="1656184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sp>
              <p:nvSpPr>
                <p:cNvPr id="8" name="TextovéPole 7"/>
                <p:cNvSpPr txBox="1"/>
                <p:nvPr/>
              </p:nvSpPr>
              <p:spPr>
                <a:xfrm>
                  <a:off x="2310693" y="5979560"/>
                  <a:ext cx="725840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dirty="0" smtClean="0"/>
                    <a:t>Obr.4</a:t>
                  </a:r>
                  <a:endParaRPr lang="cs-CZ" dirty="0"/>
                </a:p>
              </p:txBody>
            </p:sp>
          </p:grpSp>
        </p:grpSp>
        <p:grpSp>
          <p:nvGrpSpPr>
            <p:cNvPr id="12" name="Skupina 11"/>
            <p:cNvGrpSpPr/>
            <p:nvPr/>
          </p:nvGrpSpPr>
          <p:grpSpPr>
            <a:xfrm>
              <a:off x="6473891" y="4365104"/>
              <a:ext cx="1554493" cy="2160240"/>
              <a:chOff x="6473891" y="4365104"/>
              <a:chExt cx="1554493" cy="2160240"/>
            </a:xfrm>
          </p:grpSpPr>
          <p:pic>
            <p:nvPicPr>
              <p:cNvPr id="5126" name="Picture 6" descr="File:Linum usitatissimum L ag1.jpg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588224" y="4365104"/>
                <a:ext cx="1440160" cy="216024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1" name="TextovéPole 10"/>
              <p:cNvSpPr txBox="1"/>
              <p:nvPr/>
            </p:nvSpPr>
            <p:spPr>
              <a:xfrm>
                <a:off x="6473891" y="6139734"/>
                <a:ext cx="72584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Obr.5</a:t>
                </a:r>
                <a:endParaRPr lang="cs-CZ" dirty="0"/>
              </a:p>
            </p:txBody>
          </p:sp>
        </p:grpSp>
      </p:grpSp>
      <p:sp>
        <p:nvSpPr>
          <p:cNvPr id="5" name="Tlačítko akce: Domů 4">
            <a:hlinkClick r:id="rId4" action="ppaction://hlinksldjump" highlightClick="1"/>
          </p:cNvPr>
          <p:cNvSpPr/>
          <p:nvPr/>
        </p:nvSpPr>
        <p:spPr>
          <a:xfrm>
            <a:off x="8005014" y="5741510"/>
            <a:ext cx="1042416" cy="1042416"/>
          </a:xfrm>
          <a:prstGeom prst="actionButtonHom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1030846" y="6596390"/>
            <a:ext cx="62258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>
                <a:solidFill>
                  <a:schemeClr val="bg1">
                    <a:lumMod val="85000"/>
                  </a:schemeClr>
                </a:solidFill>
              </a:rPr>
              <a:t>Autorem materiálu a všech jeho částí, není-li uvedeno jinak, je Mgr. Radka Nývltová.</a:t>
            </a:r>
          </a:p>
          <a:p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40495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Skupina 17"/>
          <p:cNvGrpSpPr/>
          <p:nvPr/>
        </p:nvGrpSpPr>
        <p:grpSpPr>
          <a:xfrm>
            <a:off x="1073424" y="25974"/>
            <a:ext cx="8070576" cy="5543061"/>
            <a:chOff x="1076965" y="379957"/>
            <a:chExt cx="8070576" cy="5543061"/>
          </a:xfrm>
        </p:grpSpPr>
        <p:grpSp>
          <p:nvGrpSpPr>
            <p:cNvPr id="12" name="Skupina 11"/>
            <p:cNvGrpSpPr/>
            <p:nvPr/>
          </p:nvGrpSpPr>
          <p:grpSpPr>
            <a:xfrm>
              <a:off x="1076965" y="379957"/>
              <a:ext cx="7963128" cy="5543061"/>
              <a:chOff x="1076965" y="379957"/>
              <a:chExt cx="7963128" cy="5543061"/>
            </a:xfrm>
          </p:grpSpPr>
          <p:grpSp>
            <p:nvGrpSpPr>
              <p:cNvPr id="8" name="Skupina 7"/>
              <p:cNvGrpSpPr/>
              <p:nvPr/>
            </p:nvGrpSpPr>
            <p:grpSpPr>
              <a:xfrm>
                <a:off x="1076965" y="379957"/>
                <a:ext cx="7963128" cy="5543061"/>
                <a:chOff x="1076965" y="379957"/>
                <a:chExt cx="7963128" cy="5543061"/>
              </a:xfrm>
            </p:grpSpPr>
            <p:sp>
              <p:nvSpPr>
                <p:cNvPr id="2" name="TextovéPole 1"/>
                <p:cNvSpPr txBox="1"/>
                <p:nvPr/>
              </p:nvSpPr>
              <p:spPr>
                <a:xfrm>
                  <a:off x="1115616" y="379957"/>
                  <a:ext cx="7924477" cy="4462760"/>
                </a:xfrm>
                <a:prstGeom prst="rect">
                  <a:avLst/>
                </a:prstGeom>
                <a:solidFill>
                  <a:schemeClr val="accent4">
                    <a:lumMod val="75000"/>
                  </a:schemeClr>
                </a:solidFill>
              </p:spPr>
              <p:txBody>
                <a:bodyPr wrap="none" rtlCol="0">
                  <a:spAutoFit/>
                </a:bodyPr>
                <a:lstStyle/>
                <a:p>
                  <a:r>
                    <a:rPr lang="cs-CZ" sz="6000" dirty="0" smtClean="0">
                      <a:solidFill>
                        <a:schemeClr val="bg1"/>
                      </a:solidFill>
                      <a:latin typeface="Arial" pitchFamily="34" charset="0"/>
                      <a:cs typeface="Arial" pitchFamily="34" charset="0"/>
                    </a:rPr>
                    <a:t>ROSTLINY            </a:t>
                  </a:r>
                  <a:r>
                    <a:rPr lang="cs-CZ" dirty="0" smtClean="0">
                      <a:solidFill>
                        <a:schemeClr val="bg1"/>
                      </a:solidFill>
                    </a:rPr>
                    <a:t> </a:t>
                  </a:r>
                  <a:r>
                    <a:rPr lang="cs-CZ" sz="6000" dirty="0" smtClean="0">
                      <a:solidFill>
                        <a:schemeClr val="bg1"/>
                      </a:solidFill>
                      <a:latin typeface="Arial" pitchFamily="34" charset="0"/>
                      <a:cs typeface="Arial" pitchFamily="34" charset="0"/>
                    </a:rPr>
                    <a:t>400</a:t>
                  </a:r>
                </a:p>
                <a:p>
                  <a:endParaRPr lang="cs-CZ" sz="28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endParaRPr>
                </a:p>
                <a:p>
                  <a:r>
                    <a:rPr lang="cs-CZ" sz="2800" dirty="0" smtClean="0">
                      <a:solidFill>
                        <a:schemeClr val="bg1"/>
                      </a:solidFill>
                      <a:latin typeface="Arial" pitchFamily="34" charset="0"/>
                      <a:cs typeface="Arial" pitchFamily="34" charset="0"/>
                    </a:rPr>
                    <a:t>Urči rodové i druhové jméno u těchto rostlin </a:t>
                  </a:r>
                </a:p>
                <a:p>
                  <a:r>
                    <a:rPr lang="cs-CZ" sz="2800" dirty="0" smtClean="0">
                      <a:solidFill>
                        <a:schemeClr val="bg1"/>
                      </a:solidFill>
                      <a:latin typeface="Arial" pitchFamily="34" charset="0"/>
                      <a:cs typeface="Arial" pitchFamily="34" charset="0"/>
                    </a:rPr>
                    <a:t>ze společenství vod.</a:t>
                  </a:r>
                </a:p>
                <a:p>
                  <a:endParaRPr lang="cs-CZ" sz="2800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endParaRPr>
                </a:p>
                <a:p>
                  <a:endParaRPr lang="cs-CZ" sz="28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endParaRPr>
                </a:p>
                <a:p>
                  <a:endParaRPr lang="cs-CZ" sz="2800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endParaRPr>
                </a:p>
                <a:p>
                  <a:endParaRPr lang="cs-CZ" sz="2800" dirty="0" smtClean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endParaRPr>
                </a:p>
                <a:p>
                  <a:endParaRPr lang="cs-CZ" sz="2800" dirty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grpSp>
              <p:nvGrpSpPr>
                <p:cNvPr id="7" name="Skupina 6"/>
                <p:cNvGrpSpPr/>
                <p:nvPr/>
              </p:nvGrpSpPr>
              <p:grpSpPr>
                <a:xfrm>
                  <a:off x="1076965" y="3150260"/>
                  <a:ext cx="3948740" cy="2772758"/>
                  <a:chOff x="1076965" y="3150260"/>
                  <a:chExt cx="3948740" cy="2772758"/>
                </a:xfrm>
              </p:grpSpPr>
              <p:pic>
                <p:nvPicPr>
                  <p:cNvPr id="6146" name="Picture 2" descr="File:Kanapaha-2008 04 09-IMG 0195 1-crop1.jpg"/>
                  <p:cNvPicPr>
                    <a:picLocks noChangeAspect="1" noChangeArrowheads="1"/>
                  </p:cNvPicPr>
                  <p:nvPr/>
                </p:nvPicPr>
                <p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1076965" y="3150260"/>
                    <a:ext cx="3948740" cy="2772758"/>
                  </a:xfrm>
                  <a:prstGeom prst="rect">
                    <a:avLst/>
                  </a:prstGeom>
                  <a:noFill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</p:pic>
              <p:sp>
                <p:nvSpPr>
                  <p:cNvPr id="6" name="TextovéPole 5"/>
                  <p:cNvSpPr txBox="1"/>
                  <p:nvPr/>
                </p:nvSpPr>
                <p:spPr>
                  <a:xfrm>
                    <a:off x="1695221" y="5539339"/>
                    <a:ext cx="766877" cy="369332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cs-CZ" dirty="0" smtClean="0"/>
                      <a:t>Obr. 6</a:t>
                    </a:r>
                    <a:endParaRPr lang="cs-CZ" dirty="0"/>
                  </a:p>
                </p:txBody>
              </p:sp>
            </p:grpSp>
          </p:grpSp>
          <p:sp>
            <p:nvSpPr>
              <p:cNvPr id="10" name="TextovéPole 9"/>
              <p:cNvSpPr txBox="1"/>
              <p:nvPr/>
            </p:nvSpPr>
            <p:spPr>
              <a:xfrm>
                <a:off x="8192500" y="5553686"/>
                <a:ext cx="72584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Obr.7</a:t>
                </a:r>
                <a:endParaRPr lang="cs-CZ" dirty="0"/>
              </a:p>
            </p:txBody>
          </p:sp>
        </p:grpSp>
        <p:pic>
          <p:nvPicPr>
            <p:cNvPr id="6150" name="Picture 6" descr="File:Salix alba 020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91596" y="2412757"/>
              <a:ext cx="4055945" cy="30419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9" name="TextovéPole 18"/>
          <p:cNvSpPr txBox="1"/>
          <p:nvPr/>
        </p:nvSpPr>
        <p:spPr>
          <a:xfrm>
            <a:off x="1073424" y="5554688"/>
            <a:ext cx="540404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SPRÁVNÁ ODPOVĚĎ:  </a:t>
            </a:r>
            <a:r>
              <a:rPr lang="cs-CZ" sz="3600" dirty="0" smtClean="0"/>
              <a:t>LEKNÍN BÍLÝ,</a:t>
            </a:r>
          </a:p>
          <a:p>
            <a:r>
              <a:rPr lang="cs-CZ" sz="3600" dirty="0"/>
              <a:t> </a:t>
            </a:r>
            <a:r>
              <a:rPr lang="cs-CZ" sz="3600" dirty="0" smtClean="0"/>
              <a:t>                   VRBA BÍLÁ </a:t>
            </a:r>
            <a:endParaRPr lang="cs-CZ" sz="3600" dirty="0"/>
          </a:p>
        </p:txBody>
      </p:sp>
      <p:sp>
        <p:nvSpPr>
          <p:cNvPr id="3" name="Tlačítko akce: Domů 2">
            <a:hlinkClick r:id="rId4" action="ppaction://hlinksldjump" highlightClick="1"/>
          </p:cNvPr>
          <p:cNvSpPr/>
          <p:nvPr/>
        </p:nvSpPr>
        <p:spPr>
          <a:xfrm>
            <a:off x="7994136" y="5712601"/>
            <a:ext cx="1042416" cy="1042416"/>
          </a:xfrm>
          <a:prstGeom prst="actionButtonHom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1057080" y="6596390"/>
            <a:ext cx="62258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>
                <a:solidFill>
                  <a:schemeClr val="bg1">
                    <a:lumMod val="85000"/>
                  </a:schemeClr>
                </a:solidFill>
              </a:rPr>
              <a:t>Autorem materiálu a všech jeho částí, není-li uvedeno jinak, je Mgr. Radka Nývltová.</a:t>
            </a:r>
          </a:p>
          <a:p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3976239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043608" y="5364047"/>
            <a:ext cx="532023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SPRÁVNÁ ODPOVĚĎ: </a:t>
            </a:r>
            <a:r>
              <a:rPr lang="cs-CZ" sz="3600" dirty="0" smtClean="0"/>
              <a:t>CHLOROFYL</a:t>
            </a:r>
            <a:r>
              <a:rPr lang="cs-CZ" dirty="0" smtClean="0"/>
              <a:t> </a:t>
            </a:r>
            <a:endParaRPr lang="cs-CZ" dirty="0"/>
          </a:p>
        </p:txBody>
      </p:sp>
      <p:grpSp>
        <p:nvGrpSpPr>
          <p:cNvPr id="7" name="Skupina 6"/>
          <p:cNvGrpSpPr/>
          <p:nvPr/>
        </p:nvGrpSpPr>
        <p:grpSpPr>
          <a:xfrm>
            <a:off x="1187624" y="116632"/>
            <a:ext cx="7860357" cy="4248472"/>
            <a:chOff x="1187624" y="116632"/>
            <a:chExt cx="7860357" cy="4248472"/>
          </a:xfrm>
        </p:grpSpPr>
        <p:sp>
          <p:nvSpPr>
            <p:cNvPr id="2" name="TextovéPole 1"/>
            <p:cNvSpPr txBox="1"/>
            <p:nvPr/>
          </p:nvSpPr>
          <p:spPr>
            <a:xfrm>
              <a:off x="1187624" y="116632"/>
              <a:ext cx="7860357" cy="3170099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</p:spPr>
          <p:txBody>
            <a:bodyPr wrap="none" rtlCol="0">
              <a:spAutoFit/>
            </a:bodyPr>
            <a:lstStyle/>
            <a:p>
              <a:r>
                <a:rPr lang="cs-CZ" sz="6000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ROSTLINY            500</a:t>
              </a:r>
            </a:p>
            <a:p>
              <a:endParaRPr lang="cs-CZ" sz="2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  <a:p>
              <a:r>
                <a:rPr lang="cs-CZ" sz="2800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Jak se nazývá barvivo obsažené </a:t>
              </a:r>
            </a:p>
            <a:p>
              <a:r>
                <a:rPr lang="cs-CZ" sz="2800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v zelených částech rostlin?</a:t>
              </a:r>
            </a:p>
            <a:p>
              <a:endParaRPr lang="cs-CZ" sz="28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  <a:p>
              <a:endParaRPr lang="cs-CZ" sz="28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  <p:grpSp>
          <p:nvGrpSpPr>
            <p:cNvPr id="6" name="Skupina 5"/>
            <p:cNvGrpSpPr/>
            <p:nvPr/>
          </p:nvGrpSpPr>
          <p:grpSpPr>
            <a:xfrm>
              <a:off x="5868143" y="1932248"/>
              <a:ext cx="2966639" cy="2432856"/>
              <a:chOff x="5628907" y="1932248"/>
              <a:chExt cx="3205876" cy="2802188"/>
            </a:xfrm>
          </p:grpSpPr>
          <p:pic>
            <p:nvPicPr>
              <p:cNvPr id="7170" name="Picture 2" descr="File:Lisc lipy.jpg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5877362" y="1683793"/>
                <a:ext cx="2708965" cy="320587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5" name="TextovéPole 4"/>
              <p:cNvSpPr txBox="1"/>
              <p:nvPr/>
            </p:nvSpPr>
            <p:spPr>
              <a:xfrm>
                <a:off x="8108943" y="4365104"/>
                <a:ext cx="72584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Obr.8</a:t>
                </a:r>
                <a:endParaRPr lang="cs-CZ" dirty="0"/>
              </a:p>
            </p:txBody>
          </p:sp>
        </p:grpSp>
      </p:grpSp>
      <p:sp>
        <p:nvSpPr>
          <p:cNvPr id="4" name="Tlačítko akce: Domů 3">
            <a:hlinkClick r:id="rId3" action="ppaction://hlinksldjump" highlightClick="1"/>
          </p:cNvPr>
          <p:cNvSpPr/>
          <p:nvPr/>
        </p:nvSpPr>
        <p:spPr>
          <a:xfrm>
            <a:off x="8005565" y="5687212"/>
            <a:ext cx="1042416" cy="1042416"/>
          </a:xfrm>
          <a:prstGeom prst="actionButtonHom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1043608" y="6534834"/>
            <a:ext cx="623702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>
                <a:solidFill>
                  <a:schemeClr val="bg1">
                    <a:lumMod val="85000"/>
                  </a:schemeClr>
                </a:solidFill>
              </a:rPr>
              <a:t>Autorem materiálu a všech jeho částí, není-li uvedeno jinak, je Mgr. Radka Nývltová</a:t>
            </a:r>
            <a:r>
              <a:rPr lang="cs-CZ" dirty="0">
                <a:solidFill>
                  <a:schemeClr val="bg1">
                    <a:lumMod val="85000"/>
                  </a:schemeClr>
                </a:solidFill>
              </a:rPr>
              <a:t>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47786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116632"/>
            <a:ext cx="8046434" cy="230832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6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RŮZNÉ </a:t>
            </a:r>
            <a:r>
              <a:rPr lang="cs-CZ" sz="36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neživá příroda</a:t>
            </a:r>
            <a:r>
              <a:rPr lang="cs-CZ" sz="6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  100</a:t>
            </a:r>
          </a:p>
          <a:p>
            <a:endParaRPr lang="cs-CZ" sz="28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Čím se měří tělesná teplota u člověka?</a:t>
            </a:r>
          </a:p>
          <a:p>
            <a:endParaRPr lang="cs-CZ" sz="28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9" name="Skupina 8"/>
          <p:cNvGrpSpPr/>
          <p:nvPr/>
        </p:nvGrpSpPr>
        <p:grpSpPr>
          <a:xfrm>
            <a:off x="1043608" y="2793217"/>
            <a:ext cx="8018542" cy="2986542"/>
            <a:chOff x="1125458" y="3347683"/>
            <a:chExt cx="8018542" cy="2986542"/>
          </a:xfrm>
        </p:grpSpPr>
        <p:sp>
          <p:nvSpPr>
            <p:cNvPr id="3" name="TextovéPole 2"/>
            <p:cNvSpPr txBox="1"/>
            <p:nvPr/>
          </p:nvSpPr>
          <p:spPr>
            <a:xfrm>
              <a:off x="1125458" y="5687894"/>
              <a:ext cx="8018542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latin typeface="Arial" pitchFamily="34" charset="0"/>
                  <a:cs typeface="Arial" pitchFamily="34" charset="0"/>
                </a:rPr>
                <a:t>SPRÁVNÁ ODPOVĚĎ: </a:t>
              </a:r>
              <a:r>
                <a:rPr lang="cs-CZ" sz="3600" dirty="0" smtClean="0"/>
                <a:t>LÉKAŘSKÝM TEPLOMĚREM</a:t>
              </a:r>
              <a:endParaRPr lang="cs-CZ" sz="3600" dirty="0"/>
            </a:p>
          </p:txBody>
        </p:sp>
        <p:grpSp>
          <p:nvGrpSpPr>
            <p:cNvPr id="8" name="Skupina 7"/>
            <p:cNvGrpSpPr/>
            <p:nvPr/>
          </p:nvGrpSpPr>
          <p:grpSpPr>
            <a:xfrm>
              <a:off x="4499992" y="3347683"/>
              <a:ext cx="4590050" cy="2340211"/>
              <a:chOff x="4499992" y="3347683"/>
              <a:chExt cx="4590050" cy="2340211"/>
            </a:xfrm>
          </p:grpSpPr>
          <p:pic>
            <p:nvPicPr>
              <p:cNvPr id="8194" name="Picture 2" descr="File:Kwikthermometers.jpg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499992" y="3347683"/>
                <a:ext cx="3840361" cy="234021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7" name="TextovéPole 6"/>
              <p:cNvSpPr txBox="1"/>
              <p:nvPr/>
            </p:nvSpPr>
            <p:spPr>
              <a:xfrm>
                <a:off x="8364202" y="5318562"/>
                <a:ext cx="72584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Obr.9</a:t>
                </a:r>
                <a:endParaRPr lang="cs-CZ" dirty="0"/>
              </a:p>
            </p:txBody>
          </p:sp>
        </p:grpSp>
      </p:grpSp>
      <p:sp>
        <p:nvSpPr>
          <p:cNvPr id="4" name="Tlačítko akce: Domů 3">
            <a:hlinkClick r:id="rId3" action="ppaction://hlinksldjump" highlightClick="1"/>
          </p:cNvPr>
          <p:cNvSpPr/>
          <p:nvPr/>
        </p:nvSpPr>
        <p:spPr>
          <a:xfrm>
            <a:off x="8019734" y="5779759"/>
            <a:ext cx="1042416" cy="1042416"/>
          </a:xfrm>
          <a:prstGeom prst="actionButtonHom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1002128" y="6534834"/>
            <a:ext cx="623702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>
                <a:solidFill>
                  <a:schemeClr val="bg1">
                    <a:lumMod val="85000"/>
                  </a:schemeClr>
                </a:solidFill>
              </a:rPr>
              <a:t>Autorem materiálu a všech jeho částí, není-li uvedeno jinak, je Mgr. Radka </a:t>
            </a:r>
            <a:r>
              <a:rPr lang="cs-CZ" sz="1400" dirty="0" smtClean="0">
                <a:solidFill>
                  <a:schemeClr val="bg1">
                    <a:lumMod val="85000"/>
                  </a:schemeClr>
                </a:solidFill>
              </a:rPr>
              <a:t>Nývltová</a:t>
            </a:r>
            <a:r>
              <a:rPr lang="cs-CZ" dirty="0" smtClean="0">
                <a:solidFill>
                  <a:schemeClr val="bg1">
                    <a:lumMod val="85000"/>
                  </a:schemeClr>
                </a:solidFill>
              </a:rPr>
              <a:t>.</a:t>
            </a:r>
            <a:endParaRPr lang="cs-CZ" dirty="0">
              <a:solidFill>
                <a:schemeClr val="bg1">
                  <a:lumMod val="85000"/>
                </a:schemeClr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03790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188640"/>
            <a:ext cx="8026556" cy="230832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6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RŮZNÉ </a:t>
            </a:r>
            <a:r>
              <a:rPr lang="cs-CZ" sz="36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neživá příroda  </a:t>
            </a:r>
            <a:r>
              <a:rPr lang="cs-CZ" sz="36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   </a:t>
            </a:r>
            <a:r>
              <a:rPr lang="cs-CZ" sz="6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200</a:t>
            </a:r>
            <a:endParaRPr lang="cs-CZ" sz="6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endParaRPr lang="cs-CZ" sz="28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Řekni,  jaké zařízení použiješ pro zjištění </a:t>
            </a:r>
          </a:p>
          <a:p>
            <a:r>
              <a:rPr lang="cs-CZ" sz="2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svojí hmotnosti?</a:t>
            </a:r>
            <a:endParaRPr lang="cs-CZ" sz="28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203082" y="4149080"/>
            <a:ext cx="609654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SPRÁVNÁ ODPOVĚĎ: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  OSOBNÍ VÁHU</a:t>
            </a: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lačítko akce: Domů 3">
            <a:hlinkClick r:id="rId2" action="ppaction://hlinksldjump" highlightClick="1"/>
          </p:cNvPr>
          <p:cNvSpPr/>
          <p:nvPr/>
        </p:nvSpPr>
        <p:spPr>
          <a:xfrm>
            <a:off x="7980857" y="5661248"/>
            <a:ext cx="1042416" cy="1042416"/>
          </a:xfrm>
          <a:prstGeom prst="actionButtonHom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1032984" y="6596390"/>
            <a:ext cx="62258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>
                <a:solidFill>
                  <a:schemeClr val="bg1">
                    <a:lumMod val="85000"/>
                  </a:schemeClr>
                </a:solidFill>
              </a:rPr>
              <a:t>Autorem materiálu a všech jeho částí, není-li uvedeno jinak, je Mgr. Radka Nývltová.</a:t>
            </a:r>
          </a:p>
          <a:p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2872576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8125" y="24764"/>
            <a:ext cx="7983276" cy="2739211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6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RŮZNÉ  </a:t>
            </a:r>
            <a:r>
              <a:rPr lang="cs-CZ" sz="36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neživá příroda    </a:t>
            </a:r>
            <a:r>
              <a:rPr lang="cs-CZ" sz="6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300</a:t>
            </a:r>
          </a:p>
          <a:p>
            <a:endParaRPr lang="cs-CZ" sz="28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Který odpad z domácnosti můžeš recyklovat </a:t>
            </a:r>
          </a:p>
          <a:p>
            <a:r>
              <a:rPr lang="cs-CZ" sz="2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do žlutých pytlů nebo žlutých kontejnerů </a:t>
            </a:r>
          </a:p>
          <a:p>
            <a:r>
              <a:rPr lang="cs-CZ" sz="2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na tříděný odpad?</a:t>
            </a:r>
            <a:endParaRPr lang="cs-CZ" sz="28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4" name="Skupina 3"/>
          <p:cNvGrpSpPr/>
          <p:nvPr/>
        </p:nvGrpSpPr>
        <p:grpSpPr>
          <a:xfrm>
            <a:off x="6093684" y="2420888"/>
            <a:ext cx="3050316" cy="3226743"/>
            <a:chOff x="4427984" y="2243767"/>
            <a:chExt cx="3050316" cy="3393616"/>
          </a:xfrm>
        </p:grpSpPr>
        <p:sp>
          <p:nvSpPr>
            <p:cNvPr id="7" name="TextovéPole 6"/>
            <p:cNvSpPr txBox="1"/>
            <p:nvPr/>
          </p:nvSpPr>
          <p:spPr>
            <a:xfrm>
              <a:off x="6637044" y="5240704"/>
              <a:ext cx="84125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Obr.10</a:t>
              </a:r>
              <a:endParaRPr lang="cs-CZ" dirty="0"/>
            </a:p>
          </p:txBody>
        </p:sp>
        <p:pic>
          <p:nvPicPr>
            <p:cNvPr id="2050" name="Picture 2" descr="E:\DCIM\100KV570\100_5922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27984" y="2243767"/>
              <a:ext cx="2260654" cy="339361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5" name="TextovéPole 4"/>
          <p:cNvSpPr txBox="1"/>
          <p:nvPr/>
        </p:nvSpPr>
        <p:spPr>
          <a:xfrm>
            <a:off x="1048125" y="5024953"/>
            <a:ext cx="5010282" cy="13542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MOŽNÁ SPRÁVNÁ ODPOVĚĎ: </a:t>
            </a:r>
          </a:p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PLASTY Z DOMÁCNOSTÍ</a:t>
            </a:r>
          </a:p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 A PLASTOVÉ LAHVE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lačítko akce: Domů 2">
            <a:hlinkClick r:id="rId3" action="ppaction://hlinksldjump" highlightClick="1"/>
          </p:cNvPr>
          <p:cNvSpPr/>
          <p:nvPr/>
        </p:nvSpPr>
        <p:spPr>
          <a:xfrm>
            <a:off x="8066785" y="5785196"/>
            <a:ext cx="1042416" cy="1042416"/>
          </a:xfrm>
          <a:prstGeom prst="actionButtonHom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998204" y="6596482"/>
            <a:ext cx="62258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>
                <a:solidFill>
                  <a:schemeClr val="bg1">
                    <a:lumMod val="85000"/>
                  </a:schemeClr>
                </a:solidFill>
              </a:rPr>
              <a:t>Autorem materiálu a všech jeho částí, není-li uvedeno jinak, je Mgr. Radka Nývltová.</a:t>
            </a:r>
          </a:p>
          <a:p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2602511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15616" y="188640"/>
            <a:ext cx="7898316" cy="2585323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6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RŮZNÉ </a:t>
            </a:r>
            <a:r>
              <a:rPr lang="cs-CZ" sz="36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neživá </a:t>
            </a:r>
            <a:r>
              <a:rPr lang="cs-CZ" sz="36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příroda     </a:t>
            </a:r>
            <a:r>
              <a:rPr lang="cs-CZ" sz="6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400</a:t>
            </a:r>
          </a:p>
          <a:p>
            <a:endParaRPr lang="cs-CZ" sz="28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Vyjmenujte základní jednotky hmotnosti, délky </a:t>
            </a:r>
          </a:p>
          <a:p>
            <a:r>
              <a:rPr lang="cs-CZ" sz="2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 času.</a:t>
            </a:r>
            <a:endParaRPr lang="cs-CZ" sz="28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115616" y="3801814"/>
            <a:ext cx="6408712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SPRÁVNÁ ODPOVĚĎ:  </a:t>
            </a:r>
          </a:p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HMOTNOST – 1 KILOGRAM – kg</a:t>
            </a:r>
          </a:p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DÉLKA – 1 METR - m</a:t>
            </a:r>
          </a:p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ČAS – 1 SEKUNDA – s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lačítko akce: Domů 3">
            <a:hlinkClick r:id="rId2" action="ppaction://hlinksldjump" highlightClick="1"/>
          </p:cNvPr>
          <p:cNvSpPr/>
          <p:nvPr/>
        </p:nvSpPr>
        <p:spPr>
          <a:xfrm>
            <a:off x="7971516" y="5719552"/>
            <a:ext cx="1042416" cy="1042416"/>
          </a:xfrm>
          <a:prstGeom prst="actionButtonHom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1043608" y="6577302"/>
            <a:ext cx="62370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>
                <a:solidFill>
                  <a:schemeClr val="bg1">
                    <a:lumMod val="75000"/>
                  </a:schemeClr>
                </a:solidFill>
              </a:rPr>
              <a:t>Autorem materiálu a všech jeho částí, není-li uvedeno jinak, je Mgr. Radka Nývltová</a:t>
            </a:r>
            <a:r>
              <a:rPr lang="cs-CZ" dirty="0">
                <a:solidFill>
                  <a:schemeClr val="bg1">
                    <a:lumMod val="75000"/>
                  </a:schemeClr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12843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/>
          <p:cNvGrpSpPr/>
          <p:nvPr/>
        </p:nvGrpSpPr>
        <p:grpSpPr>
          <a:xfrm>
            <a:off x="1055691" y="114609"/>
            <a:ext cx="7896714" cy="4941428"/>
            <a:chOff x="971600" y="332656"/>
            <a:chExt cx="7896714" cy="4941428"/>
          </a:xfrm>
        </p:grpSpPr>
        <p:sp>
          <p:nvSpPr>
            <p:cNvPr id="2" name="TextovéPole 1"/>
            <p:cNvSpPr txBox="1"/>
            <p:nvPr/>
          </p:nvSpPr>
          <p:spPr>
            <a:xfrm>
              <a:off x="971600" y="332656"/>
              <a:ext cx="7896714" cy="2585323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</p:spPr>
          <p:txBody>
            <a:bodyPr wrap="none" rtlCol="0">
              <a:spAutoFit/>
            </a:bodyPr>
            <a:lstStyle/>
            <a:p>
              <a:r>
                <a:rPr lang="cs-CZ" sz="6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RŮZNÉ </a:t>
              </a:r>
              <a:r>
                <a:rPr lang="cs-CZ" sz="36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neživá příroda</a:t>
              </a:r>
              <a:r>
                <a:rPr lang="cs-CZ" sz="6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 </a:t>
              </a:r>
              <a:r>
                <a:rPr lang="cs-CZ" sz="6000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500</a:t>
              </a:r>
            </a:p>
            <a:p>
              <a:r>
                <a:rPr lang="cs-CZ" sz="2800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 </a:t>
              </a:r>
              <a:endParaRPr lang="cs-CZ" sz="28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  <a:p>
              <a:r>
                <a:rPr lang="cs-CZ" sz="2800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Vyjmenuj tři energetické zdroje</a:t>
              </a:r>
            </a:p>
            <a:p>
              <a:r>
                <a:rPr lang="cs-CZ" sz="2800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z neobnovitelných surovin.</a:t>
              </a:r>
              <a:endParaRPr lang="cs-CZ" sz="28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  <a:p>
              <a:endParaRPr lang="cs-CZ" dirty="0"/>
            </a:p>
          </p:txBody>
        </p:sp>
        <p:grpSp>
          <p:nvGrpSpPr>
            <p:cNvPr id="5" name="Skupina 4"/>
            <p:cNvGrpSpPr/>
            <p:nvPr/>
          </p:nvGrpSpPr>
          <p:grpSpPr>
            <a:xfrm>
              <a:off x="5004048" y="2572188"/>
              <a:ext cx="3521513" cy="2701896"/>
              <a:chOff x="5004048" y="2572188"/>
              <a:chExt cx="3521513" cy="2701896"/>
            </a:xfrm>
          </p:grpSpPr>
          <p:pic>
            <p:nvPicPr>
              <p:cNvPr id="2050" name="Picture 2" descr="File:Handvoll Gold.jpg">
                <a:hlinkClick r:id="rId2"/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004048" y="2572188"/>
                <a:ext cx="3505390" cy="233984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4" name="TextovéPole 3"/>
              <p:cNvSpPr txBox="1"/>
              <p:nvPr/>
            </p:nvSpPr>
            <p:spPr>
              <a:xfrm>
                <a:off x="7684305" y="4904752"/>
                <a:ext cx="84125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Obr.11</a:t>
                </a:r>
                <a:endParaRPr lang="cs-CZ" dirty="0"/>
              </a:p>
            </p:txBody>
          </p:sp>
        </p:grpSp>
      </p:grpSp>
      <p:sp>
        <p:nvSpPr>
          <p:cNvPr id="7" name="TextovéPole 6"/>
          <p:cNvSpPr txBox="1"/>
          <p:nvPr/>
        </p:nvSpPr>
        <p:spPr>
          <a:xfrm>
            <a:off x="971600" y="5064840"/>
            <a:ext cx="581864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SPRÁVNÁ ODPOVĚĎ: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  UHLÍ, ROPA, </a:t>
            </a:r>
          </a:p>
          <a:p>
            <a:r>
              <a:rPr lang="cs-CZ" sz="3600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	      ZEMNÍ PLYN</a:t>
            </a: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lačítko akce: Domů 2">
            <a:hlinkClick r:id="rId4" action="ppaction://hlinksldjump" highlightClick="1"/>
          </p:cNvPr>
          <p:cNvSpPr/>
          <p:nvPr/>
        </p:nvSpPr>
        <p:spPr>
          <a:xfrm>
            <a:off x="7952534" y="5665004"/>
            <a:ext cx="1042416" cy="1042416"/>
          </a:xfrm>
          <a:prstGeom prst="actionButtonHom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1035163" y="6565612"/>
            <a:ext cx="622580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>
                <a:solidFill>
                  <a:schemeClr val="bg1">
                    <a:lumMod val="85000"/>
                  </a:schemeClr>
                </a:solidFill>
              </a:rPr>
              <a:t>Autorem materiálu a všech jeho částí, není-li uvedeno jinak, je Mgr. Radka Nývltová.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49324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03187" y="4509120"/>
            <a:ext cx="7663829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MOŽNÁ SPRÁVNÁ ODPOVĚĎ: </a:t>
            </a:r>
          </a:p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JSOU TO ROSTLINY,  KTERÉ ČLOVĚK </a:t>
            </a:r>
          </a:p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PĚSTUJE, PROTOŽE  MU PŘINÁŠEJÍ  </a:t>
            </a:r>
          </a:p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NĚJAKÝ UŽITEK . </a:t>
            </a:r>
          </a:p>
          <a:p>
            <a:r>
              <a:rPr lang="cs-CZ" dirty="0" smtClean="0"/>
              <a:t>(obiloviny,  luskoviny,  ovoce,  zelenina, okrasné rostliny)</a:t>
            </a:r>
            <a:endParaRPr lang="cs-CZ" dirty="0"/>
          </a:p>
        </p:txBody>
      </p:sp>
      <p:grpSp>
        <p:nvGrpSpPr>
          <p:cNvPr id="15" name="Skupina 14"/>
          <p:cNvGrpSpPr/>
          <p:nvPr/>
        </p:nvGrpSpPr>
        <p:grpSpPr>
          <a:xfrm>
            <a:off x="1043608" y="116632"/>
            <a:ext cx="7983276" cy="4401223"/>
            <a:chOff x="1043608" y="116632"/>
            <a:chExt cx="7983276" cy="4401223"/>
          </a:xfrm>
        </p:grpSpPr>
        <p:sp>
          <p:nvSpPr>
            <p:cNvPr id="3" name="TextovéPole 2"/>
            <p:cNvSpPr txBox="1"/>
            <p:nvPr/>
          </p:nvSpPr>
          <p:spPr>
            <a:xfrm>
              <a:off x="1043608" y="116632"/>
              <a:ext cx="7983276" cy="2154436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</p:spPr>
          <p:txBody>
            <a:bodyPr wrap="none" rtlCol="0">
              <a:spAutoFit/>
            </a:bodyPr>
            <a:lstStyle/>
            <a:p>
              <a:r>
                <a:rPr lang="cs-CZ" sz="6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RŮZNÉ </a:t>
              </a:r>
              <a:r>
                <a:rPr lang="cs-CZ" sz="6000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cs-CZ" sz="3600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živá </a:t>
              </a:r>
              <a:r>
                <a:rPr lang="cs-CZ" sz="36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příroda  </a:t>
              </a:r>
              <a:r>
                <a:rPr lang="cs-CZ" sz="3600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     </a:t>
              </a:r>
              <a:r>
                <a:rPr lang="cs-CZ" sz="6000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100</a:t>
              </a:r>
            </a:p>
            <a:p>
              <a:endParaRPr lang="cs-CZ" sz="28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  <a:p>
              <a:r>
                <a:rPr lang="cs-CZ" sz="2800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Co jsou to kulturní rostliny?</a:t>
              </a:r>
              <a:endParaRPr lang="cs-CZ" sz="28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  <a:p>
              <a:endParaRPr lang="cs-CZ" dirty="0"/>
            </a:p>
          </p:txBody>
        </p:sp>
        <p:grpSp>
          <p:nvGrpSpPr>
            <p:cNvPr id="7" name="Skupina 6"/>
            <p:cNvGrpSpPr/>
            <p:nvPr/>
          </p:nvGrpSpPr>
          <p:grpSpPr>
            <a:xfrm>
              <a:off x="6660232" y="1778649"/>
              <a:ext cx="1872208" cy="2739206"/>
              <a:chOff x="6529589" y="409046"/>
              <a:chExt cx="1872208" cy="2739206"/>
            </a:xfrm>
          </p:grpSpPr>
          <p:pic>
            <p:nvPicPr>
              <p:cNvPr id="2050" name="Picture 2" descr="File:Potato plant.jpg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529589" y="409046"/>
                <a:ext cx="1872208" cy="273920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6" name="TextovéPole 5"/>
              <p:cNvSpPr txBox="1"/>
              <p:nvPr/>
            </p:nvSpPr>
            <p:spPr>
              <a:xfrm>
                <a:off x="7560541" y="2770185"/>
                <a:ext cx="84125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Obr.13</a:t>
                </a:r>
                <a:endParaRPr lang="cs-CZ" dirty="0"/>
              </a:p>
            </p:txBody>
          </p:sp>
        </p:grpSp>
      </p:grpSp>
      <p:grpSp>
        <p:nvGrpSpPr>
          <p:cNvPr id="11" name="Skupina 10"/>
          <p:cNvGrpSpPr/>
          <p:nvPr/>
        </p:nvGrpSpPr>
        <p:grpSpPr>
          <a:xfrm>
            <a:off x="3419872" y="2005806"/>
            <a:ext cx="2873896" cy="1907549"/>
            <a:chOff x="3419872" y="2005806"/>
            <a:chExt cx="2873896" cy="1907549"/>
          </a:xfrm>
        </p:grpSpPr>
        <p:pic>
          <p:nvPicPr>
            <p:cNvPr id="2052" name="Picture 4" descr="File:Duftrosengarten Rapperswil - Aloha Str. Boerner 1949 2010-10-02 16-30-22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19872" y="2005806"/>
              <a:ext cx="2873896" cy="190754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" name="TextovéPole 9"/>
            <p:cNvSpPr txBox="1"/>
            <p:nvPr/>
          </p:nvSpPr>
          <p:spPr>
            <a:xfrm>
              <a:off x="5452512" y="3544023"/>
              <a:ext cx="84125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Obr.12</a:t>
              </a:r>
              <a:endParaRPr lang="cs-CZ" dirty="0"/>
            </a:p>
          </p:txBody>
        </p:sp>
      </p:grpSp>
      <p:sp>
        <p:nvSpPr>
          <p:cNvPr id="4" name="Tlačítko akce: Domů 3">
            <a:hlinkClick r:id="rId4" action="ppaction://hlinksldjump" highlightClick="1"/>
          </p:cNvPr>
          <p:cNvSpPr/>
          <p:nvPr/>
        </p:nvSpPr>
        <p:spPr>
          <a:xfrm>
            <a:off x="8025773" y="5785024"/>
            <a:ext cx="1042416" cy="1042416"/>
          </a:xfrm>
          <a:prstGeom prst="actionButtonHom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1029552" y="6608504"/>
            <a:ext cx="622580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>
                <a:solidFill>
                  <a:schemeClr val="bg1">
                    <a:lumMod val="85000"/>
                  </a:schemeClr>
                </a:solidFill>
              </a:rPr>
              <a:t>Autorem materiálu a všech jeho částí, není-li uvedeno jinak, je Mgr. Radka Nývltová.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735322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050326" y="4975732"/>
            <a:ext cx="7279109" cy="13542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SPRÁVNÁ ODPOVĚĎ: </a:t>
            </a:r>
          </a:p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DŘEVINY MAJÍ DŘEVNATÝ STONEK,</a:t>
            </a:r>
          </a:p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BYLINÁM STONEK NEDŘEVNATÍ. 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14" name="Skupina 13"/>
          <p:cNvGrpSpPr/>
          <p:nvPr/>
        </p:nvGrpSpPr>
        <p:grpSpPr>
          <a:xfrm>
            <a:off x="1043608" y="32970"/>
            <a:ext cx="7983276" cy="4657922"/>
            <a:chOff x="1043608" y="32970"/>
            <a:chExt cx="7983276" cy="4657922"/>
          </a:xfrm>
        </p:grpSpPr>
        <p:sp>
          <p:nvSpPr>
            <p:cNvPr id="2" name="TextovéPole 1"/>
            <p:cNvSpPr txBox="1"/>
            <p:nvPr/>
          </p:nvSpPr>
          <p:spPr>
            <a:xfrm>
              <a:off x="1043608" y="32970"/>
              <a:ext cx="7983276" cy="2154436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</p:spPr>
          <p:txBody>
            <a:bodyPr wrap="none" rtlCol="0">
              <a:spAutoFit/>
            </a:bodyPr>
            <a:lstStyle/>
            <a:p>
              <a:r>
                <a:rPr lang="cs-CZ" sz="6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RŮZNÉ </a:t>
              </a:r>
              <a:r>
                <a:rPr lang="cs-CZ" sz="6000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cs-CZ" sz="3600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živá příroda        </a:t>
              </a:r>
              <a:r>
                <a:rPr lang="cs-CZ" sz="6000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200</a:t>
              </a:r>
            </a:p>
            <a:p>
              <a:endParaRPr lang="cs-CZ" sz="2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  <a:p>
              <a:r>
                <a:rPr lang="cs-CZ" sz="2800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Čím se odlišují byliny od dřevin?</a:t>
              </a:r>
              <a:endParaRPr lang="cs-CZ" sz="28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  <a:p>
              <a:endParaRPr lang="cs-CZ" dirty="0"/>
            </a:p>
          </p:txBody>
        </p:sp>
        <p:grpSp>
          <p:nvGrpSpPr>
            <p:cNvPr id="11" name="Skupina 10"/>
            <p:cNvGrpSpPr/>
            <p:nvPr/>
          </p:nvGrpSpPr>
          <p:grpSpPr>
            <a:xfrm>
              <a:off x="7092280" y="1153208"/>
              <a:ext cx="1934604" cy="3537684"/>
              <a:chOff x="7092280" y="1153208"/>
              <a:chExt cx="1934604" cy="3537684"/>
            </a:xfrm>
          </p:grpSpPr>
          <p:pic>
            <p:nvPicPr>
              <p:cNvPr id="2050" name="Picture 2" descr="Soubor:Chrysanthemum leucanthemum.jpg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092280" y="1153208"/>
                <a:ext cx="1811241" cy="316835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6" name="TextovéPole 5"/>
              <p:cNvSpPr txBox="1"/>
              <p:nvPr/>
            </p:nvSpPr>
            <p:spPr>
              <a:xfrm>
                <a:off x="8185628" y="4321560"/>
                <a:ext cx="84125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Obr.15</a:t>
                </a:r>
                <a:endParaRPr lang="cs-CZ" dirty="0"/>
              </a:p>
            </p:txBody>
          </p:sp>
        </p:grpSp>
      </p:grpSp>
      <p:grpSp>
        <p:nvGrpSpPr>
          <p:cNvPr id="10" name="Skupina 9"/>
          <p:cNvGrpSpPr/>
          <p:nvPr/>
        </p:nvGrpSpPr>
        <p:grpSpPr>
          <a:xfrm>
            <a:off x="2018552" y="1867686"/>
            <a:ext cx="4945712" cy="3095589"/>
            <a:chOff x="2018552" y="1867686"/>
            <a:chExt cx="4945712" cy="3095589"/>
          </a:xfrm>
        </p:grpSpPr>
        <p:pic>
          <p:nvPicPr>
            <p:cNvPr id="2052" name="Picture 4" descr="File:Utro v sosnovom lesu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59808" y="1867686"/>
              <a:ext cx="4104456" cy="307348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" name="TextovéPole 8"/>
            <p:cNvSpPr txBox="1"/>
            <p:nvPr/>
          </p:nvSpPr>
          <p:spPr>
            <a:xfrm>
              <a:off x="2018552" y="4593943"/>
              <a:ext cx="84125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Obr.14</a:t>
              </a:r>
              <a:endParaRPr lang="cs-CZ" dirty="0"/>
            </a:p>
          </p:txBody>
        </p:sp>
      </p:grpSp>
      <p:sp>
        <p:nvSpPr>
          <p:cNvPr id="4" name="Tlačítko akce: Domů 3">
            <a:hlinkClick r:id="rId5" action="ppaction://hlinksldjump" highlightClick="1"/>
          </p:cNvPr>
          <p:cNvSpPr/>
          <p:nvPr/>
        </p:nvSpPr>
        <p:spPr>
          <a:xfrm>
            <a:off x="7984468" y="5727223"/>
            <a:ext cx="1042416" cy="1042416"/>
          </a:xfrm>
          <a:prstGeom prst="actionButtonHom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1050326" y="6565612"/>
            <a:ext cx="622580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>
                <a:solidFill>
                  <a:schemeClr val="bg1">
                    <a:lumMod val="85000"/>
                  </a:schemeClr>
                </a:solidFill>
              </a:rPr>
              <a:t>Autorem materiálu a všech jeho částí, není-li uvedeno jinak, je Mgr. Radka Nývltová.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159251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116632"/>
            <a:ext cx="7983276" cy="3016210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6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RŮZNÉ  </a:t>
            </a:r>
            <a:r>
              <a:rPr lang="cs-CZ" sz="36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živá příroda </a:t>
            </a:r>
            <a:r>
              <a:rPr lang="cs-CZ" sz="36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      </a:t>
            </a:r>
            <a:r>
              <a:rPr lang="cs-CZ" sz="6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300</a:t>
            </a:r>
          </a:p>
          <a:p>
            <a:endParaRPr lang="cs-CZ" sz="28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Uveď příklad  potravního řetězce ze</a:t>
            </a:r>
          </a:p>
          <a:p>
            <a:r>
              <a:rPr lang="cs-CZ" sz="2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společenstva polí</a:t>
            </a:r>
          </a:p>
          <a:p>
            <a:r>
              <a:rPr lang="cs-CZ" sz="2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(Vyber rostlinu, býložravce a masožravce).</a:t>
            </a:r>
            <a:endParaRPr lang="cs-CZ" sz="28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249594" y="4077072"/>
            <a:ext cx="7571303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MOŽNÁ SPRÁVNÁ ODPOVĚĎ:  </a:t>
            </a:r>
          </a:p>
          <a:p>
            <a:r>
              <a:rPr lang="cs-CZ" sz="3600" b="1" dirty="0" smtClean="0">
                <a:latin typeface="Arial" pitchFamily="34" charset="0"/>
                <a:cs typeface="Arial" pitchFamily="34" charset="0"/>
              </a:rPr>
              <a:t>OBILÍ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M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 SE ŽIVÍ 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HRABOŠ POLNÍ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, </a:t>
            </a:r>
          </a:p>
          <a:p>
            <a:r>
              <a:rPr lang="cs-CZ" sz="3600" dirty="0" smtClean="0">
                <a:latin typeface="Arial" pitchFamily="34" charset="0"/>
                <a:cs typeface="Arial" pitchFamily="34" charset="0"/>
              </a:rPr>
              <a:t>HRABOŠE ULOVÍ 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KÁNĚ LESNÍ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lačítko akce: Domů 3">
            <a:hlinkClick r:id="rId2" action="ppaction://hlinksldjump" highlightClick="1"/>
          </p:cNvPr>
          <p:cNvSpPr/>
          <p:nvPr/>
        </p:nvSpPr>
        <p:spPr>
          <a:xfrm>
            <a:off x="7993874" y="5733256"/>
            <a:ext cx="1042416" cy="1042416"/>
          </a:xfrm>
          <a:prstGeom prst="actionButtonHom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1043608" y="6596390"/>
            <a:ext cx="62258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>
                <a:solidFill>
                  <a:schemeClr val="bg1">
                    <a:lumMod val="85000"/>
                  </a:schemeClr>
                </a:solidFill>
              </a:rPr>
              <a:t>Autorem materiálu a všech jeho částí, není-li uvedeno jinak, je Mgr. Radka Nývltová.</a:t>
            </a:r>
          </a:p>
          <a:p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1697067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5469324"/>
            <a:ext cx="591264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SPRÁVNÁ ODPOVĚĎ:  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MASOŽRAVCI,</a:t>
            </a:r>
          </a:p>
          <a:p>
            <a:r>
              <a:rPr lang="cs-CZ" sz="3600" dirty="0" smtClean="0">
                <a:latin typeface="Arial" pitchFamily="34" charset="0"/>
                <a:cs typeface="Arial" pitchFamily="34" charset="0"/>
              </a:rPr>
              <a:t>BÝLOŽRAVCI, VŠEŽRAVCI</a:t>
            </a: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14" name="Skupina 13"/>
          <p:cNvGrpSpPr/>
          <p:nvPr/>
        </p:nvGrpSpPr>
        <p:grpSpPr>
          <a:xfrm>
            <a:off x="1041764" y="50781"/>
            <a:ext cx="7983276" cy="4723142"/>
            <a:chOff x="1043608" y="116632"/>
            <a:chExt cx="7983276" cy="4723142"/>
          </a:xfrm>
        </p:grpSpPr>
        <p:sp>
          <p:nvSpPr>
            <p:cNvPr id="3" name="TextovéPole 2"/>
            <p:cNvSpPr txBox="1"/>
            <p:nvPr/>
          </p:nvSpPr>
          <p:spPr>
            <a:xfrm>
              <a:off x="1043608" y="116632"/>
              <a:ext cx="7983276" cy="2585323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</p:spPr>
          <p:txBody>
            <a:bodyPr wrap="none" rtlCol="0">
              <a:spAutoFit/>
            </a:bodyPr>
            <a:lstStyle/>
            <a:p>
              <a:r>
                <a:rPr lang="cs-CZ" sz="6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RŮZNÉ  </a:t>
              </a:r>
              <a:r>
                <a:rPr lang="cs-CZ" sz="36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živá příroda </a:t>
              </a:r>
              <a:r>
                <a:rPr lang="cs-CZ" sz="3600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      </a:t>
              </a:r>
              <a:r>
                <a:rPr lang="cs-CZ" sz="6000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400</a:t>
              </a:r>
            </a:p>
            <a:p>
              <a:endParaRPr lang="cs-CZ" sz="2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  <a:p>
              <a:r>
                <a:rPr lang="cs-CZ" sz="2800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Do jakých třech skupin rozdělujeme </a:t>
              </a:r>
            </a:p>
            <a:p>
              <a:r>
                <a:rPr lang="cs-CZ" sz="2800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živočichy podle druhu potravy?</a:t>
              </a:r>
              <a:endParaRPr lang="cs-CZ" sz="28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  <a:p>
              <a:endParaRPr lang="cs-CZ" dirty="0"/>
            </a:p>
          </p:txBody>
        </p:sp>
        <p:grpSp>
          <p:nvGrpSpPr>
            <p:cNvPr id="6" name="Skupina 5"/>
            <p:cNvGrpSpPr/>
            <p:nvPr/>
          </p:nvGrpSpPr>
          <p:grpSpPr>
            <a:xfrm>
              <a:off x="1261476" y="2963013"/>
              <a:ext cx="2181010" cy="1876761"/>
              <a:chOff x="1261476" y="2963013"/>
              <a:chExt cx="2181010" cy="1876761"/>
            </a:xfrm>
          </p:grpSpPr>
          <p:pic>
            <p:nvPicPr>
              <p:cNvPr id="3074" name="Picture 2" descr="Soubor:House mouse.jpg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261476" y="2963013"/>
                <a:ext cx="2181010" cy="151216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5" name="TextovéPole 4"/>
              <p:cNvSpPr txBox="1"/>
              <p:nvPr/>
            </p:nvSpPr>
            <p:spPr>
              <a:xfrm>
                <a:off x="1261476" y="4470442"/>
                <a:ext cx="84125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Obr.16</a:t>
                </a:r>
                <a:endParaRPr lang="cs-CZ" dirty="0"/>
              </a:p>
            </p:txBody>
          </p:sp>
        </p:grpSp>
      </p:grpSp>
      <p:sp>
        <p:nvSpPr>
          <p:cNvPr id="8" name="TextovéPole 7"/>
          <p:cNvSpPr txBox="1"/>
          <p:nvPr/>
        </p:nvSpPr>
        <p:spPr>
          <a:xfrm>
            <a:off x="4572000" y="4799367"/>
            <a:ext cx="4727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grpSp>
        <p:nvGrpSpPr>
          <p:cNvPr id="10" name="Skupina 9"/>
          <p:cNvGrpSpPr/>
          <p:nvPr/>
        </p:nvGrpSpPr>
        <p:grpSpPr>
          <a:xfrm>
            <a:off x="3751681" y="2777811"/>
            <a:ext cx="2563441" cy="2047987"/>
            <a:chOff x="3290279" y="3021406"/>
            <a:chExt cx="2563441" cy="2047987"/>
          </a:xfrm>
        </p:grpSpPr>
        <p:pic>
          <p:nvPicPr>
            <p:cNvPr id="3078" name="Picture 6" descr="Soubor:Ocelot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90279" y="3021406"/>
              <a:ext cx="2563441" cy="168225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" name="TextovéPole 8"/>
            <p:cNvSpPr txBox="1"/>
            <p:nvPr/>
          </p:nvSpPr>
          <p:spPr>
            <a:xfrm>
              <a:off x="3290279" y="4700061"/>
              <a:ext cx="84125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Obr.17</a:t>
              </a:r>
              <a:endParaRPr lang="cs-CZ" dirty="0"/>
            </a:p>
          </p:txBody>
        </p:sp>
      </p:grpSp>
      <p:grpSp>
        <p:nvGrpSpPr>
          <p:cNvPr id="13" name="Skupina 12"/>
          <p:cNvGrpSpPr/>
          <p:nvPr/>
        </p:nvGrpSpPr>
        <p:grpSpPr>
          <a:xfrm>
            <a:off x="6770699" y="2149123"/>
            <a:ext cx="2256185" cy="3019576"/>
            <a:chOff x="6012160" y="2358411"/>
            <a:chExt cx="2256185" cy="3019576"/>
          </a:xfrm>
        </p:grpSpPr>
        <p:pic>
          <p:nvPicPr>
            <p:cNvPr id="3080" name="Picture 8" descr="Soubor:Bubble wrap play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12160" y="2358411"/>
              <a:ext cx="2256185" cy="30082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" name="TextovéPole 11"/>
            <p:cNvSpPr txBox="1"/>
            <p:nvPr/>
          </p:nvSpPr>
          <p:spPr>
            <a:xfrm>
              <a:off x="6012160" y="5008655"/>
              <a:ext cx="84125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Obr.18</a:t>
              </a:r>
              <a:endParaRPr lang="cs-CZ" dirty="0"/>
            </a:p>
          </p:txBody>
        </p:sp>
      </p:grpSp>
      <p:sp>
        <p:nvSpPr>
          <p:cNvPr id="4" name="Tlačítko akce: Domů 3">
            <a:hlinkClick r:id="rId5" action="ppaction://hlinksldjump" highlightClick="1"/>
          </p:cNvPr>
          <p:cNvSpPr/>
          <p:nvPr/>
        </p:nvSpPr>
        <p:spPr>
          <a:xfrm>
            <a:off x="7984468" y="5797565"/>
            <a:ext cx="1042416" cy="1042416"/>
          </a:xfrm>
          <a:prstGeom prst="actionButtonHom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1043608" y="6608822"/>
            <a:ext cx="622580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>
                <a:solidFill>
                  <a:schemeClr val="bg1">
                    <a:lumMod val="85000"/>
                  </a:schemeClr>
                </a:solidFill>
              </a:rPr>
              <a:t>Autorem materiálu a všech jeho částí, není-li uvedeno jinak, je Mgr. Radka Nývltová.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139997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89154" y="4653136"/>
            <a:ext cx="5476884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SPRÁVNÁ ODPOVĚĎ:  </a:t>
            </a:r>
          </a:p>
          <a:p>
            <a:r>
              <a:rPr lang="cs-CZ" sz="3600" dirty="0" smtClean="0">
                <a:latin typeface="Arial" pitchFamily="34" charset="0"/>
                <a:cs typeface="Arial" pitchFamily="34" charset="0"/>
              </a:rPr>
              <a:t>PLYNNÉ - PÁRA, </a:t>
            </a:r>
          </a:p>
          <a:p>
            <a:r>
              <a:rPr lang="cs-CZ" sz="3600" dirty="0" smtClean="0">
                <a:latin typeface="Arial" pitchFamily="34" charset="0"/>
                <a:cs typeface="Arial" pitchFamily="34" charset="0"/>
              </a:rPr>
              <a:t>KAPALNÉ -  TEKUTINA,  </a:t>
            </a:r>
          </a:p>
          <a:p>
            <a:r>
              <a:rPr lang="cs-CZ" sz="3600" dirty="0" smtClean="0">
                <a:latin typeface="Arial" pitchFamily="34" charset="0"/>
                <a:cs typeface="Arial" pitchFamily="34" charset="0"/>
              </a:rPr>
              <a:t>PEVNÉ -  LED</a:t>
            </a: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7" name="Skupina 6"/>
          <p:cNvGrpSpPr/>
          <p:nvPr/>
        </p:nvGrpSpPr>
        <p:grpSpPr>
          <a:xfrm>
            <a:off x="1043608" y="148786"/>
            <a:ext cx="7848872" cy="4666888"/>
            <a:chOff x="1043608" y="148786"/>
            <a:chExt cx="7983276" cy="4858217"/>
          </a:xfrm>
        </p:grpSpPr>
        <p:sp>
          <p:nvSpPr>
            <p:cNvPr id="3" name="TextovéPole 2"/>
            <p:cNvSpPr txBox="1"/>
            <p:nvPr/>
          </p:nvSpPr>
          <p:spPr>
            <a:xfrm>
              <a:off x="1043608" y="148786"/>
              <a:ext cx="7983276" cy="2154436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</p:spPr>
          <p:txBody>
            <a:bodyPr wrap="none" rtlCol="0">
              <a:spAutoFit/>
            </a:bodyPr>
            <a:lstStyle/>
            <a:p>
              <a:r>
                <a:rPr lang="cs-CZ" sz="6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RŮZNÉ  </a:t>
              </a:r>
              <a:r>
                <a:rPr lang="cs-CZ" sz="36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živá příroda  </a:t>
              </a:r>
              <a:r>
                <a:rPr lang="cs-CZ" sz="3600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     </a:t>
              </a:r>
              <a:r>
                <a:rPr lang="cs-CZ" sz="6000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500</a:t>
              </a:r>
            </a:p>
            <a:p>
              <a:endParaRPr lang="cs-CZ" sz="28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  <a:p>
              <a:r>
                <a:rPr lang="cs-CZ" sz="2800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Vyjmenuj tři skupenství vody. </a:t>
              </a:r>
              <a:endParaRPr lang="cs-CZ" sz="28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  <a:p>
              <a:endParaRPr lang="cs-CZ" dirty="0"/>
            </a:p>
          </p:txBody>
        </p:sp>
        <p:grpSp>
          <p:nvGrpSpPr>
            <p:cNvPr id="6" name="Skupina 5"/>
            <p:cNvGrpSpPr/>
            <p:nvPr/>
          </p:nvGrpSpPr>
          <p:grpSpPr>
            <a:xfrm>
              <a:off x="4871645" y="2132856"/>
              <a:ext cx="3861130" cy="2874147"/>
              <a:chOff x="4871645" y="2132856"/>
              <a:chExt cx="3861130" cy="2874147"/>
            </a:xfrm>
          </p:grpSpPr>
          <p:pic>
            <p:nvPicPr>
              <p:cNvPr id="4098" name="Picture 2" descr="Soubor:Glacial iceberg in Argentina.jpg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871645" y="2132856"/>
                <a:ext cx="3812006" cy="285900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5" name="TextovéPole 4"/>
              <p:cNvSpPr txBox="1"/>
              <p:nvPr/>
            </p:nvSpPr>
            <p:spPr>
              <a:xfrm>
                <a:off x="7877113" y="4622529"/>
                <a:ext cx="855662" cy="38447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mtClean="0"/>
                  <a:t>Obr.19</a:t>
                </a:r>
                <a:endParaRPr lang="cs-CZ" dirty="0"/>
              </a:p>
            </p:txBody>
          </p:sp>
        </p:grpSp>
      </p:grpSp>
      <p:sp>
        <p:nvSpPr>
          <p:cNvPr id="4" name="Tlačítko akce: Domů 3">
            <a:hlinkClick r:id="rId3" action="ppaction://hlinksldjump" highlightClick="1"/>
          </p:cNvPr>
          <p:cNvSpPr/>
          <p:nvPr/>
        </p:nvSpPr>
        <p:spPr>
          <a:xfrm>
            <a:off x="8033817" y="5668798"/>
            <a:ext cx="1042416" cy="1042416"/>
          </a:xfrm>
          <a:prstGeom prst="actionButtonHom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1043608" y="6596390"/>
            <a:ext cx="62258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>
                <a:solidFill>
                  <a:schemeClr val="bg1">
                    <a:lumMod val="85000"/>
                  </a:schemeClr>
                </a:solidFill>
              </a:rPr>
              <a:t>Autorem materiálu a všech jeho částí, není-li uvedeno jinak, je Mgr. Radka Nývltová.</a:t>
            </a:r>
          </a:p>
          <a:p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3528119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29112"/>
            <a:ext cx="11945141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Citace:</a:t>
            </a:r>
          </a:p>
          <a:p>
            <a:pPr algn="just"/>
            <a:r>
              <a:rPr lang="cs-CZ" sz="1200" dirty="0" smtClean="0"/>
              <a:t>Obr.1 </a:t>
            </a:r>
            <a:r>
              <a:rPr lang="pt-BR" sz="1200" dirty="0" smtClean="0"/>
              <a:t>AUTOR NEUVEDEN. </a:t>
            </a:r>
            <a:r>
              <a:rPr lang="pt-BR" sz="1200" i="1" dirty="0" smtClean="0"/>
              <a:t>http://commons.wikimedia.org</a:t>
            </a:r>
            <a:r>
              <a:rPr lang="pt-BR" sz="1200" dirty="0" smtClean="0"/>
              <a:t> [online]. 10.1.2009 [cit. 28.</a:t>
            </a:r>
            <a:r>
              <a:rPr lang="cs-CZ" sz="1200" dirty="0" smtClean="0"/>
              <a:t>3</a:t>
            </a:r>
            <a:r>
              <a:rPr lang="pt-BR" sz="1200" dirty="0" smtClean="0"/>
              <a:t>.2012]. </a:t>
            </a:r>
            <a:endParaRPr lang="cs-CZ" sz="1200" dirty="0" smtClean="0"/>
          </a:p>
          <a:p>
            <a:pPr algn="just"/>
            <a:r>
              <a:rPr lang="pt-BR" sz="1200" dirty="0" smtClean="0"/>
              <a:t>Dostupný na WWW: </a:t>
            </a:r>
            <a:r>
              <a:rPr lang="pt-BR" sz="1200" dirty="0" smtClean="0">
                <a:hlinkClick r:id="rId2"/>
              </a:rPr>
              <a:t>&lt;http://commons.wikimedia.org/wiki/Category:Reptilia_eggs&gt;. </a:t>
            </a:r>
            <a:endParaRPr lang="cs-CZ" sz="1200" dirty="0" smtClean="0"/>
          </a:p>
          <a:p>
            <a:pPr algn="just"/>
            <a:endParaRPr lang="cs-CZ" sz="1200" dirty="0" smtClean="0"/>
          </a:p>
          <a:p>
            <a:pPr algn="just"/>
            <a:r>
              <a:rPr lang="cs-CZ" sz="1200" dirty="0" smtClean="0"/>
              <a:t>Obr.2 HEMPEL, </a:t>
            </a:r>
            <a:r>
              <a:rPr lang="cs-CZ" sz="1200" dirty="0" err="1" smtClean="0"/>
              <a:t>Jörg</a:t>
            </a:r>
            <a:r>
              <a:rPr lang="cs-CZ" sz="1200" dirty="0" smtClean="0"/>
              <a:t>. </a:t>
            </a:r>
            <a:r>
              <a:rPr lang="cs-CZ" sz="1200" i="1" dirty="0" smtClean="0"/>
              <a:t>http://commons.wikimedia.org</a:t>
            </a:r>
            <a:r>
              <a:rPr lang="cs-CZ" sz="1200" dirty="0" smtClean="0"/>
              <a:t> [online]. 29.5.2007 [cit. 28.3.2012]. </a:t>
            </a:r>
          </a:p>
          <a:p>
            <a:pPr algn="just"/>
            <a:r>
              <a:rPr lang="cs-CZ" sz="1200" dirty="0" smtClean="0"/>
              <a:t>Dostupný na WWW: &lt;</a:t>
            </a:r>
            <a:r>
              <a:rPr lang="cs-CZ" sz="1200" dirty="0" smtClean="0">
                <a:hlinkClick r:id="rId3"/>
              </a:rPr>
              <a:t>http://cs.wikipedia.org/wiki/Soubor:Papaver_rhoeas_LC0050.jpg&gt;. </a:t>
            </a:r>
            <a:endParaRPr lang="cs-CZ" sz="1200" dirty="0" smtClean="0"/>
          </a:p>
          <a:p>
            <a:pPr algn="just"/>
            <a:endParaRPr lang="cs-CZ" sz="1200" dirty="0" smtClean="0"/>
          </a:p>
          <a:p>
            <a:pPr algn="just"/>
            <a:r>
              <a:rPr lang="cs-CZ" sz="1200" dirty="0" smtClean="0"/>
              <a:t>Obr.3 MONNIAUX</a:t>
            </a:r>
            <a:r>
              <a:rPr lang="cs-CZ" sz="1200" dirty="0"/>
              <a:t>, David. </a:t>
            </a:r>
            <a:r>
              <a:rPr lang="cs-CZ" sz="1200" i="1" dirty="0"/>
              <a:t>http://cs.wiktionary.org</a:t>
            </a:r>
            <a:r>
              <a:rPr lang="cs-CZ" sz="1200" dirty="0"/>
              <a:t> [online]. 3.6..2007 [cit. </a:t>
            </a:r>
            <a:r>
              <a:rPr lang="cs-CZ" sz="1200" dirty="0" smtClean="0"/>
              <a:t>28.3.2012</a:t>
            </a:r>
            <a:r>
              <a:rPr lang="cs-CZ" sz="1200" dirty="0"/>
              <a:t>]. </a:t>
            </a:r>
            <a:endParaRPr lang="cs-CZ" sz="1200" dirty="0" smtClean="0"/>
          </a:p>
          <a:p>
            <a:pPr algn="just"/>
            <a:r>
              <a:rPr lang="cs-CZ" sz="1200" dirty="0" smtClean="0"/>
              <a:t>Dostupný </a:t>
            </a:r>
            <a:r>
              <a:rPr lang="cs-CZ" sz="1200" dirty="0"/>
              <a:t>pod licencí podle podmínek Svobodné licence GNU pro dokumenty verze 1.2 nebo </a:t>
            </a:r>
            <a:endParaRPr lang="cs-CZ" sz="1200" dirty="0" smtClean="0"/>
          </a:p>
          <a:p>
            <a:pPr algn="just"/>
            <a:r>
              <a:rPr lang="cs-CZ" sz="1200" dirty="0" smtClean="0"/>
              <a:t>libovolné </a:t>
            </a:r>
            <a:r>
              <a:rPr lang="cs-CZ" sz="1200" dirty="0"/>
              <a:t>vyšší verze publikované nadací Free Software </a:t>
            </a:r>
            <a:r>
              <a:rPr lang="cs-CZ" sz="1200" dirty="0" err="1"/>
              <a:t>Foundation</a:t>
            </a:r>
            <a:r>
              <a:rPr lang="cs-CZ" sz="1200" dirty="0"/>
              <a:t> na </a:t>
            </a:r>
            <a:endParaRPr lang="cs-CZ" sz="1200" dirty="0" smtClean="0"/>
          </a:p>
          <a:p>
            <a:pPr algn="just"/>
            <a:r>
              <a:rPr lang="cs-CZ" sz="1200" dirty="0" smtClean="0"/>
              <a:t>WWW</a:t>
            </a:r>
            <a:r>
              <a:rPr lang="cs-CZ" sz="1200" dirty="0"/>
              <a:t>: </a:t>
            </a:r>
            <a:r>
              <a:rPr lang="cs-CZ" sz="1200" dirty="0">
                <a:hlinkClick r:id="rId4"/>
              </a:rPr>
              <a:t>&lt;http://cs.wiktionary.org/wiki/Soubor:Wheat_P1210892.jpg&gt;. </a:t>
            </a:r>
            <a:endParaRPr lang="cs-CZ" sz="1200" dirty="0" smtClean="0"/>
          </a:p>
          <a:p>
            <a:pPr algn="just"/>
            <a:endParaRPr lang="cs-CZ" sz="1200" dirty="0" smtClean="0"/>
          </a:p>
          <a:p>
            <a:pPr algn="just"/>
            <a:r>
              <a:rPr lang="cs-CZ" sz="1200" dirty="0" smtClean="0"/>
              <a:t>Obr.4 SOFTEIS</a:t>
            </a:r>
            <a:r>
              <a:rPr lang="cs-CZ" sz="1200" dirty="0"/>
              <a:t>. </a:t>
            </a:r>
            <a:r>
              <a:rPr lang="cs-CZ" sz="1200" i="1" dirty="0"/>
              <a:t>http://cs.wikipedia.org</a:t>
            </a:r>
            <a:r>
              <a:rPr lang="cs-CZ" sz="1200" dirty="0"/>
              <a:t> [online]. 16.5.2005 [cit. </a:t>
            </a:r>
            <a:r>
              <a:rPr lang="cs-CZ" sz="1200" dirty="0" smtClean="0"/>
              <a:t>28.3.2012</a:t>
            </a:r>
            <a:r>
              <a:rPr lang="cs-CZ" sz="1200" dirty="0"/>
              <a:t>]. </a:t>
            </a:r>
            <a:endParaRPr lang="cs-CZ" sz="1200" dirty="0" smtClean="0"/>
          </a:p>
          <a:p>
            <a:pPr algn="just"/>
            <a:r>
              <a:rPr lang="cs-CZ" sz="1200" dirty="0" smtClean="0"/>
              <a:t>Dostupný </a:t>
            </a:r>
            <a:r>
              <a:rPr lang="cs-CZ" sz="1200" dirty="0"/>
              <a:t>pod licencí podle podmínek Svobodné licence GNU pro dokumenty verze 1.2 </a:t>
            </a:r>
            <a:r>
              <a:rPr lang="cs-CZ" sz="1200" dirty="0" smtClean="0"/>
              <a:t>nebo</a:t>
            </a:r>
          </a:p>
          <a:p>
            <a:pPr algn="just"/>
            <a:r>
              <a:rPr lang="cs-CZ" sz="1200" dirty="0" smtClean="0"/>
              <a:t>libovolné </a:t>
            </a:r>
            <a:r>
              <a:rPr lang="cs-CZ" sz="1200" dirty="0"/>
              <a:t>vyšší verze publikované nadací Free Software </a:t>
            </a:r>
            <a:r>
              <a:rPr lang="cs-CZ" sz="1200" dirty="0" err="1"/>
              <a:t>Foundation</a:t>
            </a:r>
            <a:r>
              <a:rPr lang="cs-CZ" sz="1200" dirty="0"/>
              <a:t> na </a:t>
            </a:r>
            <a:endParaRPr lang="cs-CZ" sz="1200" dirty="0" smtClean="0"/>
          </a:p>
          <a:p>
            <a:pPr algn="just"/>
            <a:r>
              <a:rPr lang="cs-CZ" sz="1200" dirty="0" smtClean="0"/>
              <a:t>WWW</a:t>
            </a:r>
            <a:r>
              <a:rPr lang="cs-CZ" sz="1200" dirty="0"/>
              <a:t>: </a:t>
            </a:r>
            <a:r>
              <a:rPr lang="cs-CZ" sz="1200" dirty="0">
                <a:hlinkClick r:id="rId5"/>
              </a:rPr>
              <a:t>&lt;http://cs.wikipedia.org/wiki/</a:t>
            </a:r>
            <a:r>
              <a:rPr lang="cs-CZ" sz="1200" dirty="0" err="1">
                <a:hlinkClick r:id="rId5"/>
              </a:rPr>
              <a:t>Soubor:Tomato_je.jpg</a:t>
            </a:r>
            <a:r>
              <a:rPr lang="cs-CZ" sz="1200" dirty="0">
                <a:hlinkClick r:id="rId5"/>
              </a:rPr>
              <a:t>&gt;. </a:t>
            </a:r>
            <a:endParaRPr lang="cs-CZ" sz="1200" dirty="0" smtClean="0"/>
          </a:p>
          <a:p>
            <a:pPr algn="just"/>
            <a:endParaRPr lang="cs-CZ" sz="1200" dirty="0" smtClean="0"/>
          </a:p>
          <a:p>
            <a:pPr algn="just"/>
            <a:r>
              <a:rPr lang="cs-CZ" sz="1200" dirty="0" smtClean="0"/>
              <a:t>Obr. 5ORIGINAL </a:t>
            </a:r>
            <a:r>
              <a:rPr lang="cs-CZ" sz="1200" dirty="0"/>
              <a:t>UPLOADER WAS GREATPATTON AT FR.WIKIPEDIA. </a:t>
            </a:r>
            <a:endParaRPr lang="cs-CZ" sz="1200" dirty="0" smtClean="0"/>
          </a:p>
          <a:p>
            <a:pPr algn="just"/>
            <a:r>
              <a:rPr lang="cs-CZ" sz="1200" i="1" dirty="0" smtClean="0"/>
              <a:t>http</a:t>
            </a:r>
            <a:r>
              <a:rPr lang="cs-CZ" sz="1200" i="1" dirty="0"/>
              <a:t>://commons.wikimedia.org</a:t>
            </a:r>
            <a:r>
              <a:rPr lang="cs-CZ" sz="1200" dirty="0"/>
              <a:t> [online]. 23.7. 2004 [cit. </a:t>
            </a:r>
            <a:r>
              <a:rPr lang="cs-CZ" sz="1200" dirty="0" smtClean="0"/>
              <a:t>28.3.2012</a:t>
            </a:r>
            <a:r>
              <a:rPr lang="cs-CZ" sz="1200" dirty="0"/>
              <a:t>]. Dostupný na </a:t>
            </a:r>
            <a:endParaRPr lang="cs-CZ" sz="1200" dirty="0" smtClean="0"/>
          </a:p>
          <a:p>
            <a:pPr algn="just"/>
            <a:r>
              <a:rPr lang="cs-CZ" sz="1200" dirty="0" smtClean="0"/>
              <a:t>WWW</a:t>
            </a:r>
            <a:r>
              <a:rPr lang="cs-CZ" sz="1200" dirty="0"/>
              <a:t>: </a:t>
            </a:r>
            <a:r>
              <a:rPr lang="cs-CZ" sz="1200" dirty="0">
                <a:hlinkClick r:id="rId6"/>
              </a:rPr>
              <a:t>&lt;http://commons.wikimedia.org/wiki/File:Linum_usitatissimum_L_ag1.jpg?uselang=</a:t>
            </a:r>
            <a:r>
              <a:rPr lang="cs-CZ" sz="1200" dirty="0" err="1">
                <a:hlinkClick r:id="rId6"/>
              </a:rPr>
              <a:t>cs</a:t>
            </a:r>
            <a:r>
              <a:rPr lang="cs-CZ" sz="1200" dirty="0">
                <a:hlinkClick r:id="rId6"/>
              </a:rPr>
              <a:t>&gt;. </a:t>
            </a:r>
            <a:endParaRPr lang="cs-CZ" sz="1200" dirty="0" smtClean="0"/>
          </a:p>
          <a:p>
            <a:pPr algn="just"/>
            <a:endParaRPr lang="cs-CZ" sz="1200" dirty="0" smtClean="0"/>
          </a:p>
          <a:p>
            <a:pPr algn="just"/>
            <a:r>
              <a:rPr lang="cs-CZ" sz="1200" dirty="0" smtClean="0"/>
              <a:t>Obr.6 LEAFNODE</a:t>
            </a:r>
            <a:r>
              <a:rPr lang="cs-CZ" sz="1200" dirty="0"/>
              <a:t>. </a:t>
            </a:r>
            <a:r>
              <a:rPr lang="cs-CZ" sz="1200" i="1" dirty="0"/>
              <a:t>http://commons.wikimedia.org</a:t>
            </a:r>
            <a:r>
              <a:rPr lang="cs-CZ" sz="1200" dirty="0"/>
              <a:t> [online]. 28.4.2008 [cit. </a:t>
            </a:r>
            <a:r>
              <a:rPr lang="cs-CZ" sz="1200" dirty="0" smtClean="0"/>
              <a:t>28.3.2012</a:t>
            </a:r>
            <a:r>
              <a:rPr lang="cs-CZ" sz="1200" dirty="0"/>
              <a:t>]. </a:t>
            </a:r>
            <a:endParaRPr lang="cs-CZ" sz="1200" dirty="0" smtClean="0"/>
          </a:p>
          <a:p>
            <a:pPr algn="just"/>
            <a:r>
              <a:rPr lang="cs-CZ" sz="1200" dirty="0" smtClean="0"/>
              <a:t>Dostupný </a:t>
            </a:r>
            <a:r>
              <a:rPr lang="cs-CZ" sz="1200" dirty="0"/>
              <a:t>pod licencí Tento dokument smí být kopírován, šířen nebo upravován podle podmínek </a:t>
            </a:r>
            <a:endParaRPr lang="cs-CZ" sz="1200" dirty="0" smtClean="0"/>
          </a:p>
          <a:p>
            <a:pPr algn="just"/>
            <a:r>
              <a:rPr lang="cs-CZ" sz="1200" dirty="0" smtClean="0"/>
              <a:t>Svobodné </a:t>
            </a:r>
            <a:r>
              <a:rPr lang="cs-CZ" sz="1200" dirty="0"/>
              <a:t>licence GNU pro dokumenty verze 1.2 nebo libovolné vyšší verze publikované </a:t>
            </a:r>
            <a:r>
              <a:rPr lang="cs-CZ" sz="1200" dirty="0" smtClean="0"/>
              <a:t>nadací</a:t>
            </a:r>
          </a:p>
          <a:p>
            <a:pPr algn="just"/>
            <a:r>
              <a:rPr lang="cs-CZ" sz="1200" dirty="0" smtClean="0"/>
              <a:t> </a:t>
            </a:r>
            <a:r>
              <a:rPr lang="cs-CZ" sz="1200" dirty="0"/>
              <a:t>Free Software </a:t>
            </a:r>
            <a:r>
              <a:rPr lang="cs-CZ" sz="1200" dirty="0" err="1"/>
              <a:t>Foundation</a:t>
            </a:r>
            <a:r>
              <a:rPr lang="cs-CZ" sz="1200" dirty="0"/>
              <a:t>. na </a:t>
            </a:r>
            <a:endParaRPr lang="cs-CZ" sz="1200" dirty="0" smtClean="0"/>
          </a:p>
          <a:p>
            <a:pPr algn="just"/>
            <a:r>
              <a:rPr lang="cs-CZ" sz="1200" dirty="0" smtClean="0"/>
              <a:t>WWW</a:t>
            </a:r>
            <a:r>
              <a:rPr lang="cs-CZ" sz="1200" dirty="0"/>
              <a:t>: </a:t>
            </a:r>
            <a:r>
              <a:rPr lang="cs-CZ" sz="1200" dirty="0">
                <a:hlinkClick r:id="rId7"/>
              </a:rPr>
              <a:t>&lt;http://commons.wikimedia.org/wiki/File:Kanapaha-2008_04_09-IMG_0195_1-crop1.jpg?uselang=</a:t>
            </a:r>
            <a:r>
              <a:rPr lang="cs-CZ" sz="1200" dirty="0" err="1">
                <a:hlinkClick r:id="rId7"/>
              </a:rPr>
              <a:t>cs</a:t>
            </a:r>
            <a:r>
              <a:rPr lang="cs-CZ" sz="1200" dirty="0">
                <a:hlinkClick r:id="rId7"/>
              </a:rPr>
              <a:t>&gt;. </a:t>
            </a:r>
            <a:endParaRPr lang="cs-CZ" sz="1200" dirty="0" smtClean="0"/>
          </a:p>
          <a:p>
            <a:pPr algn="just"/>
            <a:endParaRPr lang="cs-CZ" sz="1200" dirty="0" smtClean="0"/>
          </a:p>
          <a:p>
            <a:pPr algn="just"/>
            <a:r>
              <a:rPr lang="cs-CZ" sz="1200" dirty="0"/>
              <a:t>Obr.7 WILLOW. </a:t>
            </a:r>
            <a:r>
              <a:rPr lang="cs-CZ" sz="1200" i="1" dirty="0"/>
              <a:t>http://cs.wikipedia.org</a:t>
            </a:r>
            <a:r>
              <a:rPr lang="cs-CZ" sz="1200" dirty="0"/>
              <a:t> [online]. 27.7.2007 [cit. </a:t>
            </a:r>
            <a:r>
              <a:rPr lang="cs-CZ" sz="1200" dirty="0" smtClean="0"/>
              <a:t>28.3.2012</a:t>
            </a:r>
            <a:r>
              <a:rPr lang="cs-CZ" sz="1200" dirty="0"/>
              <a:t>]. Dostupný pod licencí podle podmínek </a:t>
            </a:r>
            <a:endParaRPr lang="cs-CZ" sz="1200" dirty="0" smtClean="0"/>
          </a:p>
          <a:p>
            <a:pPr algn="just"/>
            <a:r>
              <a:rPr lang="cs-CZ" sz="1200" dirty="0" smtClean="0"/>
              <a:t>Svobodné </a:t>
            </a:r>
            <a:r>
              <a:rPr lang="cs-CZ" sz="1200" dirty="0"/>
              <a:t>licence GNU pro dokumenty verze 1.2 nebo libovolné vyšší </a:t>
            </a:r>
            <a:r>
              <a:rPr lang="cs-CZ" sz="1200" dirty="0" smtClean="0"/>
              <a:t>verze </a:t>
            </a:r>
          </a:p>
          <a:p>
            <a:pPr algn="just"/>
            <a:r>
              <a:rPr lang="cs-CZ" sz="1200" dirty="0" smtClean="0"/>
              <a:t>publikované </a:t>
            </a:r>
            <a:r>
              <a:rPr lang="cs-CZ" sz="1200" dirty="0"/>
              <a:t>nadací Free Software </a:t>
            </a:r>
            <a:r>
              <a:rPr lang="cs-CZ" sz="1200" dirty="0" err="1"/>
              <a:t>Foundation</a:t>
            </a:r>
            <a:r>
              <a:rPr lang="cs-CZ" sz="1200" dirty="0"/>
              <a:t> </a:t>
            </a:r>
            <a:endParaRPr lang="cs-CZ" sz="1200" dirty="0" smtClean="0"/>
          </a:p>
          <a:p>
            <a:pPr algn="just"/>
            <a:r>
              <a:rPr lang="cs-CZ" sz="1200" dirty="0" smtClean="0"/>
              <a:t>na </a:t>
            </a:r>
            <a:r>
              <a:rPr lang="cs-CZ" sz="1200" dirty="0"/>
              <a:t>WWW: </a:t>
            </a:r>
            <a:r>
              <a:rPr lang="cs-CZ" sz="1200" dirty="0">
                <a:hlinkClick r:id="rId8"/>
              </a:rPr>
              <a:t>&lt;http://commons.wikimedia.org/wiki/File:Salix_alba_020.jpg?uselang=</a:t>
            </a:r>
            <a:r>
              <a:rPr lang="cs-CZ" sz="1200" dirty="0" err="1">
                <a:hlinkClick r:id="rId8"/>
              </a:rPr>
              <a:t>cs</a:t>
            </a:r>
            <a:r>
              <a:rPr lang="cs-CZ" sz="1200" dirty="0">
                <a:hlinkClick r:id="rId8"/>
              </a:rPr>
              <a:t>&gt;.  </a:t>
            </a:r>
            <a:endParaRPr lang="cs-CZ" sz="1200" dirty="0" smtClean="0"/>
          </a:p>
          <a:p>
            <a:pPr algn="just"/>
            <a:endParaRPr lang="cs-CZ" sz="1200" dirty="0" smtClean="0"/>
          </a:p>
        </p:txBody>
      </p:sp>
      <p:sp>
        <p:nvSpPr>
          <p:cNvPr id="3" name="TextovéPole 2"/>
          <p:cNvSpPr txBox="1"/>
          <p:nvPr/>
        </p:nvSpPr>
        <p:spPr>
          <a:xfrm>
            <a:off x="1043608" y="6596390"/>
            <a:ext cx="62258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>
                <a:solidFill>
                  <a:schemeClr val="bg1">
                    <a:lumMod val="85000"/>
                  </a:schemeClr>
                </a:solidFill>
              </a:rPr>
              <a:t>Autorem materiálu a všech jeho částí, není-li uvedeno jinak, je Mgr. Radka Nývltová.</a:t>
            </a:r>
          </a:p>
          <a:p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3538531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28800" y="101592"/>
            <a:ext cx="8143961" cy="50244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cs-CZ" sz="1200" dirty="0"/>
              <a:t>Obr.8 JASIUTOWICZ, Krzysztof P.. </a:t>
            </a:r>
            <a:r>
              <a:rPr lang="cs-CZ" sz="1200" i="1" dirty="0"/>
              <a:t>http://commons.wikimedia.org</a:t>
            </a:r>
            <a:r>
              <a:rPr lang="cs-CZ" sz="1200" dirty="0"/>
              <a:t> [online]. </a:t>
            </a:r>
            <a:r>
              <a:rPr lang="cs-CZ" sz="1200" dirty="0" err="1"/>
              <a:t>first</a:t>
            </a:r>
            <a:r>
              <a:rPr lang="cs-CZ" sz="1200" dirty="0"/>
              <a:t> </a:t>
            </a:r>
            <a:r>
              <a:rPr lang="cs-CZ" sz="1200" dirty="0" err="1"/>
              <a:t>upload</a:t>
            </a:r>
            <a:r>
              <a:rPr lang="cs-CZ" sz="1200" dirty="0"/>
              <a:t> </a:t>
            </a:r>
            <a:r>
              <a:rPr lang="cs-CZ" sz="1200" dirty="0" err="1"/>
              <a:t>pl.wikipedia</a:t>
            </a:r>
            <a:r>
              <a:rPr lang="cs-CZ" sz="1200" dirty="0"/>
              <a:t> 11:26, 10 </a:t>
            </a:r>
            <a:r>
              <a:rPr lang="cs-CZ" sz="1200" dirty="0" err="1"/>
              <a:t>jul</a:t>
            </a:r>
            <a:r>
              <a:rPr lang="cs-CZ" sz="1200" dirty="0"/>
              <a:t> (</a:t>
            </a:r>
            <a:r>
              <a:rPr lang="cs-CZ" sz="1200" dirty="0" err="1"/>
              <a:t>lipiec</a:t>
            </a:r>
            <a:r>
              <a:rPr lang="cs-CZ" sz="1200" dirty="0"/>
              <a:t>) </a:t>
            </a:r>
          </a:p>
          <a:p>
            <a:pPr algn="just"/>
            <a:r>
              <a:rPr lang="cs-CZ" sz="1200" dirty="0"/>
              <a:t>2004 by </a:t>
            </a:r>
            <a:r>
              <a:rPr lang="cs-CZ" sz="1200" dirty="0" err="1"/>
              <a:t>Kpjas</a:t>
            </a:r>
            <a:r>
              <a:rPr lang="cs-CZ" sz="1200" dirty="0"/>
              <a:t> as </a:t>
            </a:r>
            <a:r>
              <a:rPr lang="cs-CZ" sz="1200" dirty="0" err="1"/>
              <a:t>pl:Grafika:Lisc</a:t>
            </a:r>
            <a:r>
              <a:rPr lang="cs-CZ" sz="1200" dirty="0"/>
              <a:t> lipy.jpg [cit. </a:t>
            </a:r>
            <a:r>
              <a:rPr lang="cs-CZ" sz="1200" dirty="0" smtClean="0"/>
              <a:t>28.3.2012</a:t>
            </a:r>
            <a:r>
              <a:rPr lang="cs-CZ" sz="1200" dirty="0"/>
              <a:t>]. Dostupný pod licencí podle podmínek </a:t>
            </a:r>
          </a:p>
          <a:p>
            <a:pPr algn="just"/>
            <a:r>
              <a:rPr lang="cs-CZ" sz="1200" dirty="0"/>
              <a:t>Svobodné licence GNU pro dokumenty verze 1.2 nebo libovolné vyšší verze publikované nadací Free Software </a:t>
            </a:r>
            <a:r>
              <a:rPr lang="cs-CZ" sz="1200" dirty="0" err="1"/>
              <a:t>Foundation</a:t>
            </a:r>
            <a:r>
              <a:rPr lang="cs-CZ" sz="1200" dirty="0"/>
              <a:t> </a:t>
            </a:r>
          </a:p>
          <a:p>
            <a:pPr algn="just"/>
            <a:r>
              <a:rPr lang="cs-CZ" sz="1200" dirty="0"/>
              <a:t>na WWW: </a:t>
            </a:r>
            <a:r>
              <a:rPr lang="cs-CZ" sz="1200" dirty="0">
                <a:hlinkClick r:id="rId2"/>
              </a:rPr>
              <a:t>&lt;http://</a:t>
            </a:r>
            <a:r>
              <a:rPr lang="cs-CZ" sz="1200" dirty="0" smtClean="0">
                <a:hlinkClick r:id="rId2"/>
              </a:rPr>
              <a:t>commons.wikimedia.org/wiki/File:Lisc_lipy.jpg</a:t>
            </a:r>
            <a:endParaRPr lang="cs-CZ" sz="1200" dirty="0" smtClean="0"/>
          </a:p>
          <a:p>
            <a:pPr algn="just"/>
            <a:endParaRPr lang="cs-CZ" sz="1200" dirty="0"/>
          </a:p>
          <a:p>
            <a:pPr algn="just"/>
            <a:r>
              <a:rPr lang="cs-CZ" sz="1200" dirty="0"/>
              <a:t>Obr.9 ZWAGER. </a:t>
            </a:r>
            <a:r>
              <a:rPr lang="cs-CZ" sz="1200" i="1" dirty="0"/>
              <a:t>http://commons.wikimedia.org</a:t>
            </a:r>
            <a:r>
              <a:rPr lang="cs-CZ" sz="1200" dirty="0"/>
              <a:t> [online]. 27.12.2007 [cit. </a:t>
            </a:r>
            <a:r>
              <a:rPr lang="cs-CZ" sz="1200" dirty="0" smtClean="0"/>
              <a:t>28.3.2012</a:t>
            </a:r>
            <a:r>
              <a:rPr lang="cs-CZ" sz="1200" dirty="0"/>
              <a:t>]. Dostupný na </a:t>
            </a:r>
          </a:p>
          <a:p>
            <a:pPr algn="just"/>
            <a:r>
              <a:rPr lang="cs-CZ" sz="1200" dirty="0"/>
              <a:t>WWW: </a:t>
            </a:r>
            <a:r>
              <a:rPr lang="cs-CZ" sz="1200" dirty="0">
                <a:hlinkClick r:id="rId3"/>
              </a:rPr>
              <a:t>&lt;http://commons.wikimedia.org/wiki/</a:t>
            </a:r>
            <a:r>
              <a:rPr lang="cs-CZ" sz="1200" dirty="0" err="1">
                <a:hlinkClick r:id="rId3"/>
              </a:rPr>
              <a:t>File:Kwikthermometers.jpg?uselang</a:t>
            </a:r>
            <a:r>
              <a:rPr lang="cs-CZ" sz="1200" dirty="0">
                <a:hlinkClick r:id="rId3"/>
              </a:rPr>
              <a:t>=</a:t>
            </a:r>
            <a:r>
              <a:rPr lang="cs-CZ" sz="1200" dirty="0" err="1">
                <a:hlinkClick r:id="rId3"/>
              </a:rPr>
              <a:t>cs</a:t>
            </a:r>
            <a:r>
              <a:rPr lang="cs-CZ" sz="1200" dirty="0">
                <a:hlinkClick r:id="rId3"/>
              </a:rPr>
              <a:t>&gt;. </a:t>
            </a:r>
            <a:endParaRPr lang="cs-CZ" sz="1200" dirty="0" smtClean="0"/>
          </a:p>
          <a:p>
            <a:pPr algn="just"/>
            <a:endParaRPr lang="cs-CZ" sz="1200" dirty="0"/>
          </a:p>
          <a:p>
            <a:pPr algn="just"/>
            <a:r>
              <a:rPr lang="cs-CZ" sz="1200" dirty="0" smtClean="0"/>
              <a:t>Obr.10  Vlastní foto</a:t>
            </a:r>
          </a:p>
          <a:p>
            <a:pPr algn="just"/>
            <a:endParaRPr lang="cs-CZ" sz="1200" dirty="0"/>
          </a:p>
          <a:p>
            <a:r>
              <a:rPr lang="cs-CZ" sz="1200" dirty="0" smtClean="0"/>
              <a:t>Obr.11POWERHAUER</a:t>
            </a:r>
            <a:r>
              <a:rPr lang="cs-CZ" sz="1200" dirty="0"/>
              <a:t>. </a:t>
            </a:r>
            <a:r>
              <a:rPr lang="cs-CZ" sz="1200" i="1" dirty="0"/>
              <a:t>http://commons.wikimedia.org</a:t>
            </a:r>
            <a:r>
              <a:rPr lang="cs-CZ" sz="1200" dirty="0"/>
              <a:t> [online]. 30.1.2007 [cit. </a:t>
            </a:r>
            <a:r>
              <a:rPr lang="cs-CZ" sz="1200" dirty="0" smtClean="0"/>
              <a:t>28.3.2012</a:t>
            </a:r>
            <a:r>
              <a:rPr lang="cs-CZ" sz="1200" dirty="0"/>
              <a:t>]. </a:t>
            </a:r>
            <a:endParaRPr lang="cs-CZ" sz="1200" dirty="0" smtClean="0"/>
          </a:p>
          <a:p>
            <a:r>
              <a:rPr lang="cs-CZ" sz="1200" dirty="0" smtClean="0"/>
              <a:t>Dostupný </a:t>
            </a:r>
            <a:r>
              <a:rPr lang="cs-CZ" sz="1200" dirty="0"/>
              <a:t>pod licencí Tento soubor podléhá licenci </a:t>
            </a:r>
            <a:r>
              <a:rPr lang="cs-CZ" sz="1200" dirty="0" err="1"/>
              <a:t>Creative</a:t>
            </a:r>
            <a:r>
              <a:rPr lang="cs-CZ" sz="1200" dirty="0"/>
              <a:t> </a:t>
            </a:r>
            <a:r>
              <a:rPr lang="cs-CZ" sz="1200" dirty="0" err="1"/>
              <a:t>Commons</a:t>
            </a:r>
            <a:r>
              <a:rPr lang="cs-CZ" sz="1200" dirty="0"/>
              <a:t> Uveďte autora-Zachovejte licenci 3.0 </a:t>
            </a:r>
            <a:r>
              <a:rPr lang="cs-CZ" sz="1200" dirty="0" err="1"/>
              <a:t>Unported</a:t>
            </a:r>
            <a:r>
              <a:rPr lang="cs-CZ" sz="1200" dirty="0"/>
              <a:t> na </a:t>
            </a:r>
            <a:endParaRPr lang="cs-CZ" sz="1200" dirty="0" smtClean="0"/>
          </a:p>
          <a:p>
            <a:r>
              <a:rPr lang="cs-CZ" sz="1200" dirty="0" smtClean="0"/>
              <a:t>WWW</a:t>
            </a:r>
            <a:r>
              <a:rPr lang="cs-CZ" sz="1200" dirty="0"/>
              <a:t>: </a:t>
            </a:r>
            <a:r>
              <a:rPr lang="cs-CZ" sz="1200" dirty="0">
                <a:hlinkClick r:id="rId4"/>
              </a:rPr>
              <a:t>&lt;http://commons.wikimedia.org/wiki/</a:t>
            </a:r>
            <a:r>
              <a:rPr lang="cs-CZ" sz="1200" dirty="0" err="1">
                <a:hlinkClick r:id="rId4"/>
              </a:rPr>
              <a:t>File:Handvoll_Gold.jpg?uselang</a:t>
            </a:r>
            <a:r>
              <a:rPr lang="cs-CZ" sz="1200" dirty="0">
                <a:hlinkClick r:id="rId4"/>
              </a:rPr>
              <a:t>=</a:t>
            </a:r>
            <a:r>
              <a:rPr lang="cs-CZ" sz="1200" dirty="0" err="1">
                <a:hlinkClick r:id="rId4"/>
              </a:rPr>
              <a:t>cs</a:t>
            </a:r>
            <a:r>
              <a:rPr lang="cs-CZ" sz="1200" dirty="0">
                <a:hlinkClick r:id="rId4"/>
              </a:rPr>
              <a:t>&gt;. </a:t>
            </a:r>
            <a:endParaRPr lang="cs-CZ" sz="1200" dirty="0" smtClean="0"/>
          </a:p>
          <a:p>
            <a:endParaRPr lang="cs-CZ" sz="1200" dirty="0" smtClean="0"/>
          </a:p>
          <a:p>
            <a:r>
              <a:rPr lang="cs-CZ" sz="1200" dirty="0"/>
              <a:t>Obr.12 ŠIŠKIN (1831-1898), Ivan </a:t>
            </a:r>
            <a:r>
              <a:rPr lang="cs-CZ" sz="1200" dirty="0" err="1"/>
              <a:t>Ivanovič</a:t>
            </a:r>
            <a:r>
              <a:rPr lang="cs-CZ" sz="1200" dirty="0"/>
              <a:t>. </a:t>
            </a:r>
            <a:r>
              <a:rPr lang="cs-CZ" sz="1200" i="1" dirty="0"/>
              <a:t>http://commons.wikimedia.org</a:t>
            </a:r>
            <a:r>
              <a:rPr lang="cs-CZ" sz="1200" dirty="0"/>
              <a:t> [online]. 7.10.2005 [cit. </a:t>
            </a:r>
            <a:r>
              <a:rPr lang="cs-CZ" sz="1200" dirty="0" smtClean="0"/>
              <a:t>29.3.2012</a:t>
            </a:r>
            <a:r>
              <a:rPr lang="cs-CZ" sz="1200" dirty="0"/>
              <a:t>]. </a:t>
            </a:r>
            <a:endParaRPr lang="cs-CZ" sz="1200" dirty="0" smtClean="0"/>
          </a:p>
          <a:p>
            <a:r>
              <a:rPr lang="cs-CZ" sz="1200" dirty="0" smtClean="0"/>
              <a:t>Dostupný </a:t>
            </a:r>
            <a:r>
              <a:rPr lang="cs-CZ" sz="1200" dirty="0"/>
              <a:t>na WWW: </a:t>
            </a:r>
            <a:r>
              <a:rPr lang="cs-CZ" sz="1200" dirty="0">
                <a:hlinkClick r:id="rId5"/>
              </a:rPr>
              <a:t>&lt;http://commons.wikimedia.org/wiki/</a:t>
            </a:r>
            <a:r>
              <a:rPr lang="cs-CZ" sz="1200" dirty="0" err="1">
                <a:hlinkClick r:id="rId5"/>
              </a:rPr>
              <a:t>File:Utro_v_sosnovom_lesu.jpg?uselang</a:t>
            </a:r>
            <a:r>
              <a:rPr lang="cs-CZ" sz="1200" dirty="0">
                <a:hlinkClick r:id="rId5"/>
              </a:rPr>
              <a:t>=</a:t>
            </a:r>
            <a:r>
              <a:rPr lang="cs-CZ" sz="1200" dirty="0" err="1">
                <a:hlinkClick r:id="rId5"/>
              </a:rPr>
              <a:t>cs</a:t>
            </a:r>
            <a:r>
              <a:rPr lang="cs-CZ" sz="1200" dirty="0">
                <a:hlinkClick r:id="rId5"/>
              </a:rPr>
              <a:t>&gt;. </a:t>
            </a:r>
            <a:endParaRPr lang="cs-CZ" sz="1200" dirty="0" smtClean="0"/>
          </a:p>
          <a:p>
            <a:endParaRPr lang="cs-CZ" sz="1200" dirty="0" smtClean="0"/>
          </a:p>
          <a:p>
            <a:r>
              <a:rPr lang="cs-CZ" sz="1200" dirty="0" smtClean="0"/>
              <a:t>Obr.13 ROLAND </a:t>
            </a:r>
            <a:r>
              <a:rPr lang="cs-CZ" sz="1200" dirty="0"/>
              <a:t>ZH. </a:t>
            </a:r>
            <a:r>
              <a:rPr lang="cs-CZ" sz="1200" i="1" dirty="0"/>
              <a:t>http://commons.wikimedia.org</a:t>
            </a:r>
            <a:r>
              <a:rPr lang="cs-CZ" sz="1200" dirty="0"/>
              <a:t> [online]. 2.10.2010 [cit. </a:t>
            </a:r>
            <a:r>
              <a:rPr lang="cs-CZ" sz="1200" dirty="0" smtClean="0"/>
              <a:t>29.3.2012</a:t>
            </a:r>
            <a:r>
              <a:rPr lang="cs-CZ" sz="1200" dirty="0"/>
              <a:t>]. Dostupný pod </a:t>
            </a:r>
            <a:r>
              <a:rPr lang="cs-CZ" sz="1200" dirty="0" smtClean="0"/>
              <a:t>licencí </a:t>
            </a:r>
            <a:r>
              <a:rPr lang="cs-CZ" sz="1200" dirty="0" err="1" smtClean="0"/>
              <a:t>Creative</a:t>
            </a:r>
            <a:r>
              <a:rPr lang="cs-CZ" sz="1200" dirty="0" smtClean="0"/>
              <a:t> </a:t>
            </a:r>
            <a:r>
              <a:rPr lang="cs-CZ" sz="1200" dirty="0" err="1" smtClean="0"/>
              <a:t>Commons</a:t>
            </a:r>
            <a:endParaRPr lang="cs-CZ" sz="1200" dirty="0" smtClean="0"/>
          </a:p>
          <a:p>
            <a:r>
              <a:rPr lang="cs-CZ" sz="1200" dirty="0" smtClean="0"/>
              <a:t> </a:t>
            </a:r>
            <a:r>
              <a:rPr lang="cs-CZ" sz="1200" dirty="0"/>
              <a:t>Uveďte autora-Zachovejte licenci 3.0 </a:t>
            </a:r>
            <a:r>
              <a:rPr lang="cs-CZ" sz="1200" dirty="0" err="1"/>
              <a:t>Unported</a:t>
            </a:r>
            <a:r>
              <a:rPr lang="cs-CZ" sz="1200" dirty="0"/>
              <a:t> Dílo smíte: na </a:t>
            </a:r>
            <a:endParaRPr lang="cs-CZ" sz="1200" dirty="0" smtClean="0"/>
          </a:p>
          <a:p>
            <a:r>
              <a:rPr lang="cs-CZ" sz="1000" dirty="0" smtClean="0"/>
              <a:t>WWW</a:t>
            </a:r>
            <a:r>
              <a:rPr lang="cs-CZ" sz="1000" dirty="0"/>
              <a:t>: </a:t>
            </a:r>
            <a:r>
              <a:rPr lang="cs-CZ" sz="1000" dirty="0">
                <a:hlinkClick r:id="rId6"/>
              </a:rPr>
              <a:t>&lt;http://commons.wikimedia.org/wiki/File:Duftrosengarten_Rapperswil_-_Aloha_Str._Boerner_1949_2010-10-02_16-30-22.JPG?uselang=</a:t>
            </a:r>
            <a:r>
              <a:rPr lang="cs-CZ" sz="1000" dirty="0" err="1">
                <a:hlinkClick r:id="rId6"/>
              </a:rPr>
              <a:t>cs</a:t>
            </a:r>
            <a:r>
              <a:rPr lang="cs-CZ" sz="1000" dirty="0">
                <a:hlinkClick r:id="rId6"/>
              </a:rPr>
              <a:t>&gt;. </a:t>
            </a:r>
            <a:endParaRPr lang="cs-CZ" sz="1000" dirty="0" smtClean="0"/>
          </a:p>
          <a:p>
            <a:endParaRPr lang="cs-CZ" sz="1050" dirty="0" smtClean="0"/>
          </a:p>
          <a:p>
            <a:r>
              <a:rPr lang="cs-CZ" sz="1050" dirty="0" smtClean="0"/>
              <a:t>Obr. 14 BAUER</a:t>
            </a:r>
            <a:r>
              <a:rPr lang="cs-CZ" sz="1050" dirty="0"/>
              <a:t>, </a:t>
            </a:r>
            <a:r>
              <a:rPr lang="cs-CZ" sz="1050" dirty="0" err="1"/>
              <a:t>Scott</a:t>
            </a:r>
            <a:r>
              <a:rPr lang="cs-CZ" sz="1050" dirty="0"/>
              <a:t>. </a:t>
            </a:r>
            <a:r>
              <a:rPr lang="cs-CZ" sz="1050" i="1" dirty="0"/>
              <a:t>http://commons.wikimedia.org</a:t>
            </a:r>
            <a:r>
              <a:rPr lang="cs-CZ" sz="1050" dirty="0"/>
              <a:t> </a:t>
            </a:r>
            <a:r>
              <a:rPr lang="cs-CZ" sz="1200" dirty="0"/>
              <a:t>[online]. 23.12.2004 [cit. </a:t>
            </a:r>
            <a:r>
              <a:rPr lang="cs-CZ" sz="1200" dirty="0" smtClean="0"/>
              <a:t>29.3. 2012</a:t>
            </a:r>
            <a:r>
              <a:rPr lang="cs-CZ" sz="1200" dirty="0"/>
              <a:t>]. Dostupný na </a:t>
            </a:r>
            <a:endParaRPr lang="cs-CZ" sz="1200" dirty="0" smtClean="0"/>
          </a:p>
          <a:p>
            <a:r>
              <a:rPr lang="cs-CZ" sz="1200" dirty="0" smtClean="0"/>
              <a:t>WWW</a:t>
            </a:r>
            <a:r>
              <a:rPr lang="cs-CZ" sz="1200" dirty="0"/>
              <a:t>: </a:t>
            </a:r>
            <a:r>
              <a:rPr lang="cs-CZ" sz="1200" dirty="0">
                <a:hlinkClick r:id="rId7"/>
              </a:rPr>
              <a:t>&lt;http://commons.wikimedia.org/wiki/</a:t>
            </a:r>
            <a:r>
              <a:rPr lang="cs-CZ" sz="1200" dirty="0" err="1">
                <a:hlinkClick r:id="rId7"/>
              </a:rPr>
              <a:t>File:Potato_plant.jpg?uselang</a:t>
            </a:r>
            <a:r>
              <a:rPr lang="cs-CZ" sz="1200" dirty="0">
                <a:hlinkClick r:id="rId7"/>
              </a:rPr>
              <a:t>=</a:t>
            </a:r>
            <a:r>
              <a:rPr lang="cs-CZ" sz="1200" dirty="0" err="1">
                <a:hlinkClick r:id="rId7"/>
              </a:rPr>
              <a:t>cs</a:t>
            </a:r>
            <a:r>
              <a:rPr lang="cs-CZ" sz="1200" dirty="0">
                <a:hlinkClick r:id="rId7"/>
              </a:rPr>
              <a:t>&gt;. </a:t>
            </a:r>
            <a:endParaRPr lang="cs-CZ" sz="1200" dirty="0" smtClean="0"/>
          </a:p>
          <a:p>
            <a:endParaRPr lang="cs-CZ" sz="1200" dirty="0"/>
          </a:p>
          <a:p>
            <a:r>
              <a:rPr lang="cs-CZ" sz="1200" dirty="0" smtClean="0"/>
              <a:t>Obr.15 LINDMAN </a:t>
            </a:r>
            <a:r>
              <a:rPr lang="cs-CZ" sz="1200" dirty="0"/>
              <a:t>(1856–1928, Carl Axel </a:t>
            </a:r>
            <a:r>
              <a:rPr lang="cs-CZ" sz="1200" dirty="0" err="1"/>
              <a:t>Magnus</a:t>
            </a:r>
            <a:r>
              <a:rPr lang="cs-CZ" sz="1200" dirty="0"/>
              <a:t>. </a:t>
            </a:r>
            <a:r>
              <a:rPr lang="cs-CZ" sz="1200" i="1" dirty="0"/>
              <a:t>http://cs.wikipedia.org</a:t>
            </a:r>
            <a:r>
              <a:rPr lang="cs-CZ" sz="1200" dirty="0"/>
              <a:t> [online]. mezi 1917 a 1926 [cit. </a:t>
            </a:r>
            <a:r>
              <a:rPr lang="cs-CZ" sz="1200" dirty="0" smtClean="0"/>
              <a:t>29.3.2012</a:t>
            </a:r>
            <a:r>
              <a:rPr lang="cs-CZ" sz="1200" dirty="0"/>
              <a:t>]. </a:t>
            </a:r>
            <a:endParaRPr lang="cs-CZ" sz="1200" dirty="0" smtClean="0"/>
          </a:p>
          <a:p>
            <a:r>
              <a:rPr lang="cs-CZ" sz="1200" dirty="0" smtClean="0"/>
              <a:t>Dostupný </a:t>
            </a:r>
            <a:r>
              <a:rPr lang="cs-CZ" sz="1200" dirty="0"/>
              <a:t>na WWW: </a:t>
            </a:r>
            <a:r>
              <a:rPr lang="cs-CZ" sz="1200" dirty="0">
                <a:hlinkClick r:id="rId8"/>
              </a:rPr>
              <a:t>&lt;http://cs.wikipedia.org/wiki/</a:t>
            </a:r>
            <a:r>
              <a:rPr lang="cs-CZ" sz="1200" dirty="0" err="1">
                <a:hlinkClick r:id="rId8"/>
              </a:rPr>
              <a:t>Soubor:Chrysanthemum_leucanthemum.jpg</a:t>
            </a:r>
            <a:r>
              <a:rPr lang="cs-CZ" sz="1200" dirty="0">
                <a:hlinkClick r:id="rId8"/>
              </a:rPr>
              <a:t>&gt;. </a:t>
            </a:r>
            <a:endParaRPr lang="cs-CZ" sz="1200" dirty="0" smtClean="0"/>
          </a:p>
          <a:p>
            <a:r>
              <a:rPr lang="cs-CZ" sz="1200" dirty="0" smtClean="0"/>
              <a:t> 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1043608" y="6596390"/>
            <a:ext cx="62258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>
                <a:solidFill>
                  <a:schemeClr val="bg1">
                    <a:lumMod val="85000"/>
                  </a:schemeClr>
                </a:solidFill>
              </a:rPr>
              <a:t>Autorem materiálu a všech jeho částí, není-li uvedeno jinak, je Mgr. Radka Nývltová.</a:t>
            </a:r>
          </a:p>
          <a:p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387182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22029"/>
            <a:ext cx="8191666" cy="399340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50" dirty="0">
                <a:latin typeface="Arial" pitchFamily="34" charset="0"/>
                <a:cs typeface="Arial" pitchFamily="34" charset="0"/>
              </a:rPr>
              <a:t>Obr.16 </a:t>
            </a:r>
            <a:r>
              <a:rPr lang="pt-BR" sz="1050" dirty="0">
                <a:latin typeface="Arial" pitchFamily="34" charset="0"/>
                <a:cs typeface="Arial" pitchFamily="34" charset="0"/>
              </a:rPr>
              <a:t>AUTOR NEZNÁMÝ. </a:t>
            </a:r>
            <a:r>
              <a:rPr lang="pt-BR" sz="1050" i="1" dirty="0">
                <a:latin typeface="Arial" pitchFamily="34" charset="0"/>
                <a:cs typeface="Arial" pitchFamily="34" charset="0"/>
              </a:rPr>
              <a:t>http://cs.wikipedia.org</a:t>
            </a:r>
            <a:r>
              <a:rPr lang="pt-BR" sz="1050" dirty="0">
                <a:latin typeface="Arial" pitchFamily="34" charset="0"/>
                <a:cs typeface="Arial" pitchFamily="34" charset="0"/>
              </a:rPr>
              <a:t> [online]. 15.9.2004 [cit. </a:t>
            </a:r>
            <a:r>
              <a:rPr lang="pt-BR" sz="1050" dirty="0" smtClean="0">
                <a:latin typeface="Arial" pitchFamily="34" charset="0"/>
                <a:cs typeface="Arial" pitchFamily="34" charset="0"/>
              </a:rPr>
              <a:t>29.</a:t>
            </a:r>
            <a:r>
              <a:rPr lang="cs-CZ" sz="1050" dirty="0" smtClean="0">
                <a:latin typeface="Arial" pitchFamily="34" charset="0"/>
                <a:cs typeface="Arial" pitchFamily="34" charset="0"/>
              </a:rPr>
              <a:t>3</a:t>
            </a:r>
            <a:r>
              <a:rPr lang="pt-BR" sz="1050" dirty="0" smtClean="0">
                <a:latin typeface="Arial" pitchFamily="34" charset="0"/>
                <a:cs typeface="Arial" pitchFamily="34" charset="0"/>
              </a:rPr>
              <a:t>.2012</a:t>
            </a:r>
            <a:r>
              <a:rPr lang="pt-BR" sz="1050" dirty="0">
                <a:latin typeface="Arial" pitchFamily="34" charset="0"/>
                <a:cs typeface="Arial" pitchFamily="34" charset="0"/>
              </a:rPr>
              <a:t>]. </a:t>
            </a:r>
            <a:endParaRPr lang="cs-CZ" sz="1050" dirty="0">
              <a:latin typeface="Arial" pitchFamily="34" charset="0"/>
              <a:cs typeface="Arial" pitchFamily="34" charset="0"/>
            </a:endParaRPr>
          </a:p>
          <a:p>
            <a:r>
              <a:rPr lang="pt-BR" sz="1050" dirty="0">
                <a:latin typeface="Arial" pitchFamily="34" charset="0"/>
                <a:cs typeface="Arial" pitchFamily="34" charset="0"/>
              </a:rPr>
              <a:t>Dostupný na WWW: </a:t>
            </a:r>
            <a:r>
              <a:rPr lang="pt-BR" sz="1050" dirty="0">
                <a:latin typeface="Arial" pitchFamily="34" charset="0"/>
                <a:cs typeface="Arial" pitchFamily="34" charset="0"/>
                <a:hlinkClick r:id="rId2"/>
              </a:rPr>
              <a:t>&lt;http://cs.wikipedia.org/wiki/Soubor:House_mouse.jpg&gt;. </a:t>
            </a:r>
            <a:endParaRPr lang="cs-CZ" sz="1050" dirty="0">
              <a:latin typeface="Arial" pitchFamily="34" charset="0"/>
              <a:cs typeface="Arial" pitchFamily="34" charset="0"/>
            </a:endParaRPr>
          </a:p>
          <a:p>
            <a:endParaRPr lang="cs-CZ" sz="1050" dirty="0">
              <a:latin typeface="Arial" pitchFamily="34" charset="0"/>
              <a:cs typeface="Arial" pitchFamily="34" charset="0"/>
            </a:endParaRPr>
          </a:p>
          <a:p>
            <a:r>
              <a:rPr lang="cs-CZ" sz="1050" dirty="0">
                <a:latin typeface="Arial" pitchFamily="34" charset="0"/>
                <a:cs typeface="Arial" pitchFamily="34" charset="0"/>
              </a:rPr>
              <a:t>Obr.17 SMYLIE, Tom. </a:t>
            </a:r>
            <a:r>
              <a:rPr lang="cs-CZ" sz="1050" i="1" dirty="0">
                <a:latin typeface="Arial" pitchFamily="34" charset="0"/>
                <a:cs typeface="Arial" pitchFamily="34" charset="0"/>
              </a:rPr>
              <a:t>http://cs.wikipedia.org</a:t>
            </a:r>
            <a:r>
              <a:rPr lang="cs-CZ" sz="1050" dirty="0">
                <a:latin typeface="Arial" pitchFamily="34" charset="0"/>
                <a:cs typeface="Arial" pitchFamily="34" charset="0"/>
              </a:rPr>
              <a:t> [online]. 15.6.2003 [cit. </a:t>
            </a:r>
            <a:r>
              <a:rPr lang="cs-CZ" sz="1050" dirty="0" smtClean="0">
                <a:latin typeface="Arial" pitchFamily="34" charset="0"/>
                <a:cs typeface="Arial" pitchFamily="34" charset="0"/>
              </a:rPr>
              <a:t>29.3.2012</a:t>
            </a:r>
            <a:r>
              <a:rPr lang="cs-CZ" sz="1050" dirty="0">
                <a:latin typeface="Arial" pitchFamily="34" charset="0"/>
                <a:cs typeface="Arial" pitchFamily="34" charset="0"/>
              </a:rPr>
              <a:t>]. </a:t>
            </a:r>
          </a:p>
          <a:p>
            <a:r>
              <a:rPr lang="cs-CZ" sz="1050" dirty="0">
                <a:latin typeface="Arial" pitchFamily="34" charset="0"/>
                <a:cs typeface="Arial" pitchFamily="34" charset="0"/>
              </a:rPr>
              <a:t>Dostupný na WWW: </a:t>
            </a:r>
            <a:r>
              <a:rPr lang="cs-CZ" sz="1050" dirty="0">
                <a:latin typeface="Arial" pitchFamily="34" charset="0"/>
                <a:cs typeface="Arial" pitchFamily="34" charset="0"/>
                <a:hlinkClick r:id="rId3"/>
              </a:rPr>
              <a:t>&lt;http://cs.wikipedia.org/wiki/</a:t>
            </a:r>
            <a:r>
              <a:rPr lang="cs-CZ" sz="1050" dirty="0" err="1">
                <a:latin typeface="Arial" pitchFamily="34" charset="0"/>
                <a:cs typeface="Arial" pitchFamily="34" charset="0"/>
                <a:hlinkClick r:id="rId3"/>
              </a:rPr>
              <a:t>Soubor:Ocelot.jpg</a:t>
            </a:r>
            <a:r>
              <a:rPr lang="cs-CZ" sz="1050" dirty="0">
                <a:latin typeface="Arial" pitchFamily="34" charset="0"/>
                <a:cs typeface="Arial" pitchFamily="34" charset="0"/>
                <a:hlinkClick r:id="rId3"/>
              </a:rPr>
              <a:t>&gt;. </a:t>
            </a:r>
            <a:endParaRPr lang="cs-CZ" sz="1050" dirty="0">
              <a:latin typeface="Arial" pitchFamily="34" charset="0"/>
              <a:cs typeface="Arial" pitchFamily="34" charset="0"/>
            </a:endParaRPr>
          </a:p>
          <a:p>
            <a:endParaRPr lang="cs-CZ" sz="1050" dirty="0">
              <a:latin typeface="Arial" pitchFamily="34" charset="0"/>
              <a:cs typeface="Arial" pitchFamily="34" charset="0"/>
            </a:endParaRPr>
          </a:p>
          <a:p>
            <a:r>
              <a:rPr lang="cs-CZ" sz="1050" dirty="0">
                <a:latin typeface="Arial" pitchFamily="34" charset="0"/>
                <a:cs typeface="Arial" pitchFamily="34" charset="0"/>
              </a:rPr>
              <a:t>Obr.18 </a:t>
            </a:r>
            <a:r>
              <a:rPr lang="sv-SE" sz="1050" dirty="0">
                <a:latin typeface="Arial" pitchFamily="34" charset="0"/>
                <a:cs typeface="Arial" pitchFamily="34" charset="0"/>
              </a:rPr>
              <a:t>SILFVERBERG (MIIKAS) FROM VANTAA, FINLAND, Miika. </a:t>
            </a:r>
            <a:r>
              <a:rPr lang="sv-SE" sz="1050" i="1" dirty="0">
                <a:latin typeface="Arial" pitchFamily="34" charset="0"/>
                <a:cs typeface="Arial" pitchFamily="34" charset="0"/>
              </a:rPr>
              <a:t>http://cs.wikipedia.org</a:t>
            </a:r>
            <a:r>
              <a:rPr lang="sv-SE" sz="1050" dirty="0">
                <a:latin typeface="Arial" pitchFamily="34" charset="0"/>
                <a:cs typeface="Arial" pitchFamily="34" charset="0"/>
              </a:rPr>
              <a:t> [online]. 22.10.2006 [cit. </a:t>
            </a:r>
            <a:r>
              <a:rPr lang="sv-SE" sz="1050" dirty="0" smtClean="0">
                <a:latin typeface="Arial" pitchFamily="34" charset="0"/>
                <a:cs typeface="Arial" pitchFamily="34" charset="0"/>
              </a:rPr>
              <a:t>29.</a:t>
            </a:r>
            <a:r>
              <a:rPr lang="cs-CZ" sz="1050" dirty="0" smtClean="0">
                <a:latin typeface="Arial" pitchFamily="34" charset="0"/>
                <a:cs typeface="Arial" pitchFamily="34" charset="0"/>
              </a:rPr>
              <a:t>3</a:t>
            </a:r>
            <a:r>
              <a:rPr lang="sv-SE" sz="1050" dirty="0" smtClean="0">
                <a:latin typeface="Arial" pitchFamily="34" charset="0"/>
                <a:cs typeface="Arial" pitchFamily="34" charset="0"/>
              </a:rPr>
              <a:t>.2012</a:t>
            </a:r>
            <a:r>
              <a:rPr lang="sv-SE" sz="1050" dirty="0">
                <a:latin typeface="Arial" pitchFamily="34" charset="0"/>
                <a:cs typeface="Arial" pitchFamily="34" charset="0"/>
              </a:rPr>
              <a:t>]. </a:t>
            </a:r>
            <a:endParaRPr lang="cs-CZ" sz="1050" dirty="0">
              <a:latin typeface="Arial" pitchFamily="34" charset="0"/>
              <a:cs typeface="Arial" pitchFamily="34" charset="0"/>
            </a:endParaRPr>
          </a:p>
          <a:p>
            <a:r>
              <a:rPr lang="sv-SE" sz="1050" dirty="0">
                <a:latin typeface="Arial" pitchFamily="34" charset="0"/>
                <a:cs typeface="Arial" pitchFamily="34" charset="0"/>
              </a:rPr>
              <a:t>Dostupný pod licencí cc-by-sa-2.0 na WWW: </a:t>
            </a:r>
            <a:r>
              <a:rPr lang="sv-SE" sz="1050" dirty="0">
                <a:latin typeface="Arial" pitchFamily="34" charset="0"/>
                <a:cs typeface="Arial" pitchFamily="34" charset="0"/>
                <a:hlinkClick r:id="rId4"/>
              </a:rPr>
              <a:t>&lt;http://cs.wikipedia.org/wiki/Soubor:Bubble_wrap_play.jpg&gt;. </a:t>
            </a:r>
            <a:endParaRPr lang="cs-CZ" sz="1050" dirty="0">
              <a:latin typeface="Arial" pitchFamily="34" charset="0"/>
              <a:cs typeface="Arial" pitchFamily="34" charset="0"/>
            </a:endParaRPr>
          </a:p>
          <a:p>
            <a:endParaRPr lang="cs-CZ" sz="105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050" dirty="0" smtClean="0">
                <a:latin typeface="Arial" pitchFamily="34" charset="0"/>
                <a:cs typeface="Arial" pitchFamily="34" charset="0"/>
              </a:rPr>
              <a:t>Obr.19 </a:t>
            </a:r>
            <a:r>
              <a:rPr lang="cs-CZ" sz="1050" dirty="0">
                <a:latin typeface="Arial" pitchFamily="34" charset="0"/>
                <a:cs typeface="Arial" pitchFamily="34" charset="0"/>
              </a:rPr>
              <a:t>HAYKINSON, </a:t>
            </a:r>
            <a:r>
              <a:rPr lang="cs-CZ" sz="1050" dirty="0" err="1">
                <a:latin typeface="Arial" pitchFamily="34" charset="0"/>
                <a:cs typeface="Arial" pitchFamily="34" charset="0"/>
              </a:rPr>
              <a:t>Ilya</a:t>
            </a:r>
            <a:r>
              <a:rPr lang="cs-CZ" sz="1050" dirty="0">
                <a:latin typeface="Arial" pitchFamily="34" charset="0"/>
                <a:cs typeface="Arial" pitchFamily="34" charset="0"/>
              </a:rPr>
              <a:t>. </a:t>
            </a:r>
            <a:r>
              <a:rPr lang="cs-CZ" sz="1050" i="1" dirty="0">
                <a:latin typeface="Arial" pitchFamily="34" charset="0"/>
                <a:cs typeface="Arial" pitchFamily="34" charset="0"/>
              </a:rPr>
              <a:t>http://cs.wikipedia.org</a:t>
            </a:r>
            <a:r>
              <a:rPr lang="cs-CZ" sz="1050" dirty="0">
                <a:latin typeface="Arial" pitchFamily="34" charset="0"/>
                <a:cs typeface="Arial" pitchFamily="34" charset="0"/>
              </a:rPr>
              <a:t> [online]. 15.4.2005 [cit. </a:t>
            </a:r>
            <a:r>
              <a:rPr lang="cs-CZ" sz="1050" dirty="0" smtClean="0">
                <a:latin typeface="Arial" pitchFamily="34" charset="0"/>
                <a:cs typeface="Arial" pitchFamily="34" charset="0"/>
              </a:rPr>
              <a:t>29.3.2012</a:t>
            </a:r>
            <a:r>
              <a:rPr lang="cs-CZ" sz="1050" dirty="0">
                <a:latin typeface="Arial" pitchFamily="34" charset="0"/>
                <a:cs typeface="Arial" pitchFamily="34" charset="0"/>
              </a:rPr>
              <a:t>]. </a:t>
            </a:r>
          </a:p>
          <a:p>
            <a:r>
              <a:rPr lang="cs-CZ" sz="1050" dirty="0">
                <a:latin typeface="Arial" pitchFamily="34" charset="0"/>
                <a:cs typeface="Arial" pitchFamily="34" charset="0"/>
              </a:rPr>
              <a:t>Dostupný pod licencí soubor podléhá licenci </a:t>
            </a:r>
            <a:r>
              <a:rPr lang="cs-CZ" sz="1050" dirty="0" err="1">
                <a:latin typeface="Arial" pitchFamily="34" charset="0"/>
                <a:cs typeface="Arial" pitchFamily="34" charset="0"/>
              </a:rPr>
              <a:t>Creative</a:t>
            </a:r>
            <a:r>
              <a:rPr lang="cs-CZ" sz="105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050" dirty="0" err="1">
                <a:latin typeface="Arial" pitchFamily="34" charset="0"/>
                <a:cs typeface="Arial" pitchFamily="34" charset="0"/>
              </a:rPr>
              <a:t>Commons</a:t>
            </a:r>
            <a:r>
              <a:rPr lang="cs-CZ" sz="1050" dirty="0">
                <a:latin typeface="Arial" pitchFamily="34" charset="0"/>
                <a:cs typeface="Arial" pitchFamily="34" charset="0"/>
              </a:rPr>
              <a:t> Uveďte autora 2.0 </a:t>
            </a:r>
            <a:r>
              <a:rPr lang="cs-CZ" sz="1050" dirty="0" err="1">
                <a:latin typeface="Arial" pitchFamily="34" charset="0"/>
                <a:cs typeface="Arial" pitchFamily="34" charset="0"/>
              </a:rPr>
              <a:t>Generic</a:t>
            </a:r>
            <a:r>
              <a:rPr lang="cs-CZ" sz="1050" dirty="0">
                <a:latin typeface="Arial" pitchFamily="34" charset="0"/>
                <a:cs typeface="Arial" pitchFamily="34" charset="0"/>
              </a:rPr>
              <a:t> na </a:t>
            </a:r>
          </a:p>
          <a:p>
            <a:r>
              <a:rPr lang="cs-CZ" sz="1050" dirty="0">
                <a:latin typeface="Arial" pitchFamily="34" charset="0"/>
                <a:cs typeface="Arial" pitchFamily="34" charset="0"/>
              </a:rPr>
              <a:t>WWW: </a:t>
            </a:r>
            <a:r>
              <a:rPr lang="cs-CZ" sz="1050" dirty="0">
                <a:latin typeface="Arial" pitchFamily="34" charset="0"/>
                <a:cs typeface="Arial" pitchFamily="34" charset="0"/>
                <a:hlinkClick r:id="rId5"/>
              </a:rPr>
              <a:t>&lt;http://cs.wikipedia.org/wiki/</a:t>
            </a:r>
            <a:r>
              <a:rPr lang="cs-CZ" sz="1050" dirty="0" err="1">
                <a:latin typeface="Arial" pitchFamily="34" charset="0"/>
                <a:cs typeface="Arial" pitchFamily="34" charset="0"/>
                <a:hlinkClick r:id="rId5"/>
              </a:rPr>
              <a:t>Soubor:Glacial_iceberg_in_Argentina.jpg</a:t>
            </a:r>
            <a:r>
              <a:rPr lang="cs-CZ" dirty="0" smtClean="0">
                <a:hlinkClick r:id="rId5"/>
              </a:rPr>
              <a:t>&gt;.</a:t>
            </a:r>
            <a:endParaRPr lang="cs-CZ" dirty="0" smtClean="0"/>
          </a:p>
          <a:p>
            <a:endParaRPr lang="cs-CZ" dirty="0"/>
          </a:p>
          <a:p>
            <a:r>
              <a:rPr lang="cs-CZ" dirty="0" smtClean="0"/>
              <a:t>Zdroje:  </a:t>
            </a:r>
          </a:p>
          <a:p>
            <a:r>
              <a:rPr lang="cs-CZ" sz="1050" dirty="0" smtClean="0">
                <a:latin typeface="Arial" pitchFamily="34" charset="0"/>
                <a:cs typeface="Arial" pitchFamily="34" charset="0"/>
              </a:rPr>
              <a:t>1.KOORDINÁTOR </a:t>
            </a:r>
            <a:r>
              <a:rPr lang="cs-CZ" sz="1050" dirty="0">
                <a:latin typeface="Arial" pitchFamily="34" charset="0"/>
                <a:cs typeface="Arial" pitchFamily="34" charset="0"/>
              </a:rPr>
              <a:t>KAROLÍNA BRYCZOVÁ VASKOVÁ. </a:t>
            </a:r>
            <a:r>
              <a:rPr lang="cs-CZ" sz="1050" i="1" dirty="0">
                <a:latin typeface="Arial" pitchFamily="34" charset="0"/>
                <a:cs typeface="Arial" pitchFamily="34" charset="0"/>
              </a:rPr>
              <a:t>ŠVP ZV Svobodná základní </a:t>
            </a:r>
            <a:r>
              <a:rPr lang="cs-CZ" sz="1050" i="1" dirty="0" err="1">
                <a:latin typeface="Arial" pitchFamily="34" charset="0"/>
                <a:cs typeface="Arial" pitchFamily="34" charset="0"/>
              </a:rPr>
              <a:t>škola,o.p.s</a:t>
            </a:r>
            <a:r>
              <a:rPr lang="cs-CZ" sz="1050" i="1" dirty="0">
                <a:latin typeface="Arial" pitchFamily="34" charset="0"/>
                <a:cs typeface="Arial" pitchFamily="34" charset="0"/>
              </a:rPr>
              <a:t>.</a:t>
            </a:r>
            <a:r>
              <a:rPr lang="cs-CZ" sz="1050" dirty="0">
                <a:latin typeface="Arial" pitchFamily="34" charset="0"/>
                <a:cs typeface="Arial" pitchFamily="34" charset="0"/>
              </a:rPr>
              <a:t>. Jablonec nad Nisou: -, 2007, ISBN </a:t>
            </a:r>
            <a:r>
              <a:rPr lang="cs-CZ" sz="1050" dirty="0" smtClean="0">
                <a:latin typeface="Arial" pitchFamily="34" charset="0"/>
                <a:cs typeface="Arial" pitchFamily="34" charset="0"/>
              </a:rPr>
              <a:t>-.</a:t>
            </a:r>
          </a:p>
          <a:p>
            <a:endParaRPr lang="cs-CZ" sz="105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050" dirty="0" smtClean="0">
                <a:latin typeface="Arial" pitchFamily="34" charset="0"/>
                <a:cs typeface="Arial" pitchFamily="34" charset="0"/>
              </a:rPr>
              <a:t>2. </a:t>
            </a:r>
            <a:r>
              <a:rPr lang="cs-CZ" sz="1050" dirty="0"/>
              <a:t>ŠTIKOVÁ, Věra. </a:t>
            </a:r>
            <a:r>
              <a:rPr lang="cs-CZ" sz="1050" i="1" dirty="0"/>
              <a:t>Přírodověda 4</a:t>
            </a:r>
            <a:r>
              <a:rPr lang="cs-CZ" sz="1050" dirty="0"/>
              <a:t>. Brno: Nová škola, s.r.o., 2003, ISBN 80-7289-052-2</a:t>
            </a:r>
            <a:r>
              <a:rPr lang="cs-CZ" sz="1050" dirty="0" smtClean="0"/>
              <a:t>.</a:t>
            </a:r>
          </a:p>
          <a:p>
            <a:endParaRPr lang="cs-CZ" sz="1050" dirty="0">
              <a:latin typeface="Arial" pitchFamily="34" charset="0"/>
              <a:cs typeface="Arial" pitchFamily="34" charset="0"/>
            </a:endParaRPr>
          </a:p>
          <a:p>
            <a:endParaRPr lang="cs-CZ" sz="1050" dirty="0" smtClean="0">
              <a:latin typeface="Arial" pitchFamily="34" charset="0"/>
              <a:cs typeface="Arial" pitchFamily="34" charset="0"/>
            </a:endParaRPr>
          </a:p>
          <a:p>
            <a:endParaRPr lang="cs-CZ" sz="1050" dirty="0">
              <a:latin typeface="Arial" pitchFamily="34" charset="0"/>
              <a:cs typeface="Arial" pitchFamily="34" charset="0"/>
            </a:endParaRPr>
          </a:p>
          <a:p>
            <a:endParaRPr lang="cs-CZ" sz="1050" dirty="0" smtClean="0">
              <a:latin typeface="Arial" pitchFamily="34" charset="0"/>
              <a:cs typeface="Arial" pitchFamily="34" charset="0"/>
            </a:endParaRPr>
          </a:p>
          <a:p>
            <a:endParaRPr lang="cs-CZ" sz="105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043608" y="6596390"/>
            <a:ext cx="62258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>
                <a:solidFill>
                  <a:schemeClr val="bg1">
                    <a:lumMod val="85000"/>
                  </a:schemeClr>
                </a:solidFill>
              </a:rPr>
              <a:t>Autorem materiálu a všech jeho částí, není-li uvedeno jinak, je Mgr. Radka Nývltová.</a:t>
            </a:r>
          </a:p>
          <a:p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451906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1031</TotalTime>
  <Words>1898</Words>
  <Application>Microsoft Office PowerPoint</Application>
  <PresentationFormat>Předvádění na obrazovce (4:3)</PresentationFormat>
  <Paragraphs>315</Paragraphs>
  <Slides>27</Slides>
  <Notes>4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27</vt:i4>
      </vt:variant>
    </vt:vector>
  </HeadingPairs>
  <TitlesOfParts>
    <vt:vector size="29" baseType="lpstr">
      <vt:lpstr>Slunovrat</vt:lpstr>
      <vt:lpstr>Acrobat Document</vt:lpstr>
      <vt:lpstr>Název školy: Svobodná základní škola,o.p.s. Autor: Radka Nývltová Název materiálu: VY_32_INOVACE_10_PŘÍRODOVĚDA _CO UŽ UMÍME - RISKUJ Název: CO UŽ UMÍME – RISKUJ_4.tř. Číslo projektu: CZ.1.07/1.4.00/21.0929</vt:lpstr>
      <vt:lpstr>Anotace:</vt:lpstr>
      <vt:lpstr>Pokyny:</vt:lpstr>
      <vt:lpstr>RISKUJ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pc</cp:lastModifiedBy>
  <cp:revision>81</cp:revision>
  <dcterms:created xsi:type="dcterms:W3CDTF">2012-08-28T09:03:40Z</dcterms:created>
  <dcterms:modified xsi:type="dcterms:W3CDTF">2013-05-06T20:00:55Z</dcterms:modified>
</cp:coreProperties>
</file>