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1" r:id="rId4"/>
    <p:sldId id="262" r:id="rId5"/>
    <p:sldId id="263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6F06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Marie Hrbková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VY_32_INOVACE_1C50Čj3_Vyjmenovaná slova po m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Vyjmenovaná slova po m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0DD82E8-9FD1-46E4-B364-F96308795DE0}" type="presOf" srcId="{FBBFC3EA-9D9D-4F3A-BEA6-9C2C0E46BF20}" destId="{832BF48F-0145-4429-9E02-8FCA946CCE9E}" srcOrd="1" destOrd="0" presId="urn:microsoft.com/office/officeart/2005/8/layout/target3"/>
    <dgm:cxn modelId="{B183B93D-3108-496D-9322-CBAFF0F64E06}" type="presOf" srcId="{019433A1-1324-4DE1-9E6F-32B851095F74}" destId="{A3817367-F2BC-482F-8832-FA00B51DCCF3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ECAA29B3-26D3-4A36-BDBC-B8F40D4D6F9B}" type="presOf" srcId="{EBC41103-E2E5-4D48-9B4B-425520D3D098}" destId="{3BA01B75-849B-4716-8BCD-084A86FF328F}" srcOrd="0" destOrd="0" presId="urn:microsoft.com/office/officeart/2005/8/layout/target3"/>
    <dgm:cxn modelId="{6C333C6B-9EA0-4B9B-ABFD-0276807360F4}" type="presOf" srcId="{C73C7642-F245-4585-8F88-243F9FAEF6CA}" destId="{59F530CB-4999-43B3-A00D-6AB53886BD77}" srcOrd="1" destOrd="0" presId="urn:microsoft.com/office/officeart/2005/8/layout/target3"/>
    <dgm:cxn modelId="{DD66F3E6-AE81-4D8F-9B90-411156695F47}" type="presOf" srcId="{445C7998-7549-48B0-BD68-D4F0167F02E5}" destId="{4D19AB04-24FA-40C2-B203-52AE3D15E17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43BBF1F6-2DCE-422F-AE8B-5113D65083DF}" type="presOf" srcId="{445C7998-7549-48B0-BD68-D4F0167F02E5}" destId="{BC35EE03-4121-4EF9-923D-7CB6D30D358D}" srcOrd="0" destOrd="0" presId="urn:microsoft.com/office/officeart/2005/8/layout/target3"/>
    <dgm:cxn modelId="{5A8E8DC3-9F12-4C9C-B9E4-BB90142955FB}" type="presOf" srcId="{FBBFC3EA-9D9D-4F3A-BEA6-9C2C0E46BF20}" destId="{643EA938-EDE0-4533-ACCC-D2BD6F3A527C}" srcOrd="0" destOrd="0" presId="urn:microsoft.com/office/officeart/2005/8/layout/target3"/>
    <dgm:cxn modelId="{94F6D207-28C1-4DCB-957C-B9F400A37969}" type="presOf" srcId="{019433A1-1324-4DE1-9E6F-32B851095F74}" destId="{E7297F21-D4FD-4A41-AE58-814D01A6B5E7}" srcOrd="1" destOrd="0" presId="urn:microsoft.com/office/officeart/2005/8/layout/target3"/>
    <dgm:cxn modelId="{AB3CC405-E56A-4747-B619-C3182EA368D3}" type="presOf" srcId="{EBC41103-E2E5-4D48-9B4B-425520D3D098}" destId="{A27B6496-BF1B-4384-9217-9659064D5D6A}" srcOrd="1" destOrd="0" presId="urn:microsoft.com/office/officeart/2005/8/layout/target3"/>
    <dgm:cxn modelId="{3BB6679B-3E48-4BD0-A2B2-C6CDFD887D3D}" type="presOf" srcId="{39F8B381-5807-488E-AC22-73DD4140ED4A}" destId="{71045F8C-00FA-488E-A7BD-E2E6753D979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E867971-A183-43D2-9173-1124E8ABC943}" type="presOf" srcId="{C73C7642-F245-4585-8F88-243F9FAEF6CA}" destId="{9A9B6F4F-B6FF-4F2D-B640-A8473E589523}" srcOrd="0" destOrd="0" presId="urn:microsoft.com/office/officeart/2005/8/layout/target3"/>
    <dgm:cxn modelId="{AB4B52B5-B7E7-4E38-BC73-6FB456FB087F}" type="presParOf" srcId="{71045F8C-00FA-488E-A7BD-E2E6753D979D}" destId="{3577EC6B-C980-4F34-8C69-4365E7B8FC8C}" srcOrd="0" destOrd="0" presId="urn:microsoft.com/office/officeart/2005/8/layout/target3"/>
    <dgm:cxn modelId="{ACB1F8FA-0A50-4617-9A39-9F5A52F69F3B}" type="presParOf" srcId="{71045F8C-00FA-488E-A7BD-E2E6753D979D}" destId="{6940EB87-DC1D-4BC3-9408-9AC2E1FFC039}" srcOrd="1" destOrd="0" presId="urn:microsoft.com/office/officeart/2005/8/layout/target3"/>
    <dgm:cxn modelId="{43C1BB96-AA8B-4791-8F15-407D802790D2}" type="presParOf" srcId="{71045F8C-00FA-488E-A7BD-E2E6753D979D}" destId="{BC35EE03-4121-4EF9-923D-7CB6D30D358D}" srcOrd="2" destOrd="0" presId="urn:microsoft.com/office/officeart/2005/8/layout/target3"/>
    <dgm:cxn modelId="{390362F4-6942-46BA-80E1-329AEF58CB5C}" type="presParOf" srcId="{71045F8C-00FA-488E-A7BD-E2E6753D979D}" destId="{C95EEA27-3CBF-4645-A92D-9D8AF5C1CBFC}" srcOrd="3" destOrd="0" presId="urn:microsoft.com/office/officeart/2005/8/layout/target3"/>
    <dgm:cxn modelId="{8BBF7D3D-15CA-4668-8A62-C342B5238835}" type="presParOf" srcId="{71045F8C-00FA-488E-A7BD-E2E6753D979D}" destId="{851BB866-B6AE-4566-893F-4C635BA974FC}" srcOrd="4" destOrd="0" presId="urn:microsoft.com/office/officeart/2005/8/layout/target3"/>
    <dgm:cxn modelId="{74ECAF8B-F4B7-4259-B051-F60CCB4D71BD}" type="presParOf" srcId="{71045F8C-00FA-488E-A7BD-E2E6753D979D}" destId="{643EA938-EDE0-4533-ACCC-D2BD6F3A527C}" srcOrd="5" destOrd="0" presId="urn:microsoft.com/office/officeart/2005/8/layout/target3"/>
    <dgm:cxn modelId="{D45BF7F4-D477-409E-BC26-A037B911B60A}" type="presParOf" srcId="{71045F8C-00FA-488E-A7BD-E2E6753D979D}" destId="{92F31B18-D66D-4CC7-89B9-378928DE877D}" srcOrd="6" destOrd="0" presId="urn:microsoft.com/office/officeart/2005/8/layout/target3"/>
    <dgm:cxn modelId="{F1129173-6EA5-4827-A365-BA777B127D80}" type="presParOf" srcId="{71045F8C-00FA-488E-A7BD-E2E6753D979D}" destId="{902074E1-B931-4618-97F1-FADBE82E9C3C}" srcOrd="7" destOrd="0" presId="urn:microsoft.com/office/officeart/2005/8/layout/target3"/>
    <dgm:cxn modelId="{F8857D4D-7FA1-4AA8-8173-C01B1767A63E}" type="presParOf" srcId="{71045F8C-00FA-488E-A7BD-E2E6753D979D}" destId="{A3817367-F2BC-482F-8832-FA00B51DCCF3}" srcOrd="8" destOrd="0" presId="urn:microsoft.com/office/officeart/2005/8/layout/target3"/>
    <dgm:cxn modelId="{6A3678AD-5BE0-4FBC-B754-465397A6B899}" type="presParOf" srcId="{71045F8C-00FA-488E-A7BD-E2E6753D979D}" destId="{2DD79E57-A63E-47D4-A1AB-6DF333476AD4}" srcOrd="9" destOrd="0" presId="urn:microsoft.com/office/officeart/2005/8/layout/target3"/>
    <dgm:cxn modelId="{27293A71-CA0F-487B-84B5-2DD20342D1D3}" type="presParOf" srcId="{71045F8C-00FA-488E-A7BD-E2E6753D979D}" destId="{648967D3-ED80-4214-8D87-4E7012561E4A}" srcOrd="10" destOrd="0" presId="urn:microsoft.com/office/officeart/2005/8/layout/target3"/>
    <dgm:cxn modelId="{B4E5DD5F-81CC-4AE6-AE96-DDD3BB283049}" type="presParOf" srcId="{71045F8C-00FA-488E-A7BD-E2E6753D979D}" destId="{9A9B6F4F-B6FF-4F2D-B640-A8473E589523}" srcOrd="11" destOrd="0" presId="urn:microsoft.com/office/officeart/2005/8/layout/target3"/>
    <dgm:cxn modelId="{30509E3C-4D7F-48C7-805A-A00C20052E61}" type="presParOf" srcId="{71045F8C-00FA-488E-A7BD-E2E6753D979D}" destId="{13BD0FAF-9F2C-4708-9E63-A8E8E5252943}" srcOrd="12" destOrd="0" presId="urn:microsoft.com/office/officeart/2005/8/layout/target3"/>
    <dgm:cxn modelId="{D50FAD9D-7957-4B7A-98B6-D47C5EEB893E}" type="presParOf" srcId="{71045F8C-00FA-488E-A7BD-E2E6753D979D}" destId="{6821E7C9-5E4B-45FA-8F82-01E6F26FAA25}" srcOrd="13" destOrd="0" presId="urn:microsoft.com/office/officeart/2005/8/layout/target3"/>
    <dgm:cxn modelId="{27D4A973-B33C-46FD-9F3C-F931DD8AAF89}" type="presParOf" srcId="{71045F8C-00FA-488E-A7BD-E2E6753D979D}" destId="{3BA01B75-849B-4716-8BCD-084A86FF328F}" srcOrd="14" destOrd="0" presId="urn:microsoft.com/office/officeart/2005/8/layout/target3"/>
    <dgm:cxn modelId="{CB6FE462-609B-4DED-9880-D909D9992E75}" type="presParOf" srcId="{71045F8C-00FA-488E-A7BD-E2E6753D979D}" destId="{4D19AB04-24FA-40C2-B203-52AE3D15E171}" srcOrd="15" destOrd="0" presId="urn:microsoft.com/office/officeart/2005/8/layout/target3"/>
    <dgm:cxn modelId="{75237C19-23C5-4ABC-8493-D074D67B58DE}" type="presParOf" srcId="{71045F8C-00FA-488E-A7BD-E2E6753D979D}" destId="{832BF48F-0145-4429-9E02-8FCA946CCE9E}" srcOrd="16" destOrd="0" presId="urn:microsoft.com/office/officeart/2005/8/layout/target3"/>
    <dgm:cxn modelId="{909A6C84-DACE-4592-B811-D6C38B4D0D78}" type="presParOf" srcId="{71045F8C-00FA-488E-A7BD-E2E6753D979D}" destId="{E7297F21-D4FD-4A41-AE58-814D01A6B5E7}" srcOrd="17" destOrd="0" presId="urn:microsoft.com/office/officeart/2005/8/layout/target3"/>
    <dgm:cxn modelId="{8FC4B1BC-DA79-4C46-983E-4E4A316B14A8}" type="presParOf" srcId="{71045F8C-00FA-488E-A7BD-E2E6753D979D}" destId="{59F530CB-4999-43B3-A00D-6AB53886BD77}" srcOrd="18" destOrd="0" presId="urn:microsoft.com/office/officeart/2005/8/layout/target3"/>
    <dgm:cxn modelId="{7827301F-CCF7-46F5-A88F-93C7C7C74DA7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Marie Hrbková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VY_32_INOVACE_1C50Čj3_Vyjmenovaná slova po m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Vyjmenovaná slova po m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89203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06517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28582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98584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66710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9428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93226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9256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5011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87040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2449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76289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gi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294151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84617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2400" dirty="0" smtClean="0"/>
              <a:t>Pro 3.ročník </a:t>
            </a:r>
            <a:r>
              <a:rPr lang="cs-CZ" sz="2400" dirty="0" smtClean="0"/>
              <a:t>ZŠ.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Pracovní listy a </a:t>
            </a:r>
            <a:r>
              <a:rPr lang="cs-CZ" sz="2400" dirty="0" smtClean="0"/>
              <a:t>doplňovačky.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Pomůcky: využití funkce pera, </a:t>
            </a:r>
            <a:r>
              <a:rPr lang="cs-CZ" sz="2400" dirty="0" smtClean="0"/>
              <a:t>fix.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Inovace: aktivace žáků při procvičování učiva, procvičování slovní zásoby a paměti, zábavná forma </a:t>
            </a:r>
            <a:r>
              <a:rPr lang="cs-CZ" sz="2400" dirty="0" smtClean="0"/>
              <a:t>učení.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Metodické pokyny:</a:t>
            </a:r>
          </a:p>
          <a:p>
            <a:pPr marL="0" indent="0">
              <a:buNone/>
            </a:pPr>
            <a:r>
              <a:rPr lang="cs-CZ" sz="2400" dirty="0" smtClean="0"/>
              <a:t>1. snímek – doplňování přehledu vyjmenovaných slov po </a:t>
            </a:r>
            <a:r>
              <a:rPr lang="cs-CZ" sz="2400" dirty="0" smtClean="0"/>
              <a:t>m,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2. snímek –přiřazování vyjmenovaných slov k obrázkům, při opakování formou prezentace využít zapamatování si a doplňovat slova bez </a:t>
            </a:r>
            <a:r>
              <a:rPr lang="cs-CZ" sz="2400" dirty="0" smtClean="0"/>
              <a:t>obrázků,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3. snímek – odsunování chybně napsaných slov – objeví se </a:t>
            </a:r>
            <a:r>
              <a:rPr lang="cs-CZ" sz="2400" dirty="0" err="1" smtClean="0"/>
              <a:t>smajlík</a:t>
            </a:r>
            <a:r>
              <a:rPr lang="cs-CZ" sz="2400" dirty="0" smtClean="0"/>
              <a:t>.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138510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3200" b="1" u="sng" dirty="0" smtClean="0"/>
              <a:t>Doplň zbývající vyjmenovaná </a:t>
            </a:r>
            <a:r>
              <a:rPr lang="cs-CZ" sz="3200" b="1" u="sng" dirty="0" smtClean="0"/>
              <a:t>slova.</a:t>
            </a:r>
            <a:endParaRPr lang="cs-CZ" sz="3200" b="1" u="sng" dirty="0"/>
          </a:p>
        </p:txBody>
      </p:sp>
      <p:pic>
        <p:nvPicPr>
          <p:cNvPr id="3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750" y="1268760"/>
            <a:ext cx="1419371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6211124" y="5684676"/>
            <a:ext cx="1296144" cy="489260"/>
          </a:xfrm>
          <a:prstGeom prst="wedgeRoundRectCallout">
            <a:avLst/>
          </a:prstGeom>
          <a:solidFill>
            <a:srgbClr val="FFC00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m</a:t>
            </a:r>
            <a:r>
              <a:rPr lang="cs-CZ" sz="2400" dirty="0" smtClean="0">
                <a:solidFill>
                  <a:schemeClr val="tx1"/>
                </a:solidFill>
              </a:rPr>
              <a:t>ýlit se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5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7569" y="1224856"/>
            <a:ext cx="1419371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7472" y="1236145"/>
            <a:ext cx="1419371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aoblený obdélníkový popisek 6"/>
          <p:cNvSpPr/>
          <p:nvPr/>
        </p:nvSpPr>
        <p:spPr>
          <a:xfrm>
            <a:off x="1253723" y="6255084"/>
            <a:ext cx="1034150" cy="459798"/>
          </a:xfrm>
          <a:prstGeom prst="wedgeRoundRectCallout">
            <a:avLst/>
          </a:prstGeom>
          <a:solidFill>
            <a:srgbClr val="FFC00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mýto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Zaoblený obdélníkový popisek 7"/>
          <p:cNvSpPr/>
          <p:nvPr/>
        </p:nvSpPr>
        <p:spPr>
          <a:xfrm>
            <a:off x="1428760" y="994957"/>
            <a:ext cx="684076" cy="459798"/>
          </a:xfrm>
          <a:prstGeom prst="wedgeRoundRectCallout">
            <a:avLst/>
          </a:prstGeom>
          <a:solidFill>
            <a:srgbClr val="FFC00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Zaoblený obdélníkový popisek 8"/>
          <p:cNvSpPr/>
          <p:nvPr/>
        </p:nvSpPr>
        <p:spPr>
          <a:xfrm>
            <a:off x="7541096" y="6288431"/>
            <a:ext cx="1063352" cy="459798"/>
          </a:xfrm>
          <a:prstGeom prst="wedgeRoundRectCallout">
            <a:avLst/>
          </a:prstGeom>
          <a:solidFill>
            <a:srgbClr val="FFC00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mýtit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Zaoblený obdélníkový popisek 9"/>
          <p:cNvSpPr/>
          <p:nvPr/>
        </p:nvSpPr>
        <p:spPr>
          <a:xfrm>
            <a:off x="4961378" y="6288431"/>
            <a:ext cx="1080120" cy="459798"/>
          </a:xfrm>
          <a:prstGeom prst="wedgeRoundRectCallout">
            <a:avLst/>
          </a:prstGeom>
          <a:solidFill>
            <a:srgbClr val="FFC00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myslit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Zaoblený obdélníkový popisek 10"/>
          <p:cNvSpPr/>
          <p:nvPr/>
        </p:nvSpPr>
        <p:spPr>
          <a:xfrm>
            <a:off x="3625995" y="1025329"/>
            <a:ext cx="832678" cy="459798"/>
          </a:xfrm>
          <a:prstGeom prst="wedgeRoundRectCallout">
            <a:avLst/>
          </a:prstGeom>
          <a:solidFill>
            <a:srgbClr val="FFC00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mýt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Zaoblený obdélníkový popisek 11"/>
          <p:cNvSpPr/>
          <p:nvPr/>
        </p:nvSpPr>
        <p:spPr>
          <a:xfrm>
            <a:off x="140003" y="6232436"/>
            <a:ext cx="936104" cy="459798"/>
          </a:xfrm>
          <a:prstGeom prst="wedgeRoundRectCallout">
            <a:avLst/>
          </a:prstGeom>
          <a:solidFill>
            <a:srgbClr val="FFC00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myš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Zaoblený obdélníkový popisek 12"/>
          <p:cNvSpPr/>
          <p:nvPr/>
        </p:nvSpPr>
        <p:spPr>
          <a:xfrm>
            <a:off x="3295994" y="5699407"/>
            <a:ext cx="1162679" cy="459798"/>
          </a:xfrm>
          <a:prstGeom prst="wedgeRoundRectCallout">
            <a:avLst/>
          </a:prstGeom>
          <a:solidFill>
            <a:srgbClr val="FFC00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chmýří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Zaoblený obdélníkový popisek 13"/>
          <p:cNvSpPr/>
          <p:nvPr/>
        </p:nvSpPr>
        <p:spPr>
          <a:xfrm>
            <a:off x="1705767" y="5714138"/>
            <a:ext cx="1282057" cy="459798"/>
          </a:xfrm>
          <a:prstGeom prst="wedgeRoundRectCallout">
            <a:avLst/>
          </a:prstGeom>
          <a:solidFill>
            <a:srgbClr val="FFC00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zamykat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Zaoblený obdélníkový popisek 14"/>
          <p:cNvSpPr/>
          <p:nvPr/>
        </p:nvSpPr>
        <p:spPr>
          <a:xfrm>
            <a:off x="7622887" y="5699407"/>
            <a:ext cx="1311359" cy="459798"/>
          </a:xfrm>
          <a:prstGeom prst="wedgeRoundRectCallout">
            <a:avLst/>
          </a:prstGeom>
          <a:solidFill>
            <a:srgbClr val="FFC00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hlemýžď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Zaoblený obdélníkový popisek 15"/>
          <p:cNvSpPr/>
          <p:nvPr/>
        </p:nvSpPr>
        <p:spPr>
          <a:xfrm>
            <a:off x="283597" y="5684676"/>
            <a:ext cx="1363210" cy="459798"/>
          </a:xfrm>
          <a:prstGeom prst="wedgeRoundRectCallout">
            <a:avLst/>
          </a:prstGeom>
          <a:solidFill>
            <a:srgbClr val="FFC00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dmýchat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Zaoblený obdélníkový popisek 16"/>
          <p:cNvSpPr/>
          <p:nvPr/>
        </p:nvSpPr>
        <p:spPr>
          <a:xfrm>
            <a:off x="6893338" y="4446500"/>
            <a:ext cx="1279376" cy="461806"/>
          </a:xfrm>
          <a:prstGeom prst="wedgeRoundRectCallout">
            <a:avLst/>
          </a:prstGeom>
          <a:solidFill>
            <a:srgbClr val="FFC00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Litomyšl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Zaoblený obdélníkový popisek 17"/>
          <p:cNvSpPr/>
          <p:nvPr/>
        </p:nvSpPr>
        <p:spPr>
          <a:xfrm>
            <a:off x="4946868" y="5716146"/>
            <a:ext cx="1039530" cy="459798"/>
          </a:xfrm>
          <a:prstGeom prst="wedgeRoundRectCallout">
            <a:avLst/>
          </a:prstGeom>
          <a:solidFill>
            <a:srgbClr val="FFC00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hmyz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Zaoblený obdélníkový popisek 18"/>
          <p:cNvSpPr/>
          <p:nvPr/>
        </p:nvSpPr>
        <p:spPr>
          <a:xfrm>
            <a:off x="2410771" y="6288431"/>
            <a:ext cx="2430447" cy="459798"/>
          </a:xfrm>
          <a:prstGeom prst="wedgeRoundRectCallout">
            <a:avLst/>
          </a:prstGeom>
          <a:solidFill>
            <a:srgbClr val="FFC00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n</a:t>
            </a:r>
            <a:r>
              <a:rPr lang="cs-CZ" sz="2400" dirty="0" smtClean="0">
                <a:solidFill>
                  <a:schemeClr val="tx1"/>
                </a:solidFill>
              </a:rPr>
              <a:t>achomýtnout se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Zaoblený obdélníkový popisek 19"/>
          <p:cNvSpPr/>
          <p:nvPr/>
        </p:nvSpPr>
        <p:spPr>
          <a:xfrm>
            <a:off x="6139641" y="6288431"/>
            <a:ext cx="1240671" cy="459798"/>
          </a:xfrm>
          <a:prstGeom prst="wedgeRoundRectCallout">
            <a:avLst/>
          </a:prstGeom>
          <a:solidFill>
            <a:srgbClr val="FFC00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smýkat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21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108" y="2420888"/>
            <a:ext cx="1419371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1753" y="2348880"/>
            <a:ext cx="1419371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1931" y="2348880"/>
            <a:ext cx="1419371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037" y="3573016"/>
            <a:ext cx="1419371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2920" y="2420888"/>
            <a:ext cx="1419371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9196" y="3532985"/>
            <a:ext cx="1419371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749" y="4723172"/>
            <a:ext cx="1419371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2919" y="3532985"/>
            <a:ext cx="1419371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8068" y="1236145"/>
            <a:ext cx="1419371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2963" y="4683366"/>
            <a:ext cx="1419371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1752" y="3532985"/>
            <a:ext cx="1419371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6398" y="4677403"/>
            <a:ext cx="1419371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9399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3200" b="1" i="1" u="sng" dirty="0" smtClean="0"/>
              <a:t>Zapiš vyjmenované slovo k </a:t>
            </a:r>
            <a:r>
              <a:rPr lang="cs-CZ" sz="3200" b="1" i="1" u="sng" dirty="0" smtClean="0"/>
              <a:t>obrázku.</a:t>
            </a:r>
            <a:endParaRPr lang="cs-CZ" sz="3200" b="1" i="1" u="sng" dirty="0"/>
          </a:p>
        </p:txBody>
      </p:sp>
      <p:pic>
        <p:nvPicPr>
          <p:cNvPr id="2050" name="Picture 2" descr="C:\Documents and Settings\Marie\Local Settings\Temporary Internet Files\Content.IE5\OXKPDSEY\MC9000713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4270" y="1378512"/>
            <a:ext cx="1268948" cy="1498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Marie\Local Settings\Temporary Internet Files\Content.IE5\E7IRUX2B\MC90034052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873140"/>
            <a:ext cx="1357295" cy="1389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Marie\Local Settings\Temporary Internet Files\Content.IE5\FAA1WOEW\MC90035607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5558" y="1452202"/>
            <a:ext cx="1685886" cy="1350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Marie\Local Settings\Temporary Internet Files\Content.IE5\E7IRUX2B\MC90039144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4271" y="5184326"/>
            <a:ext cx="1492872" cy="1242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Marie\Local Settings\Temporary Internet Files\Content.IE5\X6E8F5R9\MC90029012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3871" y="3162041"/>
            <a:ext cx="1358458" cy="1309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ocuments and Settings\Marie\Local Settings\Temporary Internet Files\Content.IE5\FAA1WOEW\MC90039095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7123" y="5004090"/>
            <a:ext cx="1360217" cy="1374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Documents and Settings\Marie\Local Settings\Temporary Internet Files\Content.IE5\BD1PBPZ7\MC90021509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329" y="4869160"/>
            <a:ext cx="1467698" cy="1644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Documents and Settings\Marie\Local Settings\Temporary Internet Files\Content.IE5\4CCMONP8\MM900043731[1]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3908" y="2961086"/>
            <a:ext cx="1200362" cy="1541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Documents and Settings\Marie\Local Settings\Temporary Internet Files\Content.IE5\BD1PBPZ7\MC90015079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5129" y="1378512"/>
            <a:ext cx="1232739" cy="1202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6" name="Zaoblený obdélníkový popisek 75"/>
          <p:cNvSpPr/>
          <p:nvPr/>
        </p:nvSpPr>
        <p:spPr>
          <a:xfrm>
            <a:off x="5908449" y="2748489"/>
            <a:ext cx="1584176" cy="425194"/>
          </a:xfrm>
          <a:prstGeom prst="wedgeRoundRectCallout">
            <a:avLst/>
          </a:prstGeom>
          <a:solidFill>
            <a:srgbClr val="E6F06A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Zaoblený obdélníkový popisek 76"/>
          <p:cNvSpPr/>
          <p:nvPr/>
        </p:nvSpPr>
        <p:spPr>
          <a:xfrm>
            <a:off x="2984684" y="4616866"/>
            <a:ext cx="1584176" cy="425194"/>
          </a:xfrm>
          <a:prstGeom prst="wedgeRoundRectCallout">
            <a:avLst/>
          </a:prstGeom>
          <a:solidFill>
            <a:srgbClr val="E6F06A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Zaoblený obdélníkový popisek 77"/>
          <p:cNvSpPr/>
          <p:nvPr/>
        </p:nvSpPr>
        <p:spPr>
          <a:xfrm>
            <a:off x="5116361" y="4556005"/>
            <a:ext cx="1584176" cy="425194"/>
          </a:xfrm>
          <a:prstGeom prst="wedgeRoundRectCallout">
            <a:avLst/>
          </a:prstGeom>
          <a:solidFill>
            <a:srgbClr val="E6F06A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Zaoblený obdélníkový popisek 78"/>
          <p:cNvSpPr/>
          <p:nvPr/>
        </p:nvSpPr>
        <p:spPr>
          <a:xfrm>
            <a:off x="7100664" y="4391402"/>
            <a:ext cx="1584176" cy="425194"/>
          </a:xfrm>
          <a:prstGeom prst="wedgeRoundRectCallout">
            <a:avLst/>
          </a:prstGeom>
          <a:solidFill>
            <a:srgbClr val="E6F06A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Zaoblený obdélníkový popisek 79"/>
          <p:cNvSpPr/>
          <p:nvPr/>
        </p:nvSpPr>
        <p:spPr>
          <a:xfrm>
            <a:off x="3776772" y="972454"/>
            <a:ext cx="1584176" cy="425194"/>
          </a:xfrm>
          <a:prstGeom prst="wedgeRoundRectCallout">
            <a:avLst/>
          </a:prstGeom>
          <a:solidFill>
            <a:srgbClr val="E6F06A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Zaoblený obdélníkový popisek 80"/>
          <p:cNvSpPr/>
          <p:nvPr/>
        </p:nvSpPr>
        <p:spPr>
          <a:xfrm>
            <a:off x="508851" y="4555195"/>
            <a:ext cx="1584176" cy="425194"/>
          </a:xfrm>
          <a:prstGeom prst="wedgeRoundRectCallout">
            <a:avLst/>
          </a:prstGeom>
          <a:solidFill>
            <a:srgbClr val="E6F06A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Zaoblený obdélníkový popisek 81"/>
          <p:cNvSpPr/>
          <p:nvPr/>
        </p:nvSpPr>
        <p:spPr>
          <a:xfrm>
            <a:off x="2192596" y="2803082"/>
            <a:ext cx="1584176" cy="425194"/>
          </a:xfrm>
          <a:prstGeom prst="wedgeRoundRectCallout">
            <a:avLst/>
          </a:prstGeom>
          <a:solidFill>
            <a:srgbClr val="E6F06A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Zaoblený obdélníkový popisek 82"/>
          <p:cNvSpPr/>
          <p:nvPr/>
        </p:nvSpPr>
        <p:spPr>
          <a:xfrm>
            <a:off x="1417417" y="1124854"/>
            <a:ext cx="1584176" cy="425194"/>
          </a:xfrm>
          <a:prstGeom prst="wedgeRoundRectCallout">
            <a:avLst/>
          </a:prstGeom>
          <a:solidFill>
            <a:srgbClr val="E6F06A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Zaoblený obdélníkový popisek 83"/>
          <p:cNvSpPr/>
          <p:nvPr/>
        </p:nvSpPr>
        <p:spPr>
          <a:xfrm>
            <a:off x="6516216" y="891258"/>
            <a:ext cx="1584176" cy="425194"/>
          </a:xfrm>
          <a:prstGeom prst="wedgeRoundRectCallout">
            <a:avLst/>
          </a:prstGeom>
          <a:solidFill>
            <a:srgbClr val="E6F06A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3175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Veselý obličej 20"/>
          <p:cNvSpPr/>
          <p:nvPr/>
        </p:nvSpPr>
        <p:spPr>
          <a:xfrm>
            <a:off x="697270" y="6162812"/>
            <a:ext cx="490353" cy="382721"/>
          </a:xfrm>
          <a:prstGeom prst="smileyFace">
            <a:avLst/>
          </a:prstGeom>
          <a:solidFill>
            <a:srgbClr val="FFFF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eselý obličej 21"/>
          <p:cNvSpPr/>
          <p:nvPr/>
        </p:nvSpPr>
        <p:spPr>
          <a:xfrm>
            <a:off x="3563888" y="5325871"/>
            <a:ext cx="490353" cy="382721"/>
          </a:xfrm>
          <a:prstGeom prst="smileyFace">
            <a:avLst/>
          </a:prstGeom>
          <a:solidFill>
            <a:srgbClr val="FFFF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eselý obličej 22"/>
          <p:cNvSpPr/>
          <p:nvPr/>
        </p:nvSpPr>
        <p:spPr>
          <a:xfrm>
            <a:off x="2123728" y="4437112"/>
            <a:ext cx="490353" cy="382721"/>
          </a:xfrm>
          <a:prstGeom prst="smileyFace">
            <a:avLst/>
          </a:prstGeom>
          <a:solidFill>
            <a:srgbClr val="FFFF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eselý obličej 23"/>
          <p:cNvSpPr/>
          <p:nvPr/>
        </p:nvSpPr>
        <p:spPr>
          <a:xfrm>
            <a:off x="4427984" y="3473863"/>
            <a:ext cx="490353" cy="382721"/>
          </a:xfrm>
          <a:prstGeom prst="smileyFace">
            <a:avLst/>
          </a:prstGeom>
          <a:solidFill>
            <a:srgbClr val="FFFF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eselý obličej 24"/>
          <p:cNvSpPr/>
          <p:nvPr/>
        </p:nvSpPr>
        <p:spPr>
          <a:xfrm>
            <a:off x="664117" y="2614231"/>
            <a:ext cx="490353" cy="382721"/>
          </a:xfrm>
          <a:prstGeom prst="smileyFace">
            <a:avLst/>
          </a:prstGeom>
          <a:solidFill>
            <a:srgbClr val="FFFF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eselý obličej 25"/>
          <p:cNvSpPr/>
          <p:nvPr/>
        </p:nvSpPr>
        <p:spPr>
          <a:xfrm>
            <a:off x="3108250" y="1751185"/>
            <a:ext cx="490353" cy="382721"/>
          </a:xfrm>
          <a:prstGeom prst="smileyFace">
            <a:avLst/>
          </a:prstGeom>
          <a:solidFill>
            <a:srgbClr val="FFFF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eselý obličej 26"/>
          <p:cNvSpPr/>
          <p:nvPr/>
        </p:nvSpPr>
        <p:spPr>
          <a:xfrm>
            <a:off x="1662527" y="886039"/>
            <a:ext cx="490353" cy="382721"/>
          </a:xfrm>
          <a:prstGeom prst="smileyFace">
            <a:avLst/>
          </a:prstGeom>
          <a:solidFill>
            <a:srgbClr val="FFFF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3200" b="1" i="1" dirty="0" smtClean="0"/>
              <a:t>Odsuň špatné slovo. Jak jsi pracoval?</a:t>
            </a:r>
            <a:endParaRPr lang="cs-CZ" sz="32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7920880" cy="57606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Koupíš                </a:t>
            </a: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        novou knihu?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Snad budu                     </a:t>
            </a: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       trochu štěstí.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</a:t>
            </a: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                  se s vámi nebudeme hádat.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Před každým jídlem si musíme       </a:t>
            </a: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                     ruce.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Půjč                   </a:t>
            </a: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       tvoje pero.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Maminka chce                     </a:t>
            </a: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        po obědě </a:t>
            </a:r>
            <a:r>
              <a:rPr lang="cs-CZ" sz="2400" dirty="0" smtClean="0"/>
              <a:t>umyté </a:t>
            </a:r>
            <a:r>
              <a:rPr lang="cs-CZ" sz="2400" dirty="0" smtClean="0"/>
              <a:t>nádobí.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                    se hned nemůžeme vrátit.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1175271" y="4362633"/>
            <a:ext cx="720080" cy="457200"/>
          </a:xfrm>
          <a:prstGeom prst="roundRect">
            <a:avLst/>
          </a:prstGeom>
          <a:solidFill>
            <a:srgbClr val="E6F06A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rgbClr val="7030A0"/>
                </a:solidFill>
              </a:rPr>
              <a:t>m</a:t>
            </a:r>
            <a:r>
              <a:rPr lang="cs-CZ" sz="2400" dirty="0" smtClean="0">
                <a:solidFill>
                  <a:srgbClr val="7030A0"/>
                </a:solidFill>
              </a:rPr>
              <a:t>i 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49253" y="2539752"/>
            <a:ext cx="720080" cy="457200"/>
          </a:xfrm>
          <a:prstGeom prst="roundRect">
            <a:avLst/>
          </a:prstGeom>
          <a:solidFill>
            <a:srgbClr val="E6F06A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Mi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84462" y="6088334"/>
            <a:ext cx="720080" cy="457200"/>
          </a:xfrm>
          <a:prstGeom prst="roundRect">
            <a:avLst/>
          </a:prstGeom>
          <a:solidFill>
            <a:srgbClr val="E6F06A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Mi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391296" y="2539752"/>
            <a:ext cx="720080" cy="457200"/>
          </a:xfrm>
          <a:prstGeom prst="roundRect">
            <a:avLst/>
          </a:prstGeom>
          <a:solidFill>
            <a:srgbClr val="E6F06A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rgbClr val="7030A0"/>
                </a:solidFill>
              </a:rPr>
              <a:t>M</a:t>
            </a:r>
            <a:r>
              <a:rPr lang="cs-CZ" sz="2400" dirty="0" smtClean="0">
                <a:solidFill>
                  <a:srgbClr val="7030A0"/>
                </a:solidFill>
              </a:rPr>
              <a:t>y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1432800" y="6087807"/>
            <a:ext cx="720080" cy="457200"/>
          </a:xfrm>
          <a:prstGeom prst="roundRect">
            <a:avLst/>
          </a:prstGeom>
          <a:solidFill>
            <a:srgbClr val="E6F06A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My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008864" y="4362633"/>
            <a:ext cx="720080" cy="457200"/>
          </a:xfrm>
          <a:prstGeom prst="roundRect">
            <a:avLst/>
          </a:prstGeom>
          <a:solidFill>
            <a:srgbClr val="E6F06A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my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547663" y="811560"/>
            <a:ext cx="720080" cy="457200"/>
          </a:xfrm>
          <a:prstGeom prst="roundRect">
            <a:avLst/>
          </a:prstGeom>
          <a:solidFill>
            <a:srgbClr val="E6F06A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my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2368904" y="811560"/>
            <a:ext cx="720080" cy="457200"/>
          </a:xfrm>
          <a:prstGeom prst="roundRect">
            <a:avLst/>
          </a:prstGeom>
          <a:solidFill>
            <a:srgbClr val="E6F06A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mi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292080" y="3416875"/>
            <a:ext cx="864096" cy="457200"/>
          </a:xfrm>
          <a:prstGeom prst="roundRect">
            <a:avLst/>
          </a:prstGeom>
          <a:solidFill>
            <a:srgbClr val="E6F06A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mýt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2460969" y="5251392"/>
            <a:ext cx="864096" cy="457200"/>
          </a:xfrm>
          <a:prstGeom prst="roundRect">
            <a:avLst/>
          </a:prstGeom>
          <a:solidFill>
            <a:srgbClr val="E6F06A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mít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2031078" y="1709578"/>
            <a:ext cx="864096" cy="457200"/>
          </a:xfrm>
          <a:prstGeom prst="roundRect">
            <a:avLst/>
          </a:prstGeom>
          <a:solidFill>
            <a:srgbClr val="E6F06A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mít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2944968" y="1712578"/>
            <a:ext cx="864096" cy="457200"/>
          </a:xfrm>
          <a:prstGeom prst="roundRect">
            <a:avLst/>
          </a:prstGeom>
          <a:solidFill>
            <a:srgbClr val="E6F06A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mýt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3384003" y="5251392"/>
            <a:ext cx="864096" cy="457200"/>
          </a:xfrm>
          <a:prstGeom prst="roundRect">
            <a:avLst/>
          </a:prstGeom>
          <a:solidFill>
            <a:srgbClr val="E6F06A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mýt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4355976" y="3416875"/>
            <a:ext cx="864096" cy="457200"/>
          </a:xfrm>
          <a:prstGeom prst="roundRect">
            <a:avLst/>
          </a:prstGeom>
          <a:solidFill>
            <a:srgbClr val="E6F06A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mít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28" name="Veselý obličej 27"/>
          <p:cNvSpPr/>
          <p:nvPr/>
        </p:nvSpPr>
        <p:spPr>
          <a:xfrm>
            <a:off x="6876256" y="428718"/>
            <a:ext cx="490353" cy="382721"/>
          </a:xfrm>
          <a:prstGeom prst="smileyFace">
            <a:avLst/>
          </a:prstGeom>
          <a:solidFill>
            <a:srgbClr val="FFFF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78713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575828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166</TotalTime>
  <Words>213</Words>
  <Application>Microsoft Office PowerPoint</Application>
  <PresentationFormat>Předvádění na obrazovce (4:3)</PresentationFormat>
  <Paragraphs>65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Doplň zbývající vyjmenovaná slova.</vt:lpstr>
      <vt:lpstr>Zapiš vyjmenované slovo k obrázku.</vt:lpstr>
      <vt:lpstr>Odsuň špatné slovo. Jak jsi pracoval?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Libor</dc:creator>
  <cp:lastModifiedBy>Martin Králík</cp:lastModifiedBy>
  <cp:revision>44</cp:revision>
  <dcterms:created xsi:type="dcterms:W3CDTF">2012-01-14T06:48:53Z</dcterms:created>
  <dcterms:modified xsi:type="dcterms:W3CDTF">2012-03-07T17:24:33Z</dcterms:modified>
</cp:coreProperties>
</file>