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3" r:id="rId3"/>
    <p:sldId id="257" r:id="rId4"/>
    <p:sldId id="259" r:id="rId5"/>
    <p:sldId id="260" r:id="rId6"/>
    <p:sldId id="265" r:id="rId7"/>
    <p:sldId id="266" r:id="rId8"/>
    <p:sldId id="267" r:id="rId9"/>
    <p:sldId id="261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CC"/>
    <a:srgbClr val="CC00CC"/>
    <a:srgbClr val="FF9900"/>
    <a:srgbClr val="B0CA7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101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B0CA7C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ipe dir="r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428604"/>
            <a:ext cx="7772400" cy="1357322"/>
          </a:xfrm>
          <a:ln w="12700">
            <a:noFill/>
          </a:ln>
        </p:spPr>
        <p:txBody>
          <a:bodyPr>
            <a:normAutofit fontScale="90000"/>
          </a:bodyPr>
          <a:lstStyle/>
          <a:p>
            <a:r>
              <a:rPr lang="cs-CZ" sz="3200" dirty="0" smtClean="0"/>
              <a:t>Skupiny hlásek při odvozování</a:t>
            </a:r>
            <a:br>
              <a:rPr lang="cs-CZ" sz="3200" dirty="0" smtClean="0"/>
            </a:br>
            <a:r>
              <a:rPr lang="cs-CZ" sz="3200" dirty="0" smtClean="0"/>
              <a:t>MNĚ / MĚ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15304" cy="4572032"/>
          </a:xfrm>
          <a:ln w="12700">
            <a:noFill/>
          </a:ln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Název</a:t>
            </a:r>
            <a:r>
              <a:rPr lang="cs-CZ" sz="2000" smtClean="0">
                <a:solidFill>
                  <a:schemeClr val="tx1"/>
                </a:solidFill>
              </a:rPr>
              <a:t>:  </a:t>
            </a:r>
            <a:r>
              <a:rPr lang="cs-CZ" sz="2000">
                <a:solidFill>
                  <a:schemeClr val="tx1"/>
                </a:solidFill>
              </a:rPr>
              <a:t>VY_32_INOVACE_02_A_01_Skupiny </a:t>
            </a:r>
            <a:r>
              <a:rPr lang="cs-CZ" sz="2000" dirty="0" smtClean="0">
                <a:solidFill>
                  <a:schemeClr val="tx1"/>
                </a:solidFill>
              </a:rPr>
              <a:t>hlásek při odvozování –  	mně - mě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Téma:  ČESKÝ JAZYK</a:t>
            </a: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Číslo projektu: 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786" y="4643446"/>
            <a:ext cx="7143800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785788" y="928672"/>
          <a:ext cx="7286674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361193"/>
                <a:gridCol w="2208860"/>
                <a:gridCol w="1142513"/>
                <a:gridCol w="1574108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Helena Baculáková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10. </a:t>
                      </a:r>
                      <a:r>
                        <a:rPr lang="cs-CZ" smtClean="0"/>
                        <a:t>listopadu 2011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11. listopadu 2011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  VII.A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Jazyk a jazyková komunikace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Český jazyk a literatura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Tvarosloví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Skupiny hlásek při odvozování – mně/mě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60000"/>
                        <a:lumOff val="4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Pravidla</a:t>
                      </a:r>
                      <a:r>
                        <a:rPr lang="cs-CZ" baseline="0" dirty="0" smtClean="0"/>
                        <a:t> psaní mně/mě, t</a:t>
                      </a:r>
                      <a:r>
                        <a:rPr lang="cs-CZ" dirty="0" smtClean="0"/>
                        <a:t>voření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smtClean="0"/>
                        <a:t>příslovcí </a:t>
                      </a:r>
                    </a:p>
                    <a:p>
                      <a:r>
                        <a:rPr lang="cs-CZ" baseline="0" smtClean="0"/>
                        <a:t>z </a:t>
                      </a:r>
                      <a:r>
                        <a:rPr lang="cs-CZ" baseline="0" dirty="0" smtClean="0"/>
                        <a:t>přídavných jmen, psaní mně/mě podle příbuzných slov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82660"/>
          </a:xfrm>
          <a:solidFill>
            <a:schemeClr val="accent3">
              <a:lumMod val="75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Tvoření příslovcí od přídavných jmen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5429264"/>
            <a:ext cx="8341758" cy="1214446"/>
          </a:xfrm>
          <a:ln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Je-li u přídavného jména v základním tvaru skupina hlásek</a:t>
            </a:r>
            <a:r>
              <a:rPr lang="cs-CZ" sz="2000" b="1" dirty="0" smtClean="0">
                <a:solidFill>
                  <a:srgbClr val="FF0000"/>
                </a:solidFill>
              </a:rPr>
              <a:t> –</a:t>
            </a:r>
            <a:r>
              <a:rPr lang="cs-CZ" sz="2000" b="1" dirty="0" err="1" smtClean="0">
                <a:solidFill>
                  <a:srgbClr val="FF0000"/>
                </a:solidFill>
              </a:rPr>
              <a:t>mn</a:t>
            </a:r>
            <a:r>
              <a:rPr lang="cs-CZ" sz="2000" b="1" dirty="0" smtClean="0">
                <a:solidFill>
                  <a:srgbClr val="FF0000"/>
                </a:solidFill>
              </a:rPr>
              <a:t>-</a:t>
            </a:r>
            <a:r>
              <a:rPr lang="cs-CZ" sz="2000" dirty="0" smtClean="0"/>
              <a:t>, pak tato 	skupina </a:t>
            </a:r>
            <a:r>
              <a:rPr lang="cs-CZ" sz="2000" b="1" u="sng" dirty="0" smtClean="0"/>
              <a:t>zůstává též i ve 2. a 3. stupni přídavného jména:</a:t>
            </a:r>
            <a:r>
              <a:rPr lang="cs-CZ" sz="2000" dirty="0" smtClean="0"/>
              <a:t>			jemný  - jemnější - nejjemnější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481224" y="2033016"/>
            <a:ext cx="3874752" cy="1938992"/>
          </a:xfrm>
          <a:prstGeom prst="rect">
            <a:avLst/>
          </a:prstGeom>
          <a:ln w="9525">
            <a:solidFill>
              <a:schemeClr val="accent3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skro</a:t>
            </a:r>
            <a:r>
              <a:rPr lang="cs-CZ" sz="2000" b="1" dirty="0" smtClean="0">
                <a:solidFill>
                  <a:srgbClr val="FF0000"/>
                </a:solidFill>
              </a:rPr>
              <a:t>mn</a:t>
            </a:r>
            <a:r>
              <a:rPr lang="cs-CZ" sz="2000" dirty="0" smtClean="0"/>
              <a:t>ý		</a:t>
            </a:r>
            <a:r>
              <a:rPr lang="cs-CZ" sz="2000" dirty="0"/>
              <a:t> </a:t>
            </a:r>
            <a:r>
              <a:rPr lang="cs-CZ" sz="2000" dirty="0" smtClean="0"/>
              <a:t>    skro</a:t>
            </a:r>
            <a:r>
              <a:rPr lang="cs-CZ" sz="2000" b="1" dirty="0" smtClean="0">
                <a:solidFill>
                  <a:srgbClr val="FF0000"/>
                </a:solidFill>
              </a:rPr>
              <a:t>mn</a:t>
            </a:r>
            <a:r>
              <a:rPr lang="cs-CZ" sz="2000" dirty="0" smtClean="0"/>
              <a:t>ě	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tajemný</a:t>
            </a:r>
            <a:r>
              <a:rPr lang="cs-CZ" sz="2000" dirty="0"/>
              <a:t>	</a:t>
            </a:r>
            <a:r>
              <a:rPr lang="cs-CZ" sz="2000" dirty="0" smtClean="0"/>
              <a:t>	     taje</a:t>
            </a:r>
            <a:r>
              <a:rPr lang="cs-CZ" sz="2000" b="1" dirty="0" smtClean="0">
                <a:solidFill>
                  <a:srgbClr val="FF0000"/>
                </a:solidFill>
              </a:rPr>
              <a:t>mn</a:t>
            </a:r>
            <a:r>
              <a:rPr lang="cs-CZ" sz="2000" dirty="0" smtClean="0"/>
              <a:t>ě	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je</a:t>
            </a:r>
            <a:r>
              <a:rPr lang="cs-CZ" sz="2000" b="1" dirty="0" smtClean="0">
                <a:solidFill>
                  <a:srgbClr val="FF0000"/>
                </a:solidFill>
              </a:rPr>
              <a:t>mn</a:t>
            </a:r>
            <a:r>
              <a:rPr lang="cs-CZ" sz="2000" dirty="0" smtClean="0"/>
              <a:t>ý		     je</a:t>
            </a:r>
            <a:r>
              <a:rPr lang="cs-CZ" sz="2000" b="1" dirty="0" smtClean="0">
                <a:solidFill>
                  <a:srgbClr val="FF0000"/>
                </a:solidFill>
              </a:rPr>
              <a:t>mn</a:t>
            </a:r>
            <a:r>
              <a:rPr lang="cs-CZ" sz="2000" dirty="0" smtClean="0"/>
              <a:t>ě	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rozu</a:t>
            </a:r>
            <a:r>
              <a:rPr lang="cs-CZ" sz="2000" b="1" dirty="0" smtClean="0">
                <a:solidFill>
                  <a:srgbClr val="FF0000"/>
                </a:solidFill>
              </a:rPr>
              <a:t>mn</a:t>
            </a:r>
            <a:r>
              <a:rPr lang="cs-CZ" sz="2000" dirty="0" smtClean="0"/>
              <a:t>ý		     rozu</a:t>
            </a:r>
            <a:r>
              <a:rPr lang="cs-CZ" sz="2000" b="1" dirty="0" smtClean="0">
                <a:solidFill>
                  <a:srgbClr val="FF0000"/>
                </a:solidFill>
              </a:rPr>
              <a:t>mn</a:t>
            </a:r>
            <a:r>
              <a:rPr lang="cs-CZ" sz="2000" dirty="0" smtClean="0"/>
              <a:t>ě</a:t>
            </a:r>
          </a:p>
        </p:txBody>
      </p:sp>
      <p:sp>
        <p:nvSpPr>
          <p:cNvPr id="5" name="Obdélník 4"/>
          <p:cNvSpPr/>
          <p:nvPr/>
        </p:nvSpPr>
        <p:spPr>
          <a:xfrm>
            <a:off x="4769826" y="2033016"/>
            <a:ext cx="3857652" cy="1938992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zřej</a:t>
            </a:r>
            <a:r>
              <a:rPr lang="cs-CZ" sz="2000" b="1" u="sng" dirty="0" smtClean="0">
                <a:solidFill>
                  <a:srgbClr val="7030A0"/>
                </a:solidFill>
              </a:rPr>
              <a:t>m</a:t>
            </a:r>
            <a:r>
              <a:rPr lang="cs-CZ" sz="2000" dirty="0" smtClean="0"/>
              <a:t>ý		        zřej</a:t>
            </a:r>
            <a:r>
              <a:rPr lang="cs-CZ" sz="2000" b="1" u="sng" dirty="0" smtClean="0">
                <a:solidFill>
                  <a:srgbClr val="7030A0"/>
                </a:solidFill>
              </a:rPr>
              <a:t>m</a:t>
            </a:r>
            <a:r>
              <a:rPr lang="cs-CZ" sz="2000" dirty="0" smtClean="0"/>
              <a:t>ě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stříd</a:t>
            </a:r>
            <a:r>
              <a:rPr lang="cs-CZ" sz="2000" b="1" u="sng" dirty="0" smtClean="0">
                <a:solidFill>
                  <a:srgbClr val="7030A0"/>
                </a:solidFill>
              </a:rPr>
              <a:t>m</a:t>
            </a:r>
            <a:r>
              <a:rPr lang="cs-CZ" sz="2000" dirty="0" smtClean="0"/>
              <a:t>ý		        stříd</a:t>
            </a:r>
            <a:r>
              <a:rPr lang="cs-CZ" sz="2000" b="1" u="sng" dirty="0" smtClean="0">
                <a:solidFill>
                  <a:srgbClr val="7030A0"/>
                </a:solidFill>
              </a:rPr>
              <a:t>m</a:t>
            </a:r>
            <a:r>
              <a:rPr lang="cs-CZ" sz="2000" dirty="0" smtClean="0"/>
              <a:t>ě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zná</a:t>
            </a:r>
            <a:r>
              <a:rPr lang="cs-CZ" sz="2000" b="1" u="sng" dirty="0" smtClean="0">
                <a:solidFill>
                  <a:srgbClr val="7030A0"/>
                </a:solidFill>
              </a:rPr>
              <a:t>m</a:t>
            </a:r>
            <a:r>
              <a:rPr lang="cs-CZ" sz="2000" dirty="0" smtClean="0"/>
              <a:t>ý		        zná</a:t>
            </a:r>
            <a:r>
              <a:rPr lang="cs-CZ" sz="2000" b="1" dirty="0" smtClean="0">
                <a:solidFill>
                  <a:srgbClr val="7030A0"/>
                </a:solidFill>
              </a:rPr>
              <a:t>m</a:t>
            </a:r>
            <a:r>
              <a:rPr lang="cs-CZ" sz="2000" dirty="0" smtClean="0"/>
              <a:t>ě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soukro</a:t>
            </a:r>
            <a:r>
              <a:rPr lang="cs-CZ" sz="2000" b="1" u="sng" dirty="0" smtClean="0">
                <a:solidFill>
                  <a:srgbClr val="7030A0"/>
                </a:solidFill>
              </a:rPr>
              <a:t>m</a:t>
            </a:r>
            <a:r>
              <a:rPr lang="cs-CZ" sz="2000" dirty="0" smtClean="0"/>
              <a:t>ý	        soukro</a:t>
            </a:r>
            <a:r>
              <a:rPr lang="cs-CZ" sz="2000" b="1" u="sng" dirty="0" smtClean="0">
                <a:solidFill>
                  <a:srgbClr val="7030A0"/>
                </a:solidFill>
              </a:rPr>
              <a:t>m</a:t>
            </a:r>
            <a:r>
              <a:rPr lang="cs-CZ" sz="2000" dirty="0" smtClean="0"/>
              <a:t>ě</a:t>
            </a:r>
          </a:p>
        </p:txBody>
      </p:sp>
      <p:sp>
        <p:nvSpPr>
          <p:cNvPr id="6" name="Obdélník 5"/>
          <p:cNvSpPr/>
          <p:nvPr/>
        </p:nvSpPr>
        <p:spPr>
          <a:xfrm>
            <a:off x="285720" y="4581128"/>
            <a:ext cx="8341758" cy="707886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>
              <a:buNone/>
            </a:pPr>
            <a:r>
              <a:rPr lang="cs-CZ" sz="2000" dirty="0" smtClean="0"/>
              <a:t>Je-li u přídavného jména skupina hlásek </a:t>
            </a:r>
            <a:r>
              <a:rPr lang="cs-CZ" sz="2000" b="1" dirty="0" smtClean="0">
                <a:solidFill>
                  <a:srgbClr val="FF0000"/>
                </a:solidFill>
              </a:rPr>
              <a:t>–</a:t>
            </a:r>
            <a:r>
              <a:rPr lang="cs-CZ" sz="2000" b="1" dirty="0" err="1" smtClean="0">
                <a:solidFill>
                  <a:srgbClr val="FF0000"/>
                </a:solidFill>
              </a:rPr>
              <a:t>mn</a:t>
            </a:r>
            <a:r>
              <a:rPr lang="cs-CZ" sz="2000" b="1" dirty="0" smtClean="0">
                <a:solidFill>
                  <a:srgbClr val="FF0000"/>
                </a:solidFill>
              </a:rPr>
              <a:t>-</a:t>
            </a:r>
            <a:r>
              <a:rPr lang="cs-CZ" sz="2000" dirty="0" smtClean="0"/>
              <a:t>, </a:t>
            </a:r>
          </a:p>
          <a:p>
            <a:pPr algn="r">
              <a:buNone/>
            </a:pPr>
            <a:r>
              <a:rPr lang="cs-CZ" sz="2000" dirty="0" smtClean="0"/>
              <a:t>pak tato skupina </a:t>
            </a:r>
            <a:r>
              <a:rPr lang="cs-CZ" sz="2000" b="1" u="sng" dirty="0" smtClean="0"/>
              <a:t>zůstává též u příslovce.</a:t>
            </a:r>
          </a:p>
        </p:txBody>
      </p:sp>
      <p:sp>
        <p:nvSpPr>
          <p:cNvPr id="7" name="Obdélník 6"/>
          <p:cNvSpPr/>
          <p:nvPr/>
        </p:nvSpPr>
        <p:spPr>
          <a:xfrm>
            <a:off x="454554" y="1575205"/>
            <a:ext cx="190629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i="1" u="sng" dirty="0"/>
              <a:t>přídavné jméno </a:t>
            </a:r>
            <a:endParaRPr lang="cs-CZ" sz="2000" dirty="0"/>
          </a:p>
        </p:txBody>
      </p:sp>
      <p:sp>
        <p:nvSpPr>
          <p:cNvPr id="8" name="Obdélník 7"/>
          <p:cNvSpPr/>
          <p:nvPr/>
        </p:nvSpPr>
        <p:spPr>
          <a:xfrm>
            <a:off x="2820558" y="1505955"/>
            <a:ext cx="1119794" cy="50629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000" b="1" i="1" u="sng" dirty="0"/>
              <a:t>příslovce</a:t>
            </a:r>
            <a:endParaRPr lang="cs-CZ" sz="2000" dirty="0"/>
          </a:p>
        </p:txBody>
      </p:sp>
      <p:sp>
        <p:nvSpPr>
          <p:cNvPr id="9" name="Obdélník 8"/>
          <p:cNvSpPr/>
          <p:nvPr/>
        </p:nvSpPr>
        <p:spPr>
          <a:xfrm>
            <a:off x="2348162" y="1621153"/>
            <a:ext cx="4459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/>
              <a:t> →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726260" y="1663684"/>
            <a:ext cx="44595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/>
              <a:t> →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4769826" y="1632906"/>
            <a:ext cx="1848583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i="1" u="sng" dirty="0"/>
              <a:t>přídavné jméno</a:t>
            </a:r>
            <a:endParaRPr lang="cs-CZ" sz="2000" dirty="0"/>
          </a:p>
        </p:txBody>
      </p:sp>
      <p:sp>
        <p:nvSpPr>
          <p:cNvPr id="12" name="Obdélník 11"/>
          <p:cNvSpPr/>
          <p:nvPr/>
        </p:nvSpPr>
        <p:spPr>
          <a:xfrm>
            <a:off x="7308304" y="1551903"/>
            <a:ext cx="1119794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000" b="1" i="1" u="sng" dirty="0"/>
              <a:t>příslovce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85720" y="4116796"/>
            <a:ext cx="8341758" cy="461665"/>
          </a:xfrm>
          <a:prstGeom prst="rect">
            <a:avLst/>
          </a:prstGeom>
          <a:solidFill>
            <a:schemeClr val="accent3">
              <a:lumMod val="5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solidFill>
                  <a:srgbClr val="FFFF00"/>
                </a:solidFill>
              </a:rPr>
              <a:t>SHRNUT</a:t>
            </a:r>
            <a:r>
              <a:rPr lang="cs-CZ" dirty="0" smtClean="0">
                <a:solidFill>
                  <a:srgbClr val="FFFF00"/>
                </a:solidFill>
              </a:rPr>
              <a:t>Í</a:t>
            </a:r>
            <a:endParaRPr lang="cs-CZ" dirty="0">
              <a:solidFill>
                <a:srgbClr val="FFFF00"/>
              </a:solidFill>
            </a:endParaRPr>
          </a:p>
        </p:txBody>
      </p:sp>
      <p:cxnSp>
        <p:nvCxnSpPr>
          <p:cNvPr id="15" name="Přímá spojnice se šipkou 14"/>
          <p:cNvCxnSpPr/>
          <p:nvPr/>
        </p:nvCxnSpPr>
        <p:spPr>
          <a:xfrm>
            <a:off x="1691680" y="2348880"/>
            <a:ext cx="72692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>
            <a:off x="5694117" y="2348880"/>
            <a:ext cx="1255121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4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8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4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9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4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7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0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1" presetID="22" presetClass="entr" presetSubtype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4" fill="hold">
                      <p:stCondLst>
                        <p:cond delay="indefinite"/>
                      </p:stCondLst>
                      <p:childTnLst>
                        <p:par>
                          <p:cTn id="125" fill="hold">
                            <p:stCondLst>
                              <p:cond delay="0"/>
                            </p:stCondLst>
                            <p:childTnLst>
                              <p:par>
                                <p:cTn id="1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8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uiExpand="1" build="p" animBg="1"/>
      <p:bldP spid="5" grpId="0" uiExpand="1" build="p" animBg="1"/>
      <p:bldP spid="6" grpId="0" build="allAtOnce" animBg="1"/>
      <p:bldP spid="7" grpId="0"/>
      <p:bldP spid="8" grpId="0"/>
      <p:bldP spid="9" grpId="0"/>
      <p:bldP spid="10" grpId="0"/>
      <p:bldP spid="11" grpId="0"/>
      <p:bldP spid="12" grpId="0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329642" cy="1143000"/>
          </a:xfrm>
          <a:solidFill>
            <a:srgbClr val="92D050"/>
          </a:solidFill>
          <a:ln w="57150">
            <a:solidFill>
              <a:schemeClr val="accent3">
                <a:lumMod val="75000"/>
              </a:schemeClr>
            </a:solidFill>
          </a:ln>
          <a:effectLst>
            <a:glow rad="101600">
              <a:srgbClr val="00B050">
                <a:alpha val="60000"/>
              </a:srgbClr>
            </a:glow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3200" dirty="0" smtClean="0"/>
              <a:t>Nejprve zdůvodni, poté doplň mně / mě. </a:t>
            </a:r>
            <a:br>
              <a:rPr lang="cs-CZ" sz="3200" dirty="0" smtClean="0"/>
            </a:br>
            <a:endParaRPr lang="cs-CZ" sz="1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29642" cy="4525963"/>
          </a:xfrm>
          <a:ln w="12700"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lnSpc>
                <a:spcPct val="150000"/>
              </a:lnSpc>
              <a:buNone/>
            </a:pPr>
            <a:r>
              <a:rPr lang="cs-CZ" sz="2000" dirty="0" err="1" smtClean="0"/>
              <a:t>skrom</a:t>
            </a:r>
            <a:r>
              <a:rPr lang="cs-CZ" sz="2000" dirty="0" smtClean="0"/>
              <a:t>___	       tajem___	          vědom___		tem___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err="1" smtClean="0"/>
              <a:t>jem</a:t>
            </a:r>
            <a:r>
              <a:rPr lang="cs-CZ" sz="2000" dirty="0" smtClean="0"/>
              <a:t>___ 		       </a:t>
            </a:r>
            <a:r>
              <a:rPr lang="cs-CZ" sz="2000" dirty="0" err="1" smtClean="0"/>
              <a:t>upřím</a:t>
            </a:r>
            <a:r>
              <a:rPr lang="cs-CZ" sz="2000" dirty="0" smtClean="0"/>
              <a:t>___	          </a:t>
            </a:r>
            <a:r>
              <a:rPr lang="cs-CZ" sz="2000" dirty="0" err="1" smtClean="0"/>
              <a:t>střídm</a:t>
            </a:r>
            <a:r>
              <a:rPr lang="cs-CZ" sz="2000" dirty="0" smtClean="0"/>
              <a:t>___	                </a:t>
            </a:r>
            <a:r>
              <a:rPr lang="cs-CZ" sz="2000" dirty="0" err="1" smtClean="0"/>
              <a:t>zřejm</a:t>
            </a:r>
            <a:r>
              <a:rPr lang="cs-CZ" sz="2000" dirty="0" smtClean="0"/>
              <a:t>___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příjem___ 	       rozum___    	          dojem___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lnSpc>
                <a:spcPct val="150000"/>
              </a:lnSpc>
              <a:buNone/>
            </a:pPr>
            <a:r>
              <a:rPr lang="cs-CZ" sz="2000" dirty="0" err="1" smtClean="0"/>
              <a:t>skrom</a:t>
            </a:r>
            <a:r>
              <a:rPr lang="cs-CZ" sz="2000" dirty="0" smtClean="0"/>
              <a:t>___</a:t>
            </a:r>
            <a:r>
              <a:rPr lang="cs-CZ" sz="2000" dirty="0" err="1" smtClean="0"/>
              <a:t>jší</a:t>
            </a:r>
            <a:r>
              <a:rPr lang="cs-CZ" sz="2000" dirty="0" smtClean="0"/>
              <a:t>	      tajem___</a:t>
            </a:r>
            <a:r>
              <a:rPr lang="cs-CZ" sz="2000" dirty="0" err="1" smtClean="0"/>
              <a:t>jší</a:t>
            </a:r>
            <a:r>
              <a:rPr lang="cs-CZ" sz="2000" dirty="0" smtClean="0"/>
              <a:t>	         vědom___</a:t>
            </a:r>
            <a:r>
              <a:rPr lang="cs-CZ" sz="2000" dirty="0" err="1" smtClean="0"/>
              <a:t>jší</a:t>
            </a:r>
            <a:r>
              <a:rPr lang="cs-CZ" sz="2000" dirty="0" smtClean="0"/>
              <a:t>	                tem___</a:t>
            </a:r>
            <a:r>
              <a:rPr lang="cs-CZ" sz="2000" dirty="0" err="1" smtClean="0"/>
              <a:t>jší</a:t>
            </a:r>
            <a:r>
              <a:rPr lang="cs-CZ" sz="2000" dirty="0" smtClean="0"/>
              <a:t>   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err="1" smtClean="0"/>
              <a:t>jem</a:t>
            </a:r>
            <a:r>
              <a:rPr lang="cs-CZ" sz="2000" dirty="0" smtClean="0"/>
              <a:t>___</a:t>
            </a:r>
            <a:r>
              <a:rPr lang="cs-CZ" sz="2000" dirty="0" err="1" smtClean="0"/>
              <a:t>jší</a:t>
            </a:r>
            <a:r>
              <a:rPr lang="cs-CZ" sz="2000" dirty="0" smtClean="0"/>
              <a:t>	      </a:t>
            </a:r>
            <a:r>
              <a:rPr lang="cs-CZ" sz="2000" dirty="0" err="1" smtClean="0"/>
              <a:t>upřím</a:t>
            </a:r>
            <a:r>
              <a:rPr lang="cs-CZ" sz="2000" dirty="0" smtClean="0"/>
              <a:t>___</a:t>
            </a:r>
            <a:r>
              <a:rPr lang="cs-CZ" sz="2000" dirty="0" err="1" smtClean="0"/>
              <a:t>jší</a:t>
            </a:r>
            <a:r>
              <a:rPr lang="cs-CZ" sz="2000" dirty="0" smtClean="0"/>
              <a:t>	         </a:t>
            </a:r>
            <a:r>
              <a:rPr lang="cs-CZ" sz="2000" dirty="0" err="1" smtClean="0"/>
              <a:t>střídm</a:t>
            </a:r>
            <a:r>
              <a:rPr lang="cs-CZ" sz="2000" dirty="0" smtClean="0"/>
              <a:t>___</a:t>
            </a:r>
            <a:r>
              <a:rPr lang="cs-CZ" sz="2000" dirty="0" err="1" smtClean="0"/>
              <a:t>jší</a:t>
            </a:r>
            <a:r>
              <a:rPr lang="cs-CZ" sz="2000" dirty="0" smtClean="0"/>
              <a:t>                 </a:t>
            </a:r>
            <a:r>
              <a:rPr lang="cs-CZ" sz="2000" dirty="0" err="1" smtClean="0"/>
              <a:t>zřejm</a:t>
            </a:r>
            <a:r>
              <a:rPr lang="cs-CZ" sz="2000" dirty="0" smtClean="0"/>
              <a:t>___</a:t>
            </a:r>
            <a:r>
              <a:rPr lang="cs-CZ" sz="2000" dirty="0" err="1" smtClean="0"/>
              <a:t>jší</a:t>
            </a:r>
            <a:r>
              <a:rPr lang="cs-CZ" sz="2000" dirty="0" smtClean="0"/>
              <a:t> 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příjem___</a:t>
            </a:r>
            <a:r>
              <a:rPr lang="cs-CZ" sz="2000" dirty="0" err="1" smtClean="0"/>
              <a:t>jší</a:t>
            </a:r>
            <a:r>
              <a:rPr lang="cs-CZ" sz="2000" dirty="0" smtClean="0"/>
              <a:t>	      rozum___</a:t>
            </a:r>
            <a:r>
              <a:rPr lang="cs-CZ" sz="2000" dirty="0" err="1" smtClean="0"/>
              <a:t>jší</a:t>
            </a:r>
            <a:r>
              <a:rPr lang="cs-CZ" sz="2000" dirty="0" smtClean="0"/>
              <a:t>	         dojem___</a:t>
            </a:r>
            <a:r>
              <a:rPr lang="cs-CZ" sz="2000" dirty="0" err="1" smtClean="0"/>
              <a:t>jší</a:t>
            </a: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  <p:cxnSp>
        <p:nvCxnSpPr>
          <p:cNvPr id="5" name="Přímá spojnice 4"/>
          <p:cNvCxnSpPr>
            <a:stCxn id="3" idx="1"/>
            <a:endCxn id="3" idx="3"/>
          </p:cNvCxnSpPr>
          <p:nvPr/>
        </p:nvCxnSpPr>
        <p:spPr>
          <a:xfrm>
            <a:off x="457200" y="3863182"/>
            <a:ext cx="832964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57158" y="274638"/>
            <a:ext cx="8329642" cy="1143000"/>
          </a:xfrm>
          <a:solidFill>
            <a:srgbClr val="92D050"/>
          </a:solidFill>
          <a:ln w="57150">
            <a:solidFill>
              <a:schemeClr val="accent3">
                <a:lumMod val="75000"/>
              </a:schemeClr>
            </a:solidFill>
          </a:ln>
          <a:effectLst>
            <a:innerShdw blurRad="114300">
              <a:prstClr val="black"/>
            </a:innerShdw>
          </a:effectLst>
        </p:spPr>
        <p:txBody>
          <a:bodyPr>
            <a:normAutofit/>
          </a:bodyPr>
          <a:lstStyle/>
          <a:p>
            <a:r>
              <a:rPr lang="cs-CZ" sz="3200" dirty="0" smtClean="0"/>
              <a:t>Zkontroluj. Povedlo se?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4214818"/>
            <a:ext cx="8215370" cy="2214579"/>
          </a:xfrm>
          <a:ln w="12700"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>
              <a:buNone/>
            </a:pPr>
            <a:endParaRPr lang="cs-CZ" sz="2000" dirty="0" smtClean="0"/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skro</a:t>
            </a:r>
            <a:r>
              <a:rPr lang="cs-CZ" sz="2000" b="1" dirty="0" smtClean="0">
                <a:solidFill>
                  <a:srgbClr val="FF0000"/>
                </a:solidFill>
              </a:rPr>
              <a:t>mně</a:t>
            </a:r>
            <a:r>
              <a:rPr lang="cs-CZ" sz="2000" dirty="0" smtClean="0"/>
              <a:t>jší	      taje</a:t>
            </a:r>
            <a:r>
              <a:rPr lang="cs-CZ" sz="2000" b="1" dirty="0" smtClean="0">
                <a:solidFill>
                  <a:srgbClr val="FF0000"/>
                </a:solidFill>
              </a:rPr>
              <a:t>mně</a:t>
            </a:r>
            <a:r>
              <a:rPr lang="cs-CZ" sz="2000" dirty="0" smtClean="0"/>
              <a:t>jší	         vědo</a:t>
            </a:r>
            <a:r>
              <a:rPr lang="cs-CZ" sz="2000" b="1" dirty="0" smtClean="0">
                <a:solidFill>
                  <a:srgbClr val="0070C0"/>
                </a:solidFill>
              </a:rPr>
              <a:t>mě</a:t>
            </a:r>
            <a:r>
              <a:rPr lang="cs-CZ" sz="2000" dirty="0" smtClean="0"/>
              <a:t>jší	                te</a:t>
            </a:r>
            <a:r>
              <a:rPr lang="cs-CZ" sz="2000" b="1" dirty="0" smtClean="0">
                <a:solidFill>
                  <a:srgbClr val="FF0000"/>
                </a:solidFill>
              </a:rPr>
              <a:t>mně</a:t>
            </a:r>
            <a:r>
              <a:rPr lang="cs-CZ" sz="2000" dirty="0" smtClean="0"/>
              <a:t>jší   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 stříd</a:t>
            </a:r>
            <a:r>
              <a:rPr lang="cs-CZ" sz="2000" b="1" dirty="0" smtClean="0">
                <a:solidFill>
                  <a:srgbClr val="0070C0"/>
                </a:solidFill>
              </a:rPr>
              <a:t>mě</a:t>
            </a:r>
            <a:r>
              <a:rPr lang="cs-CZ" sz="2000" dirty="0" smtClean="0"/>
              <a:t>jší 	      je</a:t>
            </a:r>
            <a:r>
              <a:rPr lang="cs-CZ" sz="2000" b="1" dirty="0" smtClean="0">
                <a:solidFill>
                  <a:srgbClr val="FF0000"/>
                </a:solidFill>
              </a:rPr>
              <a:t>mně</a:t>
            </a:r>
            <a:r>
              <a:rPr lang="cs-CZ" sz="2000" dirty="0" smtClean="0"/>
              <a:t>jší	         upří</a:t>
            </a:r>
            <a:r>
              <a:rPr lang="cs-CZ" sz="2000" b="1" dirty="0" smtClean="0">
                <a:solidFill>
                  <a:srgbClr val="FF0000"/>
                </a:solidFill>
              </a:rPr>
              <a:t>mně</a:t>
            </a:r>
            <a:r>
              <a:rPr lang="cs-CZ" sz="2000" dirty="0" smtClean="0"/>
              <a:t>jší	                zřej</a:t>
            </a:r>
            <a:r>
              <a:rPr lang="cs-CZ" sz="2000" b="1" dirty="0" smtClean="0">
                <a:solidFill>
                  <a:srgbClr val="0070C0"/>
                </a:solidFill>
              </a:rPr>
              <a:t>mě</a:t>
            </a:r>
            <a:r>
              <a:rPr lang="cs-CZ" sz="2000" dirty="0" smtClean="0"/>
              <a:t>jší 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příje</a:t>
            </a:r>
            <a:r>
              <a:rPr lang="cs-CZ" sz="2000" b="1" dirty="0" smtClean="0">
                <a:solidFill>
                  <a:srgbClr val="FF0000"/>
                </a:solidFill>
              </a:rPr>
              <a:t>mně</a:t>
            </a:r>
            <a:r>
              <a:rPr lang="cs-CZ" sz="2000" dirty="0" smtClean="0"/>
              <a:t>jší	      rozu</a:t>
            </a:r>
            <a:r>
              <a:rPr lang="cs-CZ" sz="2000" b="1" dirty="0" smtClean="0">
                <a:solidFill>
                  <a:srgbClr val="FF0000"/>
                </a:solidFill>
              </a:rPr>
              <a:t>mně</a:t>
            </a:r>
            <a:r>
              <a:rPr lang="cs-CZ" sz="2000" dirty="0" smtClean="0"/>
              <a:t>jší	         doje</a:t>
            </a:r>
            <a:r>
              <a:rPr lang="cs-CZ" sz="2000" b="1" dirty="0" smtClean="0">
                <a:solidFill>
                  <a:srgbClr val="FF0000"/>
                </a:solidFill>
              </a:rPr>
              <a:t>mně</a:t>
            </a:r>
            <a:r>
              <a:rPr lang="cs-CZ" sz="2000" dirty="0" smtClean="0"/>
              <a:t>jší</a:t>
            </a:r>
          </a:p>
        </p:txBody>
      </p:sp>
      <p:sp>
        <p:nvSpPr>
          <p:cNvPr id="4" name="Obdélník 3"/>
          <p:cNvSpPr/>
          <p:nvPr/>
        </p:nvSpPr>
        <p:spPr>
          <a:xfrm>
            <a:off x="428596" y="1643050"/>
            <a:ext cx="8215370" cy="2123658"/>
          </a:xfrm>
          <a:prstGeom prst="rect">
            <a:avLst/>
          </a:prstGeom>
          <a:ln>
            <a:solidFill>
              <a:schemeClr val="accent3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endParaRPr lang="cs-CZ" sz="1400" dirty="0" smtClean="0"/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skro</a:t>
            </a:r>
            <a:r>
              <a:rPr lang="cs-CZ" sz="2000" b="1" dirty="0" smtClean="0">
                <a:solidFill>
                  <a:srgbClr val="FF0000"/>
                </a:solidFill>
              </a:rPr>
              <a:t>mně</a:t>
            </a:r>
            <a:r>
              <a:rPr lang="cs-CZ" sz="2000" dirty="0" smtClean="0"/>
              <a:t>	       	       taje</a:t>
            </a:r>
            <a:r>
              <a:rPr lang="cs-CZ" sz="2000" b="1" dirty="0" smtClean="0">
                <a:solidFill>
                  <a:srgbClr val="FF0000"/>
                </a:solidFill>
              </a:rPr>
              <a:t>mně</a:t>
            </a:r>
            <a:r>
              <a:rPr lang="cs-CZ" sz="2000" dirty="0" smtClean="0"/>
              <a:t>	          vědo</a:t>
            </a:r>
            <a:r>
              <a:rPr lang="cs-CZ" sz="2000" b="1" dirty="0" smtClean="0">
                <a:solidFill>
                  <a:srgbClr val="0070C0"/>
                </a:solidFill>
              </a:rPr>
              <a:t>mě</a:t>
            </a:r>
            <a:r>
              <a:rPr lang="cs-CZ" sz="2000" dirty="0" smtClean="0"/>
              <a:t>		te</a:t>
            </a:r>
            <a:r>
              <a:rPr lang="cs-CZ" sz="2000" b="1" dirty="0" smtClean="0">
                <a:solidFill>
                  <a:srgbClr val="FF0000"/>
                </a:solidFill>
              </a:rPr>
              <a:t>mně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stříd</a:t>
            </a:r>
            <a:r>
              <a:rPr lang="cs-CZ" sz="2000" b="1" dirty="0" smtClean="0">
                <a:solidFill>
                  <a:srgbClr val="0070C0"/>
                </a:solidFill>
              </a:rPr>
              <a:t>mě</a:t>
            </a:r>
            <a:r>
              <a:rPr lang="cs-CZ" sz="2000" dirty="0" smtClean="0"/>
              <a:t>	       	       je</a:t>
            </a:r>
            <a:r>
              <a:rPr lang="cs-CZ" sz="2000" b="1" dirty="0" smtClean="0">
                <a:solidFill>
                  <a:srgbClr val="FF0000"/>
                </a:solidFill>
              </a:rPr>
              <a:t>mně</a:t>
            </a:r>
            <a:r>
              <a:rPr lang="cs-CZ" sz="2000" dirty="0" smtClean="0"/>
              <a:t> 	          upří</a:t>
            </a:r>
            <a:r>
              <a:rPr lang="cs-CZ" sz="2000" b="1" dirty="0" smtClean="0">
                <a:solidFill>
                  <a:srgbClr val="FF0000"/>
                </a:solidFill>
              </a:rPr>
              <a:t>mně</a:t>
            </a:r>
            <a:r>
              <a:rPr lang="cs-CZ" sz="2000" dirty="0" smtClean="0"/>
              <a:t>	          	zřej</a:t>
            </a:r>
            <a:r>
              <a:rPr lang="cs-CZ" sz="2000" b="1" dirty="0" smtClean="0">
                <a:solidFill>
                  <a:srgbClr val="0070C0"/>
                </a:solidFill>
              </a:rPr>
              <a:t>mě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příje</a:t>
            </a:r>
            <a:r>
              <a:rPr lang="cs-CZ" sz="2000" b="1" dirty="0" smtClean="0">
                <a:solidFill>
                  <a:srgbClr val="FF0000"/>
                </a:solidFill>
              </a:rPr>
              <a:t>mně</a:t>
            </a:r>
            <a:r>
              <a:rPr lang="cs-CZ" sz="2000" dirty="0" smtClean="0"/>
              <a:t> 	       rozu</a:t>
            </a:r>
            <a:r>
              <a:rPr lang="cs-CZ" sz="2000" b="1" dirty="0" smtClean="0">
                <a:solidFill>
                  <a:srgbClr val="FF0000"/>
                </a:solidFill>
              </a:rPr>
              <a:t>mně</a:t>
            </a:r>
            <a:r>
              <a:rPr lang="cs-CZ" sz="2000" dirty="0" smtClean="0"/>
              <a:t>    	          doje</a:t>
            </a:r>
            <a:r>
              <a:rPr lang="cs-CZ" sz="2000" b="1" dirty="0" smtClean="0">
                <a:solidFill>
                  <a:srgbClr val="FF0000"/>
                </a:solidFill>
              </a:rPr>
              <a:t>mně</a:t>
            </a:r>
          </a:p>
          <a:p>
            <a:pPr>
              <a:lnSpc>
                <a:spcPct val="150000"/>
              </a:lnSpc>
              <a:buNone/>
            </a:pPr>
            <a:endParaRPr lang="cs-CZ" sz="1400" b="1" dirty="0" smtClean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build="p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75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/>
              <a:t>Psaní mně / mě podle příbuzných slov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3545504"/>
          </a:xfrm>
          <a:ln w="38100">
            <a:solidFill>
              <a:schemeClr val="accent3">
                <a:lumMod val="75000"/>
              </a:schemeClr>
            </a:solidFill>
          </a:ln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2000" dirty="0" smtClean="0"/>
          </a:p>
          <a:p>
            <a:pPr algn="ctr">
              <a:buNone/>
            </a:pPr>
            <a:r>
              <a:rPr lang="cs-CZ" sz="2600" b="1" u="sng" dirty="0" smtClean="0">
                <a:latin typeface="Arial Black" pitchFamily="34" charset="0"/>
              </a:rPr>
              <a:t>Pravidlo platí i pro tvoření slov odvozených </a:t>
            </a:r>
          </a:p>
          <a:p>
            <a:pPr>
              <a:buNone/>
            </a:pPr>
            <a:r>
              <a:rPr lang="cs-CZ" sz="2000" b="1" dirty="0" smtClean="0">
                <a:solidFill>
                  <a:srgbClr val="0070C0"/>
                </a:solidFill>
              </a:rPr>
              <a:t>		</a:t>
            </a:r>
          </a:p>
          <a:p>
            <a:pPr>
              <a:buNone/>
            </a:pPr>
            <a:r>
              <a:rPr lang="cs-CZ" sz="2000" b="1" dirty="0">
                <a:solidFill>
                  <a:srgbClr val="0070C0"/>
                </a:solidFill>
              </a:rPr>
              <a:t>	</a:t>
            </a:r>
            <a:r>
              <a:rPr lang="cs-CZ" sz="2600" b="1" u="sng" dirty="0" smtClean="0">
                <a:solidFill>
                  <a:srgbClr val="0070C0"/>
                </a:solidFill>
              </a:rPr>
              <a:t>a) pomocí předpon: </a:t>
            </a:r>
            <a:r>
              <a:rPr lang="cs-CZ" sz="2600" b="1" dirty="0" smtClean="0">
                <a:solidFill>
                  <a:srgbClr val="0070C0"/>
                </a:solidFill>
              </a:rPr>
              <a:t>   </a:t>
            </a:r>
            <a:r>
              <a:rPr lang="cs-CZ" sz="2600" dirty="0" smtClean="0"/>
              <a:t>vzpo</a:t>
            </a:r>
            <a:r>
              <a:rPr lang="cs-CZ" sz="2600" b="1" u="sng" dirty="0" smtClean="0">
                <a:solidFill>
                  <a:srgbClr val="FF0000"/>
                </a:solidFill>
              </a:rPr>
              <a:t>mně</a:t>
            </a:r>
            <a:r>
              <a:rPr lang="cs-CZ" sz="2600" dirty="0" smtClean="0"/>
              <a:t>l – zapo</a:t>
            </a:r>
            <a:r>
              <a:rPr lang="cs-CZ" sz="2600" b="1" u="sng" dirty="0" smtClean="0">
                <a:solidFill>
                  <a:srgbClr val="FF0000"/>
                </a:solidFill>
              </a:rPr>
              <a:t>mně</a:t>
            </a:r>
            <a:r>
              <a:rPr lang="cs-CZ" sz="2600" dirty="0" smtClean="0"/>
              <a:t>l, připo</a:t>
            </a:r>
            <a:r>
              <a:rPr lang="cs-CZ" sz="2600" b="1" u="sng" dirty="0" smtClean="0">
                <a:solidFill>
                  <a:srgbClr val="FF0000"/>
                </a:solidFill>
              </a:rPr>
              <a:t>mně</a:t>
            </a:r>
            <a:r>
              <a:rPr lang="cs-CZ" sz="2600" dirty="0" smtClean="0"/>
              <a:t>l</a:t>
            </a:r>
          </a:p>
          <a:p>
            <a:pPr>
              <a:buNone/>
            </a:pPr>
            <a:r>
              <a:rPr lang="cs-CZ" sz="2600" dirty="0" smtClean="0"/>
              <a:t>			       	     rozu</a:t>
            </a:r>
            <a:r>
              <a:rPr lang="cs-CZ" sz="2600" b="1" u="sng" dirty="0" smtClean="0">
                <a:solidFill>
                  <a:srgbClr val="7030A0"/>
                </a:solidFill>
              </a:rPr>
              <a:t>mě</a:t>
            </a:r>
            <a:r>
              <a:rPr lang="cs-CZ" sz="2600" dirty="0" smtClean="0"/>
              <a:t>l – vyrozu</a:t>
            </a:r>
            <a:r>
              <a:rPr lang="cs-CZ" sz="2600" b="1" u="sng" dirty="0" smtClean="0">
                <a:solidFill>
                  <a:srgbClr val="7030A0"/>
                </a:solidFill>
              </a:rPr>
              <a:t>mě</a:t>
            </a:r>
            <a:r>
              <a:rPr lang="cs-CZ" sz="2600" dirty="0" smtClean="0"/>
              <a:t>l, porozu</a:t>
            </a:r>
            <a:r>
              <a:rPr lang="cs-CZ" sz="2600" b="1" u="sng" dirty="0" smtClean="0">
                <a:solidFill>
                  <a:srgbClr val="7030A0"/>
                </a:solidFill>
              </a:rPr>
              <a:t>mě</a:t>
            </a:r>
            <a:r>
              <a:rPr lang="cs-CZ" sz="2600" dirty="0" smtClean="0"/>
              <a:t>l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b="1" dirty="0" smtClean="0">
                <a:solidFill>
                  <a:srgbClr val="0070C0"/>
                </a:solidFill>
              </a:rPr>
              <a:t>	</a:t>
            </a:r>
            <a:r>
              <a:rPr lang="cs-CZ" sz="2600" b="1" u="sng" dirty="0" smtClean="0">
                <a:solidFill>
                  <a:srgbClr val="0070C0"/>
                </a:solidFill>
              </a:rPr>
              <a:t>b) pomocí předpon a přípon:</a:t>
            </a:r>
            <a:r>
              <a:rPr lang="cs-CZ" sz="2600" dirty="0" smtClean="0">
                <a:solidFill>
                  <a:srgbClr val="0070C0"/>
                </a:solidFill>
              </a:rPr>
              <a:t>   </a:t>
            </a:r>
            <a:r>
              <a:rPr lang="cs-CZ" sz="2600" dirty="0" smtClean="0"/>
              <a:t>u</a:t>
            </a:r>
            <a:r>
              <a:rPr lang="cs-CZ" sz="2600" b="1" u="sng" dirty="0" smtClean="0">
                <a:solidFill>
                  <a:srgbClr val="7030A0"/>
                </a:solidFill>
              </a:rPr>
              <a:t>mě</a:t>
            </a:r>
            <a:r>
              <a:rPr lang="cs-CZ" sz="2600" dirty="0" smtClean="0"/>
              <a:t>t – u</a:t>
            </a:r>
            <a:r>
              <a:rPr lang="cs-CZ" sz="2600" b="1" u="sng" dirty="0" smtClean="0">
                <a:solidFill>
                  <a:srgbClr val="7030A0"/>
                </a:solidFill>
              </a:rPr>
              <a:t>mě</a:t>
            </a:r>
            <a:r>
              <a:rPr lang="cs-CZ" sz="2600" dirty="0" smtClean="0"/>
              <a:t>ní</a:t>
            </a:r>
          </a:p>
          <a:p>
            <a:pPr>
              <a:buNone/>
            </a:pPr>
            <a:r>
              <a:rPr lang="cs-CZ" sz="2600" dirty="0" smtClean="0"/>
              <a:t>			       </a:t>
            </a:r>
            <a:r>
              <a:rPr lang="cs-CZ" sz="2600" dirty="0"/>
              <a:t> </a:t>
            </a:r>
            <a:r>
              <a:rPr lang="cs-CZ" sz="2600" dirty="0" smtClean="0"/>
              <a:t>    porozu</a:t>
            </a:r>
            <a:r>
              <a:rPr lang="cs-CZ" sz="2600" b="1" u="sng" dirty="0" smtClean="0">
                <a:solidFill>
                  <a:srgbClr val="7030A0"/>
                </a:solidFill>
              </a:rPr>
              <a:t>mě</a:t>
            </a:r>
            <a:r>
              <a:rPr lang="cs-CZ" sz="2600" dirty="0" smtClean="0"/>
              <a:t>t – porozu</a:t>
            </a:r>
            <a:r>
              <a:rPr lang="cs-CZ" sz="2600" b="1" u="sng" dirty="0" smtClean="0">
                <a:solidFill>
                  <a:srgbClr val="7030A0"/>
                </a:solidFill>
              </a:rPr>
              <a:t>mě</a:t>
            </a:r>
            <a:r>
              <a:rPr lang="cs-CZ" sz="2600" dirty="0" smtClean="0"/>
              <a:t>ní, vyrozu</a:t>
            </a:r>
            <a:r>
              <a:rPr lang="cs-CZ" sz="2600" b="1" u="sng" dirty="0" smtClean="0">
                <a:solidFill>
                  <a:srgbClr val="7030A0"/>
                </a:solidFill>
              </a:rPr>
              <a:t>mě</a:t>
            </a:r>
            <a:r>
              <a:rPr lang="cs-CZ" sz="2600" dirty="0" smtClean="0"/>
              <a:t>ní</a:t>
            </a:r>
          </a:p>
          <a:p>
            <a:pPr>
              <a:buNone/>
            </a:pPr>
            <a:endParaRPr lang="cs-CZ" sz="2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6093296"/>
            <a:ext cx="3429024" cy="4648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dirty="0" smtClean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257662090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uiExpand="1" build="p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/>
              <a:t>Psaní mně / mě podle příbuzných slov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5536" y="1573416"/>
            <a:ext cx="1287788" cy="461665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SLOVESA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19941" y="1619582"/>
            <a:ext cx="152663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čas přítomný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61683" y="1604193"/>
            <a:ext cx="12822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čas minulý</a:t>
            </a:r>
            <a:endParaRPr lang="cs-CZ" sz="2000" dirty="0"/>
          </a:p>
        </p:txBody>
      </p:sp>
      <p:sp>
        <p:nvSpPr>
          <p:cNvPr id="7" name="Obdélník 6"/>
          <p:cNvSpPr/>
          <p:nvPr/>
        </p:nvSpPr>
        <p:spPr>
          <a:xfrm>
            <a:off x="4877660" y="2619345"/>
            <a:ext cx="1066233" cy="5078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dirty="0"/>
              <a:t>	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219941" y="2250013"/>
            <a:ext cx="66717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</a:t>
            </a:r>
            <a:r>
              <a:rPr lang="cs-CZ" sz="2400" b="1" u="sng" dirty="0" smtClean="0">
                <a:solidFill>
                  <a:srgbClr val="7030A0"/>
                </a:solidFill>
              </a:rPr>
              <a:t>m</a:t>
            </a:r>
            <a:r>
              <a:rPr lang="cs-CZ" sz="2400" dirty="0" smtClean="0"/>
              <a:t>í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91812" y="1619582"/>
            <a:ext cx="9702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infinitiv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91812" y="2249467"/>
            <a:ext cx="8466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</a:t>
            </a:r>
            <a:r>
              <a:rPr lang="cs-CZ" sz="2400" b="1" u="sng" dirty="0" smtClean="0">
                <a:solidFill>
                  <a:srgbClr val="7030A0"/>
                </a:solidFill>
              </a:rPr>
              <a:t>mě</a:t>
            </a:r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189599" y="2873260"/>
            <a:ext cx="10430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rozu</a:t>
            </a:r>
            <a:r>
              <a:rPr lang="cs-CZ" sz="2400" b="1" u="sng" dirty="0" smtClean="0">
                <a:solidFill>
                  <a:srgbClr val="7030A0"/>
                </a:solidFill>
              </a:rPr>
              <a:t>m</a:t>
            </a:r>
            <a:r>
              <a:rPr lang="cs-CZ" sz="2400" dirty="0" smtClean="0"/>
              <a:t>í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661683" y="2873259"/>
            <a:ext cx="11969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rozu</a:t>
            </a:r>
            <a:r>
              <a:rPr lang="cs-CZ" sz="2400" b="1" u="sng" dirty="0" smtClean="0">
                <a:solidFill>
                  <a:srgbClr val="7030A0"/>
                </a:solidFill>
              </a:rPr>
              <a:t>mě</a:t>
            </a:r>
            <a:r>
              <a:rPr lang="cs-CZ" sz="2400" dirty="0" smtClean="0"/>
              <a:t>l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91812" y="2873260"/>
            <a:ext cx="12273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rozu</a:t>
            </a:r>
            <a:r>
              <a:rPr lang="cs-CZ" sz="2400" b="1" u="sng" dirty="0" smtClean="0">
                <a:solidFill>
                  <a:srgbClr val="7030A0"/>
                </a:solidFill>
              </a:rPr>
              <a:t>mě</a:t>
            </a:r>
            <a:r>
              <a:rPr lang="cs-CZ" sz="2400" dirty="0" smtClean="0"/>
              <a:t>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219941" y="3471391"/>
            <a:ext cx="1513684" cy="7386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zapo</a:t>
            </a:r>
            <a:r>
              <a:rPr lang="cs-CZ" sz="2400" b="1" u="sng" dirty="0" smtClean="0">
                <a:solidFill>
                  <a:srgbClr val="FF0000"/>
                </a:solidFill>
              </a:rPr>
              <a:t>m</a:t>
            </a:r>
            <a:r>
              <a:rPr lang="cs-CZ" sz="2400" dirty="0" smtClean="0"/>
              <a:t>e</a:t>
            </a:r>
            <a:r>
              <a:rPr lang="cs-CZ" sz="2400" b="1" u="sng" dirty="0" smtClean="0">
                <a:solidFill>
                  <a:srgbClr val="FF0000"/>
                </a:solidFill>
              </a:rPr>
              <a:t>n</a:t>
            </a:r>
            <a:r>
              <a:rPr lang="cs-CZ" sz="2400" dirty="0" smtClean="0"/>
              <a:t>e</a:t>
            </a:r>
          </a:p>
          <a:p>
            <a:r>
              <a:rPr lang="cs-CZ" dirty="0" smtClean="0"/>
              <a:t>(vložené e)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649009" y="3504800"/>
            <a:ext cx="14042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zapo</a:t>
            </a:r>
            <a:r>
              <a:rPr lang="cs-CZ" sz="2400" b="1" u="sng" dirty="0" smtClean="0">
                <a:solidFill>
                  <a:srgbClr val="FF0000"/>
                </a:solidFill>
              </a:rPr>
              <a:t>mně</a:t>
            </a:r>
            <a:r>
              <a:rPr lang="cs-CZ" sz="2400" dirty="0" smtClean="0"/>
              <a:t>l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891812" y="3550966"/>
            <a:ext cx="17600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zapo</a:t>
            </a:r>
            <a:r>
              <a:rPr lang="cs-CZ" sz="2400" b="1" u="sng" dirty="0" smtClean="0">
                <a:solidFill>
                  <a:srgbClr val="FF0000"/>
                </a:solidFill>
              </a:rPr>
              <a:t>m</a:t>
            </a:r>
            <a:r>
              <a:rPr lang="cs-CZ" sz="2400" dirty="0" smtClean="0"/>
              <a:t>e</a:t>
            </a:r>
            <a:r>
              <a:rPr lang="cs-CZ" sz="2400" b="1" u="sng" dirty="0" smtClean="0">
                <a:solidFill>
                  <a:srgbClr val="FF0000"/>
                </a:solidFill>
              </a:rPr>
              <a:t>n</a:t>
            </a:r>
            <a:r>
              <a:rPr lang="cs-CZ" sz="2400" dirty="0" smtClean="0"/>
              <a:t>out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60108" y="2249468"/>
            <a:ext cx="8162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</a:t>
            </a:r>
            <a:r>
              <a:rPr lang="cs-CZ" sz="2400" b="1" u="sng" dirty="0" smtClean="0">
                <a:solidFill>
                  <a:srgbClr val="7030A0"/>
                </a:solidFill>
              </a:rPr>
              <a:t>mě</a:t>
            </a:r>
            <a:r>
              <a:rPr lang="cs-CZ" sz="2400" dirty="0" smtClean="0"/>
              <a:t>l</a:t>
            </a:r>
            <a:endParaRPr lang="cs-CZ" sz="2400" dirty="0"/>
          </a:p>
        </p:txBody>
      </p:sp>
      <p:cxnSp>
        <p:nvCxnSpPr>
          <p:cNvPr id="19" name="Přímá spojnice se šipkou 18"/>
          <p:cNvCxnSpPr/>
          <p:nvPr/>
        </p:nvCxnSpPr>
        <p:spPr>
          <a:xfrm flipV="1">
            <a:off x="395536" y="2142274"/>
            <a:ext cx="8256373" cy="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04850" y="4468324"/>
            <a:ext cx="2638351" cy="461665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PODSTATNÉ JMÉNO</a:t>
            </a:r>
            <a:endParaRPr lang="cs-CZ" sz="2400" dirty="0"/>
          </a:p>
        </p:txBody>
      </p:sp>
      <p:cxnSp>
        <p:nvCxnSpPr>
          <p:cNvPr id="24" name="Přímá spojnice se šipkou 23"/>
          <p:cNvCxnSpPr/>
          <p:nvPr/>
        </p:nvCxnSpPr>
        <p:spPr>
          <a:xfrm>
            <a:off x="827584" y="2250013"/>
            <a:ext cx="0" cy="2187099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2287987" y="4997642"/>
            <a:ext cx="9781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</a:t>
            </a:r>
            <a:r>
              <a:rPr lang="cs-CZ" sz="2400" b="1" u="sng" dirty="0" smtClean="0">
                <a:solidFill>
                  <a:srgbClr val="7030A0"/>
                </a:solidFill>
              </a:rPr>
              <a:t>mě</a:t>
            </a:r>
            <a:r>
              <a:rPr lang="cs-CZ" sz="2400" dirty="0" smtClean="0"/>
              <a:t>ní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4188550" y="4983214"/>
            <a:ext cx="16826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porozu</a:t>
            </a:r>
            <a:r>
              <a:rPr lang="cs-CZ" sz="2400" b="1" u="sng" dirty="0" smtClean="0">
                <a:solidFill>
                  <a:srgbClr val="7030A0"/>
                </a:solidFill>
              </a:rPr>
              <a:t>mě</a:t>
            </a:r>
            <a:r>
              <a:rPr lang="cs-CZ" sz="2400" dirty="0" smtClean="0"/>
              <a:t>ní</a:t>
            </a:r>
            <a:endParaRPr lang="cs-CZ" sz="24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409547" y="4998367"/>
            <a:ext cx="20935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zapo</a:t>
            </a:r>
            <a:r>
              <a:rPr lang="cs-CZ" sz="2400" b="1" u="sng" dirty="0" smtClean="0">
                <a:solidFill>
                  <a:srgbClr val="FF0000"/>
                </a:solidFill>
              </a:rPr>
              <a:t>mně</a:t>
            </a:r>
            <a:r>
              <a:rPr lang="cs-CZ" sz="2400" dirty="0" smtClean="0"/>
              <a:t>tlivost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68079" y="5547573"/>
            <a:ext cx="2443041" cy="461665"/>
          </a:xfrm>
          <a:prstGeom prst="rect">
            <a:avLst/>
          </a:prstGeom>
          <a:noFill/>
          <a:ln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PŘÍDAVNÉ JMÉNO</a:t>
            </a:r>
            <a:endParaRPr lang="cs-CZ" sz="24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233264" y="6237312"/>
            <a:ext cx="9557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</a:t>
            </a:r>
            <a:r>
              <a:rPr lang="cs-CZ" sz="2400" b="1" u="sng" dirty="0" smtClean="0">
                <a:solidFill>
                  <a:srgbClr val="7030A0"/>
                </a:solidFill>
              </a:rPr>
              <a:t>mě</a:t>
            </a:r>
            <a:r>
              <a:rPr lang="cs-CZ" sz="2400" dirty="0" smtClean="0"/>
              <a:t>lý</a:t>
            </a:r>
            <a:endParaRPr lang="cs-CZ" sz="2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188550" y="6237312"/>
            <a:ext cx="15422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srozu</a:t>
            </a:r>
            <a:r>
              <a:rPr lang="cs-CZ" sz="2400" b="1" u="sng" dirty="0" smtClean="0">
                <a:solidFill>
                  <a:srgbClr val="7030A0"/>
                </a:solidFill>
              </a:rPr>
              <a:t>mě</a:t>
            </a:r>
            <a:r>
              <a:rPr lang="cs-CZ" sz="2400" dirty="0" smtClean="0"/>
              <a:t>ný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588224" y="6237312"/>
            <a:ext cx="18564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zapo</a:t>
            </a:r>
            <a:r>
              <a:rPr lang="cs-CZ" sz="2400" b="1" u="sng" dirty="0" smtClean="0">
                <a:solidFill>
                  <a:srgbClr val="FF0000"/>
                </a:solidFill>
              </a:rPr>
              <a:t>mně</a:t>
            </a:r>
            <a:r>
              <a:rPr lang="cs-CZ" sz="2400" dirty="0" smtClean="0"/>
              <a:t>tlivý</a:t>
            </a:r>
            <a:endParaRPr lang="cs-CZ" sz="2400" dirty="0"/>
          </a:p>
        </p:txBody>
      </p:sp>
      <p:cxnSp>
        <p:nvCxnSpPr>
          <p:cNvPr id="33" name="Přímá spojnice se šipkou 32"/>
          <p:cNvCxnSpPr/>
          <p:nvPr/>
        </p:nvCxnSpPr>
        <p:spPr>
          <a:xfrm>
            <a:off x="827584" y="4998367"/>
            <a:ext cx="0" cy="46166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9064930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8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5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9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/>
      <p:bldP spid="5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22" grpId="0" animBg="1"/>
      <p:bldP spid="25" grpId="0"/>
      <p:bldP spid="26" grpId="0"/>
      <p:bldP spid="27" grpId="0"/>
      <p:bldP spid="28" grpId="0" animBg="1"/>
      <p:bldP spid="29" grpId="0"/>
      <p:bldP spid="30" grpId="0"/>
      <p:bldP spid="3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/>
              <a:t>Psaní mně / mě podle příbuzných slov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68759" y="1646020"/>
            <a:ext cx="2229906" cy="40011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PODSTATNÉ JMÉNO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195182" y="1660410"/>
            <a:ext cx="2120324" cy="40011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JINÝ SLOVNÍ DRUH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609150" y="1661353"/>
            <a:ext cx="1394997" cy="40011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POZNÁMKY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4762" y="2353761"/>
            <a:ext cx="6799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</a:t>
            </a:r>
            <a:r>
              <a:rPr lang="cs-CZ" sz="2400" b="1" u="sng" dirty="0" smtClean="0">
                <a:solidFill>
                  <a:srgbClr val="7030A0"/>
                </a:solidFill>
              </a:rPr>
              <a:t>m</a:t>
            </a:r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195182" y="2354287"/>
            <a:ext cx="15343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set</a:t>
            </a:r>
            <a:r>
              <a:rPr lang="cs-CZ" sz="2400" b="1" u="sng" dirty="0" smtClean="0">
                <a:solidFill>
                  <a:srgbClr val="7030A0"/>
                </a:solidFill>
              </a:rPr>
              <a:t>mě</a:t>
            </a:r>
            <a:r>
              <a:rPr lang="cs-CZ" sz="2400" dirty="0" smtClean="0"/>
              <a:t>lo se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609029" y="2384539"/>
            <a:ext cx="197092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set</a:t>
            </a:r>
            <a:r>
              <a:rPr lang="cs-CZ" sz="2000" b="1" u="sng" dirty="0" smtClean="0">
                <a:solidFill>
                  <a:srgbClr val="7030A0"/>
                </a:solidFill>
              </a:rPr>
              <a:t>mě</a:t>
            </a:r>
            <a:r>
              <a:rPr lang="cs-CZ" sz="2000" dirty="0" smtClean="0"/>
              <a:t>ní, set</a:t>
            </a:r>
            <a:r>
              <a:rPr lang="cs-CZ" sz="2000" b="1" u="sng" dirty="0" smtClean="0">
                <a:solidFill>
                  <a:srgbClr val="7030A0"/>
                </a:solidFill>
              </a:rPr>
              <a:t>mě</a:t>
            </a:r>
            <a:r>
              <a:rPr lang="cs-CZ" sz="2000" dirty="0" smtClean="0"/>
              <a:t>lý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90041" y="3518103"/>
            <a:ext cx="15131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</a:t>
            </a:r>
            <a:r>
              <a:rPr lang="cs-CZ" sz="2400" b="1" dirty="0" smtClean="0">
                <a:solidFill>
                  <a:srgbClr val="FF0000"/>
                </a:solidFill>
              </a:rPr>
              <a:t>mně</a:t>
            </a:r>
            <a:r>
              <a:rPr lang="cs-CZ" sz="2400" dirty="0" smtClean="0"/>
              <a:t>nka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364088" y="3518103"/>
            <a:ext cx="217399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</a:t>
            </a:r>
            <a:r>
              <a:rPr lang="cs-CZ" sz="2400" b="1" dirty="0" smtClean="0">
                <a:solidFill>
                  <a:srgbClr val="FF0000"/>
                </a:solidFill>
              </a:rPr>
              <a:t>mn</a:t>
            </a:r>
            <a:r>
              <a:rPr lang="cs-CZ" sz="2400" dirty="0" smtClean="0"/>
              <a:t>ík, po</a:t>
            </a:r>
            <a:r>
              <a:rPr lang="cs-CZ" sz="2400" b="1" dirty="0" smtClean="0">
                <a:solidFill>
                  <a:srgbClr val="FF0000"/>
                </a:solidFill>
              </a:rPr>
              <a:t>mn</a:t>
            </a:r>
            <a:r>
              <a:rPr lang="cs-CZ" sz="2400" dirty="0" smtClean="0"/>
              <a:t>i!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55576" y="4005064"/>
            <a:ext cx="14088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uze</a:t>
            </a:r>
            <a:r>
              <a:rPr lang="cs-CZ" sz="2400" b="1" dirty="0" smtClean="0">
                <a:solidFill>
                  <a:srgbClr val="FF0000"/>
                </a:solidFill>
              </a:rPr>
              <a:t>mně</a:t>
            </a:r>
            <a:r>
              <a:rPr lang="cs-CZ" sz="2400" dirty="0" smtClean="0"/>
              <a:t>ní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27747" y="4005064"/>
            <a:ext cx="119564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uze</a:t>
            </a:r>
            <a:r>
              <a:rPr lang="cs-CZ" sz="2400" b="1" dirty="0" smtClean="0">
                <a:solidFill>
                  <a:srgbClr val="FF0000"/>
                </a:solidFill>
              </a:rPr>
              <a:t>mn</a:t>
            </a:r>
            <a:r>
              <a:rPr lang="cs-CZ" sz="2400" dirty="0" smtClean="0"/>
              <a:t>it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741767" y="4760657"/>
            <a:ext cx="1313373" cy="40011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PŘÍSLOVCE</a:t>
            </a:r>
            <a:endParaRPr lang="cs-CZ" sz="2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058996" y="4760657"/>
            <a:ext cx="2067682" cy="40011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PŘÍDAVNÉ JMÉNO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609151" y="4791435"/>
            <a:ext cx="1394997" cy="40011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POZNÁMKY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22242" y="5418402"/>
            <a:ext cx="67621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ta</a:t>
            </a:r>
            <a:r>
              <a:rPr lang="cs-CZ" sz="2400" b="1" u="sng" dirty="0" smtClean="0">
                <a:solidFill>
                  <a:srgbClr val="7030A0"/>
                </a:solidFill>
              </a:rPr>
              <a:t>m</a:t>
            </a:r>
            <a:endParaRPr lang="cs-CZ" sz="2400" b="1" u="sng" dirty="0">
              <a:solidFill>
                <a:srgbClr val="7030A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999536" y="5404574"/>
            <a:ext cx="14007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ta</a:t>
            </a:r>
            <a:r>
              <a:rPr lang="cs-CZ" sz="2400" b="1" u="sng" dirty="0" smtClean="0"/>
              <a:t>m</a:t>
            </a:r>
            <a:r>
              <a:rPr lang="cs-CZ" sz="2400" dirty="0" smtClean="0"/>
              <a:t> + </a:t>
            </a:r>
            <a:r>
              <a:rPr lang="cs-CZ" sz="2400" b="1" u="sng" dirty="0" err="1" smtClean="0">
                <a:solidFill>
                  <a:srgbClr val="7030A0"/>
                </a:solidFill>
              </a:rPr>
              <a:t>ější</a:t>
            </a:r>
            <a:endParaRPr lang="cs-CZ" sz="2400" b="1" u="sng" dirty="0">
              <a:solidFill>
                <a:srgbClr val="7030A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550448" y="5404574"/>
            <a:ext cx="15124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Podobně jako 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78946" y="5418402"/>
            <a:ext cx="172515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dole  → dol</a:t>
            </a:r>
            <a:r>
              <a:rPr lang="cs-CZ" sz="2000" b="1" u="sng" dirty="0" smtClean="0">
                <a:solidFill>
                  <a:srgbClr val="7030A0"/>
                </a:solidFill>
              </a:rPr>
              <a:t>ejší</a:t>
            </a:r>
            <a:endParaRPr lang="cs-CZ" sz="2000" b="1" u="sng" dirty="0">
              <a:solidFill>
                <a:srgbClr val="7030A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7004148" y="5975034"/>
            <a:ext cx="188045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vedle → vedl</a:t>
            </a:r>
            <a:r>
              <a:rPr lang="cs-CZ" sz="2000" b="1" dirty="0" smtClean="0">
                <a:solidFill>
                  <a:srgbClr val="7030A0"/>
                </a:solidFill>
              </a:rPr>
              <a:t>ejší</a:t>
            </a:r>
            <a:endParaRPr lang="cs-CZ" sz="2000" b="1" dirty="0">
              <a:solidFill>
                <a:srgbClr val="7030A0"/>
              </a:solidFill>
            </a:endParaRPr>
          </a:p>
        </p:txBody>
      </p:sp>
      <p:cxnSp>
        <p:nvCxnSpPr>
          <p:cNvPr id="23" name="Přímá spojnice se šipkou 22"/>
          <p:cNvCxnSpPr>
            <a:stCxn id="7" idx="3"/>
            <a:endCxn id="8" idx="1"/>
          </p:cNvCxnSpPr>
          <p:nvPr/>
        </p:nvCxnSpPr>
        <p:spPr>
          <a:xfrm>
            <a:off x="1504756" y="2584594"/>
            <a:ext cx="1690426" cy="52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11" idx="1"/>
            <a:endCxn id="10" idx="3"/>
          </p:cNvCxnSpPr>
          <p:nvPr/>
        </p:nvCxnSpPr>
        <p:spPr>
          <a:xfrm flipH="1">
            <a:off x="2303148" y="3748936"/>
            <a:ext cx="30609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13" idx="1"/>
            <a:endCxn id="12" idx="3"/>
          </p:cNvCxnSpPr>
          <p:nvPr/>
        </p:nvCxnSpPr>
        <p:spPr>
          <a:xfrm flipH="1">
            <a:off x="2164423" y="4235897"/>
            <a:ext cx="31633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68760" y="3140968"/>
            <a:ext cx="7804509" cy="0"/>
          </a:xfrm>
          <a:prstGeom prst="line">
            <a:avLst/>
          </a:prstGeom>
          <a:ln w="28575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>
            <a:stCxn id="17" idx="3"/>
            <a:endCxn id="18" idx="1"/>
          </p:cNvCxnSpPr>
          <p:nvPr/>
        </p:nvCxnSpPr>
        <p:spPr>
          <a:xfrm flipV="1">
            <a:off x="1398453" y="5635407"/>
            <a:ext cx="1601083" cy="138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7878714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6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8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0" fill="hold">
                      <p:stCondLst>
                        <p:cond delay="indefinite"/>
                      </p:stCondLst>
                      <p:childTnLst>
                        <p:par>
                          <p:cTn id="141" fill="hold">
                            <p:stCondLst>
                              <p:cond delay="0"/>
                            </p:stCondLst>
                            <p:childTnLst>
                              <p:par>
                                <p:cTn id="14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3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 animBg="1"/>
      <p:bldP spid="15" grpId="0" animBg="1"/>
      <p:bldP spid="16" grpId="0" animBg="1"/>
      <p:bldP spid="17" grpId="0"/>
      <p:bldP spid="18" grpId="0"/>
      <p:bldP spid="19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5504" y="260648"/>
            <a:ext cx="8552992" cy="792088"/>
          </a:xfrm>
          <a:solidFill>
            <a:srgbClr val="92D050"/>
          </a:solidFill>
          <a:ln w="28575">
            <a:solidFill>
              <a:schemeClr val="bg1"/>
            </a:solidFill>
          </a:ln>
          <a:effectLst>
            <a:innerShdw blurRad="355600" dir="6600000">
              <a:srgbClr val="00B050"/>
            </a:innerShdw>
          </a:effectLst>
        </p:spPr>
        <p:txBody>
          <a:bodyPr>
            <a:normAutofit/>
          </a:bodyPr>
          <a:lstStyle/>
          <a:p>
            <a:r>
              <a:rPr lang="cs-CZ" sz="3200" dirty="0" smtClean="0"/>
              <a:t>Nejprve si zdůvodni a poté doplň.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0896" y="1124744"/>
            <a:ext cx="8229600" cy="2160240"/>
          </a:xfrm>
          <a:ln w="12700">
            <a:solidFill>
              <a:schemeClr val="accent3">
                <a:lumMod val="75000"/>
              </a:schemeClr>
            </a:solidFill>
          </a:ln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um___l		rozum___l	</a:t>
            </a:r>
            <a:r>
              <a:rPr lang="cs-CZ" sz="2000" dirty="0" err="1" smtClean="0"/>
              <a:t>vzpom</a:t>
            </a:r>
            <a:r>
              <a:rPr lang="cs-CZ" sz="2000" dirty="0" smtClean="0"/>
              <a:t>___l	</a:t>
            </a:r>
            <a:r>
              <a:rPr lang="cs-CZ" sz="2000" dirty="0" err="1" smtClean="0"/>
              <a:t>odm</a:t>
            </a:r>
            <a:r>
              <a:rPr lang="cs-CZ" sz="2000" dirty="0" smtClean="0"/>
              <a:t>___</a:t>
            </a:r>
            <a:r>
              <a:rPr lang="cs-CZ" sz="2000" dirty="0" err="1" smtClean="0"/>
              <a:t>nil</a:t>
            </a:r>
            <a:r>
              <a:rPr lang="cs-CZ" sz="2000" dirty="0" smtClean="0"/>
              <a:t>  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smtClean="0"/>
              <a:t>v dom__ 	</a:t>
            </a:r>
            <a:r>
              <a:rPr lang="cs-CZ" sz="2000" dirty="0" err="1" smtClean="0"/>
              <a:t>zatm</a:t>
            </a:r>
            <a:r>
              <a:rPr lang="cs-CZ" sz="2000" dirty="0" smtClean="0"/>
              <a:t>__ní	pom___</a:t>
            </a:r>
            <a:r>
              <a:rPr lang="cs-CZ" sz="2000" dirty="0" err="1" smtClean="0"/>
              <a:t>nka</a:t>
            </a:r>
            <a:r>
              <a:rPr lang="cs-CZ" sz="2000" dirty="0" smtClean="0"/>
              <a:t>	m__</a:t>
            </a:r>
            <a:r>
              <a:rPr lang="cs-CZ" sz="2000" dirty="0" err="1" smtClean="0"/>
              <a:t>nil</a:t>
            </a:r>
            <a:r>
              <a:rPr lang="cs-CZ" sz="2000" dirty="0" smtClean="0"/>
              <a:t>	     m__sto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err="1" smtClean="0"/>
              <a:t>prom</a:t>
            </a:r>
            <a:r>
              <a:rPr lang="cs-CZ" sz="2000" dirty="0" smtClean="0"/>
              <a:t>___na	</a:t>
            </a:r>
            <a:r>
              <a:rPr lang="cs-CZ" sz="2000" dirty="0" err="1" smtClean="0"/>
              <a:t>osam</a:t>
            </a:r>
            <a:r>
              <a:rPr lang="cs-CZ" sz="2000" dirty="0" smtClean="0"/>
              <a:t>___</a:t>
            </a:r>
            <a:r>
              <a:rPr lang="cs-CZ" sz="2000" dirty="0" err="1" smtClean="0"/>
              <a:t>lý</a:t>
            </a:r>
            <a:r>
              <a:rPr lang="cs-CZ" sz="2000" dirty="0" smtClean="0"/>
              <a:t> 	</a:t>
            </a:r>
            <a:r>
              <a:rPr lang="cs-CZ" sz="2000" dirty="0" err="1" smtClean="0"/>
              <a:t>setm</a:t>
            </a:r>
            <a:r>
              <a:rPr lang="cs-CZ" sz="2000" dirty="0" smtClean="0"/>
              <a:t>___</a:t>
            </a:r>
            <a:r>
              <a:rPr lang="cs-CZ" sz="2000" dirty="0" err="1" smtClean="0"/>
              <a:t>lo</a:t>
            </a:r>
            <a:r>
              <a:rPr lang="cs-CZ" sz="2000" dirty="0" smtClean="0"/>
              <a:t> se 	</a:t>
            </a:r>
            <a:r>
              <a:rPr lang="cs-CZ" sz="2000" dirty="0" err="1" smtClean="0"/>
              <a:t>porozum</a:t>
            </a:r>
            <a:r>
              <a:rPr lang="cs-CZ" sz="2000" dirty="0" smtClean="0"/>
              <a:t>___l 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 err="1" smtClean="0"/>
              <a:t>nezapom</a:t>
            </a:r>
            <a:r>
              <a:rPr lang="cs-CZ" sz="2000" dirty="0" smtClean="0"/>
              <a:t>___l	um___</a:t>
            </a:r>
            <a:r>
              <a:rPr lang="cs-CZ" sz="2000" dirty="0" err="1" smtClean="0"/>
              <a:t>lci</a:t>
            </a:r>
            <a:endParaRPr lang="cs-CZ" sz="2000" dirty="0" smtClean="0"/>
          </a:p>
          <a:p>
            <a:pPr>
              <a:lnSpc>
                <a:spcPct val="150000"/>
              </a:lnSpc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571472" y="3501008"/>
            <a:ext cx="8001056" cy="1588"/>
          </a:xfrm>
          <a:prstGeom prst="line">
            <a:avLst/>
          </a:prstGeom>
          <a:ln w="57150">
            <a:solidFill>
              <a:schemeClr val="accent3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délník 5"/>
          <p:cNvSpPr/>
          <p:nvPr/>
        </p:nvSpPr>
        <p:spPr>
          <a:xfrm>
            <a:off x="473088" y="4636348"/>
            <a:ext cx="8176992" cy="2215991"/>
          </a:xfrm>
          <a:prstGeom prst="rect">
            <a:avLst/>
          </a:prstGeom>
          <a:ln w="19050">
            <a:solidFill>
              <a:schemeClr val="accent3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000" dirty="0"/>
              <a:t>u</a:t>
            </a:r>
            <a:r>
              <a:rPr lang="cs-CZ" sz="2000" b="1" dirty="0">
                <a:solidFill>
                  <a:srgbClr val="FF0000"/>
                </a:solidFill>
              </a:rPr>
              <a:t>mě</a:t>
            </a:r>
            <a:r>
              <a:rPr lang="cs-CZ" sz="2000" dirty="0"/>
              <a:t>l		rozu</a:t>
            </a:r>
            <a:r>
              <a:rPr lang="cs-CZ" sz="2000" b="1" dirty="0">
                <a:solidFill>
                  <a:srgbClr val="FF0000"/>
                </a:solidFill>
              </a:rPr>
              <a:t>mě</a:t>
            </a:r>
            <a:r>
              <a:rPr lang="cs-CZ" sz="2000" dirty="0"/>
              <a:t>l		vzpo</a:t>
            </a:r>
            <a:r>
              <a:rPr lang="cs-CZ" sz="2000" b="1" u="sng" dirty="0">
                <a:solidFill>
                  <a:srgbClr val="7030A0"/>
                </a:solidFill>
              </a:rPr>
              <a:t>mně</a:t>
            </a:r>
            <a:r>
              <a:rPr lang="cs-CZ" sz="2000" dirty="0"/>
              <a:t>l	od</a:t>
            </a:r>
            <a:r>
              <a:rPr lang="cs-CZ" sz="2000" b="1" dirty="0">
                <a:solidFill>
                  <a:srgbClr val="FF0000"/>
                </a:solidFill>
              </a:rPr>
              <a:t>mě</a:t>
            </a:r>
            <a:r>
              <a:rPr lang="cs-CZ" sz="2000" dirty="0"/>
              <a:t>nil	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/>
              <a:t>v do</a:t>
            </a:r>
            <a:r>
              <a:rPr lang="cs-CZ" sz="2000" b="1" dirty="0">
                <a:solidFill>
                  <a:srgbClr val="FF0000"/>
                </a:solidFill>
              </a:rPr>
              <a:t>mě </a:t>
            </a:r>
            <a:r>
              <a:rPr lang="cs-CZ" sz="2000" dirty="0"/>
              <a:t>		zat</a:t>
            </a:r>
            <a:r>
              <a:rPr lang="cs-CZ" sz="2000" b="1" dirty="0">
                <a:solidFill>
                  <a:srgbClr val="FF0000"/>
                </a:solidFill>
              </a:rPr>
              <a:t>mě</a:t>
            </a:r>
            <a:r>
              <a:rPr lang="cs-CZ" sz="2000" dirty="0"/>
              <a:t>ní		po</a:t>
            </a:r>
            <a:r>
              <a:rPr lang="cs-CZ" sz="2000" b="1" u="sng" dirty="0">
                <a:solidFill>
                  <a:srgbClr val="7030A0"/>
                </a:solidFill>
              </a:rPr>
              <a:t>mně</a:t>
            </a:r>
            <a:r>
              <a:rPr lang="cs-CZ" sz="2000" dirty="0"/>
              <a:t>nka	</a:t>
            </a:r>
            <a:r>
              <a:rPr lang="cs-CZ" sz="2000" b="1" dirty="0">
                <a:solidFill>
                  <a:srgbClr val="FF0000"/>
                </a:solidFill>
              </a:rPr>
              <a:t>mě</a:t>
            </a:r>
            <a:r>
              <a:rPr lang="cs-CZ" sz="2000" dirty="0"/>
              <a:t>nil	     </a:t>
            </a:r>
            <a:r>
              <a:rPr lang="cs-CZ" sz="2000" b="1" dirty="0">
                <a:solidFill>
                  <a:srgbClr val="FF0000"/>
                </a:solidFill>
              </a:rPr>
              <a:t>mě</a:t>
            </a:r>
            <a:r>
              <a:rPr lang="cs-CZ" sz="2000" dirty="0"/>
              <a:t>sto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/>
              <a:t>pro</a:t>
            </a:r>
            <a:r>
              <a:rPr lang="cs-CZ" sz="2000" b="1" dirty="0">
                <a:solidFill>
                  <a:srgbClr val="FF0000"/>
                </a:solidFill>
              </a:rPr>
              <a:t>mě</a:t>
            </a:r>
            <a:r>
              <a:rPr lang="cs-CZ" sz="2000" dirty="0"/>
              <a:t>na	osa</a:t>
            </a:r>
            <a:r>
              <a:rPr lang="cs-CZ" sz="2000" b="1" dirty="0">
                <a:solidFill>
                  <a:srgbClr val="FF0000"/>
                </a:solidFill>
              </a:rPr>
              <a:t>mě</a:t>
            </a:r>
            <a:r>
              <a:rPr lang="cs-CZ" sz="2000" dirty="0"/>
              <a:t>lý 	set</a:t>
            </a:r>
            <a:r>
              <a:rPr lang="cs-CZ" sz="2000" b="1" dirty="0">
                <a:solidFill>
                  <a:srgbClr val="FF0000"/>
                </a:solidFill>
              </a:rPr>
              <a:t>mě</a:t>
            </a:r>
            <a:r>
              <a:rPr lang="cs-CZ" sz="2000" dirty="0"/>
              <a:t>lo se	porozu</a:t>
            </a:r>
            <a:r>
              <a:rPr lang="cs-CZ" sz="2000" b="1" dirty="0">
                <a:solidFill>
                  <a:srgbClr val="FF0000"/>
                </a:solidFill>
              </a:rPr>
              <a:t>mě</a:t>
            </a:r>
            <a:r>
              <a:rPr lang="cs-CZ" sz="2000" dirty="0"/>
              <a:t>l</a:t>
            </a:r>
          </a:p>
          <a:p>
            <a:pPr>
              <a:lnSpc>
                <a:spcPct val="150000"/>
              </a:lnSpc>
              <a:buNone/>
            </a:pPr>
            <a:r>
              <a:rPr lang="cs-CZ" sz="2000" dirty="0"/>
              <a:t>nezapo</a:t>
            </a:r>
            <a:r>
              <a:rPr lang="cs-CZ" sz="2000" u="sng" dirty="0">
                <a:solidFill>
                  <a:srgbClr val="7030A0"/>
                </a:solidFill>
              </a:rPr>
              <a:t>mně</a:t>
            </a:r>
            <a:r>
              <a:rPr lang="cs-CZ" sz="2000" dirty="0"/>
              <a:t>l	u</a:t>
            </a:r>
            <a:r>
              <a:rPr lang="cs-CZ" sz="2000" b="1" dirty="0">
                <a:solidFill>
                  <a:srgbClr val="FF0000"/>
                </a:solidFill>
              </a:rPr>
              <a:t>mě</a:t>
            </a:r>
            <a:r>
              <a:rPr lang="cs-CZ" sz="2000" dirty="0"/>
              <a:t>lci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268574" y="3679757"/>
            <a:ext cx="8552992" cy="738664"/>
          </a:xfrm>
          <a:prstGeom prst="rect">
            <a:avLst/>
          </a:prstGeom>
          <a:ln w="28575">
            <a:solidFill>
              <a:schemeClr val="bg1"/>
            </a:solidFill>
          </a:ln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800" dirty="0"/>
              <a:t>Nyní </a:t>
            </a:r>
            <a:r>
              <a:rPr lang="cs-CZ" sz="2800" dirty="0" smtClean="0"/>
              <a:t>proveď kontrolu. </a:t>
            </a:r>
            <a:r>
              <a:rPr lang="cs-CZ" sz="2800" dirty="0"/>
              <a:t>Také se povedlo? C</a:t>
            </a:r>
            <a:r>
              <a:rPr lang="cs-CZ" sz="2800" dirty="0" smtClean="0"/>
              <a:t>hválím</a:t>
            </a:r>
            <a:r>
              <a:rPr lang="cs-CZ" sz="2800" dirty="0"/>
              <a:t>.</a:t>
            </a:r>
          </a:p>
        </p:txBody>
      </p:sp>
    </p:spTree>
  </p:cSld>
  <p:clrMapOvr>
    <a:masterClrMapping/>
  </p:clrMapOvr>
  <p:transition spd="med"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2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7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6" grpId="0" build="p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5690277"/>
              </p:ext>
            </p:extLst>
          </p:nvPr>
        </p:nvGraphicFramePr>
        <p:xfrm>
          <a:off x="857224" y="574929"/>
          <a:ext cx="7358114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347758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2434306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dirty="0" smtClean="0"/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Cílem</a:t>
                      </a:r>
                      <a:r>
                        <a:rPr lang="cs-CZ" sz="1800" baseline="0" dirty="0" smtClean="0"/>
                        <a:t> hodiny je vysvětlit žákům,  jakou funkci hraje stavba slova při psaní mně / mě.</a:t>
                      </a:r>
                      <a:endParaRPr lang="cs-CZ" dirty="0" smtClean="0"/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  <a:p>
                      <a:pPr marL="342900" indent="-342900">
                        <a:buAutoNum type="arabicParenR"/>
                      </a:pPr>
                      <a:r>
                        <a:rPr lang="cs-CZ" sz="1800" dirty="0" smtClean="0"/>
                        <a:t>  Výklad:</a:t>
                      </a:r>
                      <a:r>
                        <a:rPr lang="cs-CZ" sz="1800" baseline="0" dirty="0" smtClean="0"/>
                        <a:t> t</a:t>
                      </a:r>
                      <a:r>
                        <a:rPr lang="cs-CZ" sz="1800" dirty="0" smtClean="0"/>
                        <a:t>voření příslovcí od přídavných jmen</a:t>
                      </a:r>
                    </a:p>
                    <a:p>
                      <a:pPr marL="457200" indent="-457200">
                        <a:buAutoNum type="arabicParenR"/>
                      </a:pPr>
                      <a:r>
                        <a:rPr lang="cs-CZ" sz="1800" dirty="0" smtClean="0"/>
                        <a:t>Procvičování: interaktivní tabule + pracovní list, následuje kontrola</a:t>
                      </a:r>
                    </a:p>
                    <a:p>
                      <a:pPr marL="457200" indent="-457200">
                        <a:buAutoNum type="arabicParenR"/>
                      </a:pPr>
                      <a:r>
                        <a:rPr lang="cs-CZ" sz="1800" dirty="0" smtClean="0"/>
                        <a:t>Výklad: Psaní mně / mě podle příbuzných slov</a:t>
                      </a:r>
                    </a:p>
                    <a:p>
                      <a:pPr marL="457200" indent="-457200">
                        <a:buAutoNum type="arabicParenR"/>
                      </a:pPr>
                      <a:r>
                        <a:rPr lang="cs-CZ" sz="1800" dirty="0" smtClean="0"/>
                        <a:t>Procvičování: interaktivní tabule + pracovní list, následuje kontrola</a:t>
                      </a:r>
                    </a:p>
                    <a:p>
                      <a:pPr marL="0" indent="0">
                        <a:buNone/>
                      </a:pPr>
                      <a:endParaRPr lang="cs-CZ" sz="1800" dirty="0" smtClean="0"/>
                    </a:p>
                    <a:p>
                      <a:pPr marL="342900" indent="-342900">
                        <a:buAutoNum type="arabicParenR"/>
                      </a:pPr>
                      <a:endParaRPr lang="cs-CZ" dirty="0" smtClean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799025"/>
              </p:ext>
            </p:extLst>
          </p:nvPr>
        </p:nvGraphicFramePr>
        <p:xfrm>
          <a:off x="827584" y="4005064"/>
          <a:ext cx="7358114" cy="14304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744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</a:tr>
              <a:tr h="1017726">
                <a:tc>
                  <a:txBody>
                    <a:bodyPr/>
                    <a:lstStyle/>
                    <a:p>
                      <a:r>
                        <a:rPr lang="cs-CZ" dirty="0" smtClean="0"/>
                        <a:t>Vše</a:t>
                      </a:r>
                      <a:r>
                        <a:rPr lang="cs-CZ" baseline="0" dirty="0" smtClean="0"/>
                        <a:t> z vlastních zdrojů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Prezentace obsahuje animace.</a:t>
                      </a:r>
                    </a:p>
                    <a:p>
                      <a:endParaRPr lang="cs-CZ" baseline="0" dirty="0" smtClean="0"/>
                    </a:p>
                  </a:txBody>
                  <a:tcPr>
                    <a:solidFill>
                      <a:srgbClr val="92D050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306</TotalTime>
  <Words>321</Words>
  <Application>Microsoft Office PowerPoint</Application>
  <PresentationFormat>Předvádění na obrazovce (4:3)</PresentationFormat>
  <Paragraphs>140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Skupiny hlásek při odvozování MNĚ / MĚ </vt:lpstr>
      <vt:lpstr>Prezentace aplikace PowerPoint</vt:lpstr>
      <vt:lpstr>Tvoření příslovcí od přídavných jmen</vt:lpstr>
      <vt:lpstr> Nejprve zdůvodni, poté doplň mně / mě.  </vt:lpstr>
      <vt:lpstr>Zkontroluj. Povedlo se?</vt:lpstr>
      <vt:lpstr>Psaní mně / mě podle příbuzných slov</vt:lpstr>
      <vt:lpstr>Psaní mně / mě podle příbuzných slov</vt:lpstr>
      <vt:lpstr>Psaní mně / mě podle příbuzných slov</vt:lpstr>
      <vt:lpstr>Nejprve si zdůvodni a poté doplň.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Skupiny hlásek při odvozování MNĚ / MĚ </dc:title>
  <dc:creator>hela</dc:creator>
  <cp:lastModifiedBy>Baculáková Helena</cp:lastModifiedBy>
  <cp:revision>71</cp:revision>
  <dcterms:created xsi:type="dcterms:W3CDTF">2012-01-15T08:23:15Z</dcterms:created>
  <dcterms:modified xsi:type="dcterms:W3CDTF">2012-08-30T21:40:53Z</dcterms:modified>
</cp:coreProperties>
</file>