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1" r:id="rId4"/>
    <p:sldId id="270" r:id="rId5"/>
    <p:sldId id="272" r:id="rId6"/>
    <p:sldId id="27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VY_32_INOVACE_1C54Čj3_Opakování vyjmenovaných slov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Opakování vyjmenovaných slov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DD82E8-9FD1-46E4-B364-F96308795DE0}" type="presOf" srcId="{FBBFC3EA-9D9D-4F3A-BEA6-9C2C0E46BF20}" destId="{832BF48F-0145-4429-9E02-8FCA946CCE9E}" srcOrd="1" destOrd="0" presId="urn:microsoft.com/office/officeart/2005/8/layout/target3"/>
    <dgm:cxn modelId="{B183B93D-3108-496D-9322-CBAFF0F64E06}" type="presOf" srcId="{019433A1-1324-4DE1-9E6F-32B851095F74}" destId="{A3817367-F2BC-482F-8832-FA00B51DCCF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ECAA29B3-26D3-4A36-BDBC-B8F40D4D6F9B}" type="presOf" srcId="{EBC41103-E2E5-4D48-9B4B-425520D3D098}" destId="{3BA01B75-849B-4716-8BCD-084A86FF328F}" srcOrd="0" destOrd="0" presId="urn:microsoft.com/office/officeart/2005/8/layout/target3"/>
    <dgm:cxn modelId="{6C333C6B-9EA0-4B9B-ABFD-0276807360F4}" type="presOf" srcId="{C73C7642-F245-4585-8F88-243F9FAEF6CA}" destId="{59F530CB-4999-43B3-A00D-6AB53886BD77}" srcOrd="1" destOrd="0" presId="urn:microsoft.com/office/officeart/2005/8/layout/target3"/>
    <dgm:cxn modelId="{DD66F3E6-AE81-4D8F-9B90-411156695F47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3BBF1F6-2DCE-422F-AE8B-5113D65083DF}" type="presOf" srcId="{445C7998-7549-48B0-BD68-D4F0167F02E5}" destId="{BC35EE03-4121-4EF9-923D-7CB6D30D358D}" srcOrd="0" destOrd="0" presId="urn:microsoft.com/office/officeart/2005/8/layout/target3"/>
    <dgm:cxn modelId="{5A8E8DC3-9F12-4C9C-B9E4-BB90142955FB}" type="presOf" srcId="{FBBFC3EA-9D9D-4F3A-BEA6-9C2C0E46BF20}" destId="{643EA938-EDE0-4533-ACCC-D2BD6F3A527C}" srcOrd="0" destOrd="0" presId="urn:microsoft.com/office/officeart/2005/8/layout/target3"/>
    <dgm:cxn modelId="{94F6D207-28C1-4DCB-957C-B9F400A37969}" type="presOf" srcId="{019433A1-1324-4DE1-9E6F-32B851095F74}" destId="{E7297F21-D4FD-4A41-AE58-814D01A6B5E7}" srcOrd="1" destOrd="0" presId="urn:microsoft.com/office/officeart/2005/8/layout/target3"/>
    <dgm:cxn modelId="{AB3CC405-E56A-4747-B619-C3182EA368D3}" type="presOf" srcId="{EBC41103-E2E5-4D48-9B4B-425520D3D098}" destId="{A27B6496-BF1B-4384-9217-9659064D5D6A}" srcOrd="1" destOrd="0" presId="urn:microsoft.com/office/officeart/2005/8/layout/target3"/>
    <dgm:cxn modelId="{3BB6679B-3E48-4BD0-A2B2-C6CDFD887D3D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E867971-A183-43D2-9173-1124E8ABC943}" type="presOf" srcId="{C73C7642-F245-4585-8F88-243F9FAEF6CA}" destId="{9A9B6F4F-B6FF-4F2D-B640-A8473E589523}" srcOrd="0" destOrd="0" presId="urn:microsoft.com/office/officeart/2005/8/layout/target3"/>
    <dgm:cxn modelId="{AB4B52B5-B7E7-4E38-BC73-6FB456FB087F}" type="presParOf" srcId="{71045F8C-00FA-488E-A7BD-E2E6753D979D}" destId="{3577EC6B-C980-4F34-8C69-4365E7B8FC8C}" srcOrd="0" destOrd="0" presId="urn:microsoft.com/office/officeart/2005/8/layout/target3"/>
    <dgm:cxn modelId="{ACB1F8FA-0A50-4617-9A39-9F5A52F69F3B}" type="presParOf" srcId="{71045F8C-00FA-488E-A7BD-E2E6753D979D}" destId="{6940EB87-DC1D-4BC3-9408-9AC2E1FFC039}" srcOrd="1" destOrd="0" presId="urn:microsoft.com/office/officeart/2005/8/layout/target3"/>
    <dgm:cxn modelId="{43C1BB96-AA8B-4791-8F15-407D802790D2}" type="presParOf" srcId="{71045F8C-00FA-488E-A7BD-E2E6753D979D}" destId="{BC35EE03-4121-4EF9-923D-7CB6D30D358D}" srcOrd="2" destOrd="0" presId="urn:microsoft.com/office/officeart/2005/8/layout/target3"/>
    <dgm:cxn modelId="{390362F4-6942-46BA-80E1-329AEF58CB5C}" type="presParOf" srcId="{71045F8C-00FA-488E-A7BD-E2E6753D979D}" destId="{C95EEA27-3CBF-4645-A92D-9D8AF5C1CBFC}" srcOrd="3" destOrd="0" presId="urn:microsoft.com/office/officeart/2005/8/layout/target3"/>
    <dgm:cxn modelId="{8BBF7D3D-15CA-4668-8A62-C342B5238835}" type="presParOf" srcId="{71045F8C-00FA-488E-A7BD-E2E6753D979D}" destId="{851BB866-B6AE-4566-893F-4C635BA974FC}" srcOrd="4" destOrd="0" presId="urn:microsoft.com/office/officeart/2005/8/layout/target3"/>
    <dgm:cxn modelId="{74ECAF8B-F4B7-4259-B051-F60CCB4D71BD}" type="presParOf" srcId="{71045F8C-00FA-488E-A7BD-E2E6753D979D}" destId="{643EA938-EDE0-4533-ACCC-D2BD6F3A527C}" srcOrd="5" destOrd="0" presId="urn:microsoft.com/office/officeart/2005/8/layout/target3"/>
    <dgm:cxn modelId="{D45BF7F4-D477-409E-BC26-A037B911B60A}" type="presParOf" srcId="{71045F8C-00FA-488E-A7BD-E2E6753D979D}" destId="{92F31B18-D66D-4CC7-89B9-378928DE877D}" srcOrd="6" destOrd="0" presId="urn:microsoft.com/office/officeart/2005/8/layout/target3"/>
    <dgm:cxn modelId="{F1129173-6EA5-4827-A365-BA777B127D80}" type="presParOf" srcId="{71045F8C-00FA-488E-A7BD-E2E6753D979D}" destId="{902074E1-B931-4618-97F1-FADBE82E9C3C}" srcOrd="7" destOrd="0" presId="urn:microsoft.com/office/officeart/2005/8/layout/target3"/>
    <dgm:cxn modelId="{F8857D4D-7FA1-4AA8-8173-C01B1767A63E}" type="presParOf" srcId="{71045F8C-00FA-488E-A7BD-E2E6753D979D}" destId="{A3817367-F2BC-482F-8832-FA00B51DCCF3}" srcOrd="8" destOrd="0" presId="urn:microsoft.com/office/officeart/2005/8/layout/target3"/>
    <dgm:cxn modelId="{6A3678AD-5BE0-4FBC-B754-465397A6B899}" type="presParOf" srcId="{71045F8C-00FA-488E-A7BD-E2E6753D979D}" destId="{2DD79E57-A63E-47D4-A1AB-6DF333476AD4}" srcOrd="9" destOrd="0" presId="urn:microsoft.com/office/officeart/2005/8/layout/target3"/>
    <dgm:cxn modelId="{27293A71-CA0F-487B-84B5-2DD20342D1D3}" type="presParOf" srcId="{71045F8C-00FA-488E-A7BD-E2E6753D979D}" destId="{648967D3-ED80-4214-8D87-4E7012561E4A}" srcOrd="10" destOrd="0" presId="urn:microsoft.com/office/officeart/2005/8/layout/target3"/>
    <dgm:cxn modelId="{B4E5DD5F-81CC-4AE6-AE96-DDD3BB283049}" type="presParOf" srcId="{71045F8C-00FA-488E-A7BD-E2E6753D979D}" destId="{9A9B6F4F-B6FF-4F2D-B640-A8473E589523}" srcOrd="11" destOrd="0" presId="urn:microsoft.com/office/officeart/2005/8/layout/target3"/>
    <dgm:cxn modelId="{30509E3C-4D7F-48C7-805A-A00C20052E61}" type="presParOf" srcId="{71045F8C-00FA-488E-A7BD-E2E6753D979D}" destId="{13BD0FAF-9F2C-4708-9E63-A8E8E5252943}" srcOrd="12" destOrd="0" presId="urn:microsoft.com/office/officeart/2005/8/layout/target3"/>
    <dgm:cxn modelId="{D50FAD9D-7957-4B7A-98B6-D47C5EEB893E}" type="presParOf" srcId="{71045F8C-00FA-488E-A7BD-E2E6753D979D}" destId="{6821E7C9-5E4B-45FA-8F82-01E6F26FAA25}" srcOrd="13" destOrd="0" presId="urn:microsoft.com/office/officeart/2005/8/layout/target3"/>
    <dgm:cxn modelId="{27D4A973-B33C-46FD-9F3C-F931DD8AAF89}" type="presParOf" srcId="{71045F8C-00FA-488E-A7BD-E2E6753D979D}" destId="{3BA01B75-849B-4716-8BCD-084A86FF328F}" srcOrd="14" destOrd="0" presId="urn:microsoft.com/office/officeart/2005/8/layout/target3"/>
    <dgm:cxn modelId="{CB6FE462-609B-4DED-9880-D909D9992E75}" type="presParOf" srcId="{71045F8C-00FA-488E-A7BD-E2E6753D979D}" destId="{4D19AB04-24FA-40C2-B203-52AE3D15E171}" srcOrd="15" destOrd="0" presId="urn:microsoft.com/office/officeart/2005/8/layout/target3"/>
    <dgm:cxn modelId="{75237C19-23C5-4ABC-8493-D074D67B58DE}" type="presParOf" srcId="{71045F8C-00FA-488E-A7BD-E2E6753D979D}" destId="{832BF48F-0145-4429-9E02-8FCA946CCE9E}" srcOrd="16" destOrd="0" presId="urn:microsoft.com/office/officeart/2005/8/layout/target3"/>
    <dgm:cxn modelId="{909A6C84-DACE-4592-B811-D6C38B4D0D78}" type="presParOf" srcId="{71045F8C-00FA-488E-A7BD-E2E6753D979D}" destId="{E7297F21-D4FD-4A41-AE58-814D01A6B5E7}" srcOrd="17" destOrd="0" presId="urn:microsoft.com/office/officeart/2005/8/layout/target3"/>
    <dgm:cxn modelId="{8FC4B1BC-DA79-4C46-983E-4E4A316B14A8}" type="presParOf" srcId="{71045F8C-00FA-488E-A7BD-E2E6753D979D}" destId="{59F530CB-4999-43B3-A00D-6AB53886BD77}" srcOrd="18" destOrd="0" presId="urn:microsoft.com/office/officeart/2005/8/layout/target3"/>
    <dgm:cxn modelId="{7827301F-CCF7-46F5-A88F-93C7C7C74DA7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VY_32_INOVACE_1C54Čj3_Opakování vyjmenovaných slov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Opakování vyjmenovaných slov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920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0651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858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858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671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42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322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25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01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8704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449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628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394998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61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Pro 3</a:t>
            </a:r>
            <a:r>
              <a:rPr lang="cs-CZ" sz="2400" dirty="0" smtClean="0"/>
              <a:t>. ročník </a:t>
            </a:r>
            <a:r>
              <a:rPr lang="cs-CZ" sz="2400" dirty="0" smtClean="0"/>
              <a:t>ZŠ</a:t>
            </a:r>
          </a:p>
          <a:p>
            <a:pPr marL="0" indent="0">
              <a:buNone/>
            </a:pPr>
            <a:r>
              <a:rPr lang="cs-CZ" sz="2400" dirty="0" smtClean="0"/>
              <a:t>Pracovní listy a doplňovačky</a:t>
            </a:r>
          </a:p>
          <a:p>
            <a:pPr marL="0" indent="0">
              <a:buNone/>
            </a:pPr>
            <a:r>
              <a:rPr lang="cs-CZ" sz="2400" dirty="0" smtClean="0"/>
              <a:t>Pomůcky: využití funkce pera, fix</a:t>
            </a:r>
          </a:p>
          <a:p>
            <a:pPr marL="0" indent="0">
              <a:buNone/>
            </a:pPr>
            <a:r>
              <a:rPr lang="cs-CZ" sz="2400" dirty="0" smtClean="0"/>
              <a:t>Inovace: </a:t>
            </a:r>
            <a:r>
              <a:rPr lang="cs-CZ" sz="2400" dirty="0" smtClean="0"/>
              <a:t>Aktivace </a:t>
            </a:r>
            <a:r>
              <a:rPr lang="cs-CZ" sz="2400" dirty="0" smtClean="0"/>
              <a:t>žáků, rozvoj postřehu a slovní zásoby, zábavná forma </a:t>
            </a:r>
            <a:r>
              <a:rPr lang="cs-CZ" sz="2400" dirty="0" smtClean="0"/>
              <a:t>učení.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Metodické pokyny: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snímek – přiřazujeme pomocí pera správná slova k výrazu ve sloupci a doplňujeme y, </a:t>
            </a:r>
            <a:r>
              <a:rPr lang="cs-CZ" sz="2400" dirty="0" smtClean="0"/>
              <a:t>ý.</a:t>
            </a:r>
            <a:endParaRPr lang="cs-CZ" sz="2400" dirty="0" smtClean="0"/>
          </a:p>
          <a:p>
            <a:pPr marL="457200" indent="-457200">
              <a:buAutoNum type="arabicPeriod"/>
            </a:pPr>
            <a:r>
              <a:rPr lang="cs-CZ" sz="2400" dirty="0" smtClean="0"/>
              <a:t>snímek – pomocí pera vybíráme kartičky se slovy, odůvodňujeme, doplňujeme správné i, y a přiřazujeme k příslušnému </a:t>
            </a:r>
            <a:r>
              <a:rPr lang="cs-CZ" sz="2400" dirty="0" smtClean="0"/>
              <a:t>slovu.</a:t>
            </a:r>
            <a:endParaRPr lang="cs-CZ" sz="2400" dirty="0" smtClean="0"/>
          </a:p>
          <a:p>
            <a:pPr marL="457200" indent="-457200">
              <a:buAutoNum type="arabicPeriod"/>
            </a:pPr>
            <a:r>
              <a:rPr lang="cs-CZ" sz="2400" dirty="0" smtClean="0"/>
              <a:t>snímek – doplňovací </a:t>
            </a:r>
            <a:r>
              <a:rPr lang="cs-CZ" sz="2400" dirty="0" smtClean="0"/>
              <a:t>cvičení.</a:t>
            </a:r>
            <a:endParaRPr lang="cs-CZ" sz="2400" dirty="0" smtClean="0"/>
          </a:p>
          <a:p>
            <a:pPr marL="457200" indent="-457200">
              <a:buAutoNum type="arabicPeriod"/>
            </a:pPr>
            <a:r>
              <a:rPr lang="cs-CZ" sz="2400" dirty="0"/>
              <a:t>s</a:t>
            </a:r>
            <a:r>
              <a:rPr lang="cs-CZ" sz="2400" dirty="0" smtClean="0"/>
              <a:t>nímek </a:t>
            </a:r>
            <a:r>
              <a:rPr lang="cs-CZ" sz="2400" dirty="0" smtClean="0"/>
              <a:t>– doplňovací cvičení – verze pro </a:t>
            </a:r>
            <a:r>
              <a:rPr lang="cs-CZ" sz="2400" dirty="0" smtClean="0"/>
              <a:t>tisk.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385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dorovný svitek 4"/>
          <p:cNvSpPr/>
          <p:nvPr/>
        </p:nvSpPr>
        <p:spPr>
          <a:xfrm>
            <a:off x="467544" y="6480"/>
            <a:ext cx="8280920" cy="1033272"/>
          </a:xfrm>
          <a:prstGeom prst="horizontalScroll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Doplň chybějící písmeno </a:t>
            </a:r>
            <a:r>
              <a:rPr lang="cs-CZ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a připoj do dvojice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039751"/>
            <a:ext cx="2602632" cy="571856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/>
              <a:t>z</a:t>
            </a:r>
            <a:r>
              <a:rPr lang="cs-CZ" sz="2400" b="1" dirty="0" smtClean="0"/>
              <a:t>ařízení pokoje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z</a:t>
            </a:r>
            <a:r>
              <a:rPr lang="cs-CZ" sz="2400" b="1" dirty="0" smtClean="0"/>
              <a:t>vyk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k</a:t>
            </a:r>
            <a:r>
              <a:rPr lang="cs-CZ" sz="2400" b="1" dirty="0" smtClean="0"/>
              <a:t>ousat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m</a:t>
            </a:r>
            <a:r>
              <a:rPr lang="cs-CZ" sz="2400" b="1" dirty="0" smtClean="0"/>
              <a:t>léčný výrobek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p</a:t>
            </a:r>
            <a:r>
              <a:rPr lang="cs-CZ" sz="2400" b="1" dirty="0" smtClean="0"/>
              <a:t>lést se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p</a:t>
            </a:r>
            <a:r>
              <a:rPr lang="cs-CZ" sz="2400" b="1" dirty="0" smtClean="0"/>
              <a:t>lakat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p</a:t>
            </a:r>
            <a:r>
              <a:rPr lang="cs-CZ" sz="2400" b="1" dirty="0" smtClean="0"/>
              <a:t>látěný vak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940152" y="1124744"/>
            <a:ext cx="2746648" cy="515281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/>
              <a:t>m</a:t>
            </a:r>
            <a:r>
              <a:rPr lang="cs-CZ" sz="2400" b="1" dirty="0" smtClean="0"/>
              <a:t>lhavý a větrný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p</a:t>
            </a:r>
            <a:r>
              <a:rPr lang="cs-CZ" sz="2400" b="1" dirty="0" smtClean="0"/>
              <a:t>level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n</a:t>
            </a:r>
            <a:r>
              <a:rPr lang="cs-CZ" sz="2400" b="1" dirty="0" smtClean="0"/>
              <a:t>ešetřit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č</a:t>
            </a:r>
            <a:r>
              <a:rPr lang="cs-CZ" sz="2400" b="1" dirty="0" smtClean="0"/>
              <a:t>ervenat se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d</a:t>
            </a:r>
            <a:r>
              <a:rPr lang="cs-CZ" sz="2400" b="1" dirty="0" smtClean="0"/>
              <a:t>umat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h</a:t>
            </a:r>
            <a:r>
              <a:rPr lang="cs-CZ" sz="2400" b="1" dirty="0" smtClean="0"/>
              <a:t>lodavec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n</a:t>
            </a:r>
            <a:r>
              <a:rPr lang="cs-CZ" sz="2400" b="1" dirty="0" smtClean="0"/>
              <a:t>acházet se</a:t>
            </a: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4153912" y="4254269"/>
            <a:ext cx="975617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_tel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89509" y="4254269"/>
            <a:ext cx="98538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_r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174897" y="4758325"/>
            <a:ext cx="118258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ž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v_kat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33935" y="5262381"/>
            <a:ext cx="1209266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_lit se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634837" y="5766437"/>
            <a:ext cx="1080120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s_r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55233" y="6277554"/>
            <a:ext cx="1345252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_chravý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48667" y="5262381"/>
            <a:ext cx="1279896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b_čej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300485" y="6270493"/>
            <a:ext cx="1228391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zl_kat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736661" y="5766437"/>
            <a:ext cx="1235867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n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áb_tek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33983" y="5766437"/>
            <a:ext cx="1100854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l_tvat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025764" y="4758325"/>
            <a:ext cx="112814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_řit se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969845" y="6277554"/>
            <a:ext cx="98538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_slit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954820" y="6277554"/>
            <a:ext cx="98538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_š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851919" y="3750213"/>
            <a:ext cx="789801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b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025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Vodorovný svitek 19"/>
          <p:cNvSpPr/>
          <p:nvPr/>
        </p:nvSpPr>
        <p:spPr>
          <a:xfrm>
            <a:off x="467544" y="6480"/>
            <a:ext cx="8280920" cy="1033272"/>
          </a:xfrm>
          <a:prstGeom prst="horizontalScroll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Rozhodni, zda napíšeš i, í nebo y, ý a připoj do dvojice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2265316" cy="51454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žár</a:t>
            </a: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splétat</a:t>
            </a: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mlátit</a:t>
            </a: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spojíš </a:t>
            </a:r>
            <a:r>
              <a:rPr lang="cs-CZ" sz="2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lepidlem</a:t>
            </a:r>
          </a:p>
          <a:p>
            <a:pPr marL="0" indent="0">
              <a:buNone/>
            </a:pP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více </a:t>
            </a:r>
            <a:r>
              <a:rPr lang="cs-CZ" sz="2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osob</a:t>
            </a:r>
          </a:p>
          <a:p>
            <a:pPr marL="0" indent="0">
              <a:buNone/>
            </a:pP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čistit </a:t>
            </a:r>
            <a:r>
              <a:rPr lang="cs-CZ" sz="2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vodou</a:t>
            </a:r>
          </a:p>
          <a:p>
            <a:pPr marL="0" indent="0">
              <a:buNone/>
            </a:pP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hrát </a:t>
            </a:r>
            <a:r>
              <a:rPr lang="cs-CZ" sz="2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hru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989166" y="980728"/>
            <a:ext cx="2697636" cy="52743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600" b="1" dirty="0" smtClean="0"/>
              <a:t>málo vzdálená</a:t>
            </a:r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r>
              <a:rPr lang="cs-CZ" sz="2600" b="1" dirty="0"/>
              <a:t>n</a:t>
            </a:r>
            <a:r>
              <a:rPr lang="cs-CZ" sz="2600" b="1" dirty="0" smtClean="0"/>
              <a:t>acházet se</a:t>
            </a:r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r>
              <a:rPr lang="cs-CZ" sz="2600" b="1" dirty="0"/>
              <a:t>d</a:t>
            </a:r>
            <a:r>
              <a:rPr lang="cs-CZ" sz="2600" b="1" dirty="0" smtClean="0"/>
              <a:t>rtit</a:t>
            </a:r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r>
              <a:rPr lang="cs-CZ" sz="2600" b="1" dirty="0"/>
              <a:t>d</a:t>
            </a:r>
            <a:r>
              <a:rPr lang="cs-CZ" sz="2600" b="1" dirty="0" smtClean="0"/>
              <a:t>řevěná tyč</a:t>
            </a:r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r>
              <a:rPr lang="cs-CZ" sz="2600" b="1" dirty="0"/>
              <a:t>l</a:t>
            </a:r>
            <a:r>
              <a:rPr lang="cs-CZ" sz="2600" b="1" dirty="0" smtClean="0"/>
              <a:t>edabyle udělal</a:t>
            </a:r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r>
              <a:rPr lang="cs-CZ" sz="2600" b="1" dirty="0"/>
              <a:t>n</a:t>
            </a:r>
            <a:r>
              <a:rPr lang="cs-CZ" sz="2600" b="1" dirty="0" smtClean="0"/>
              <a:t>apájet se</a:t>
            </a:r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r>
              <a:rPr lang="cs-CZ" sz="2600" b="1" dirty="0"/>
              <a:t>v</a:t>
            </a:r>
            <a:r>
              <a:rPr lang="cs-CZ" sz="2600" b="1" dirty="0" smtClean="0"/>
              <a:t>zdálenost od země</a:t>
            </a:r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endParaRPr lang="cs-CZ" sz="2600" b="1" dirty="0" smtClean="0"/>
          </a:p>
          <a:p>
            <a:pPr marL="0" indent="0">
              <a:buNone/>
            </a:pPr>
            <a:endParaRPr lang="cs-CZ" sz="2600" b="1" dirty="0"/>
          </a:p>
          <a:p>
            <a:pPr marL="0" indent="0">
              <a:buNone/>
            </a:pPr>
            <a:endParaRPr lang="cs-CZ" sz="2600" b="1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903022" y="5750205"/>
            <a:ext cx="975617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50464" y="6254261"/>
            <a:ext cx="98538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v_t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474558" y="5246149"/>
            <a:ext cx="118258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p_kat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63193" y="6255103"/>
            <a:ext cx="1209266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v_heň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47673" y="5756233"/>
            <a:ext cx="1080120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b_t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98780" y="6255103"/>
            <a:ext cx="1329059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slep_š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0464" y="5754660"/>
            <a:ext cx="79208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m_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53547" y="5750205"/>
            <a:ext cx="1175123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v_ška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666199" y="5246149"/>
            <a:ext cx="1279896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db_l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607085" y="6254261"/>
            <a:ext cx="1228391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b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l_zká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943239" y="5769885"/>
            <a:ext cx="854925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63193" y="4734868"/>
            <a:ext cx="972769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l_t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444208" y="6258716"/>
            <a:ext cx="838136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b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_t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968670" y="5238924"/>
            <a:ext cx="1057396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b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_dlo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47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Doplň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i, í nebo y, ý</a:t>
            </a:r>
            <a:r>
              <a:rPr lang="cs-CZ" sz="1400" dirty="0" smtClean="0"/>
              <a:t>					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Bab_čka  sb_rala v lese b_l_ny.  Zb_něk  je b_str_ a hb_tý.  U </a:t>
            </a:r>
          </a:p>
          <a:p>
            <a:pPr marL="0" indent="0">
              <a:buNone/>
            </a:pPr>
            <a:r>
              <a:rPr lang="cs-CZ" sz="2400" dirty="0" smtClean="0"/>
              <a:t>ml_na b_lo veselo. M_rka b_ chtěla m_t nové kolo.  Pavel rozb_l </a:t>
            </a:r>
          </a:p>
          <a:p>
            <a:pPr marL="0" indent="0">
              <a:buNone/>
            </a:pPr>
            <a:r>
              <a:rPr lang="cs-CZ" sz="2400" dirty="0" smtClean="0"/>
              <a:t>m_su.  Ve studni ub_lo vody. Do konce školního roku zb_vají tř_</a:t>
            </a:r>
          </a:p>
          <a:p>
            <a:pPr marL="0" indent="0">
              <a:buNone/>
            </a:pPr>
            <a:r>
              <a:rPr lang="cs-CZ" sz="2400" dirty="0" smtClean="0"/>
              <a:t>měs_ce. P_l přenášejí včely a také hm_z. M_ rádi zp_váme.</a:t>
            </a:r>
          </a:p>
          <a:p>
            <a:pPr marL="0" indent="0">
              <a:buNone/>
            </a:pPr>
            <a:r>
              <a:rPr lang="cs-CZ" sz="2400" dirty="0" smtClean="0"/>
              <a:t>Mláďata s_čka maj_ b_lé chm_ř_.  S_r je velmi s_tý pokrm.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J_rka u nás pob_l celý den.  Ota pob_zí koně b_čem, ale neb_je </a:t>
            </a:r>
          </a:p>
          <a:p>
            <a:pPr marL="0" indent="0">
              <a:buNone/>
            </a:pPr>
            <a:r>
              <a:rPr lang="cs-CZ" sz="2400" dirty="0" smtClean="0"/>
              <a:t>je. Pověz m_, co si o tom m_sl_š? Slep_li jsme si z pap_ru p_tlík.</a:t>
            </a:r>
          </a:p>
          <a:p>
            <a:pPr marL="0" indent="0">
              <a:buNone/>
            </a:pPr>
            <a:r>
              <a:rPr lang="cs-CZ" sz="2400" dirty="0" smtClean="0"/>
              <a:t>Matka poslala s_na pro s_to. Lenka se zm_l_la, udělala tř_ </a:t>
            </a:r>
          </a:p>
          <a:p>
            <a:pPr marL="0" indent="0">
              <a:buNone/>
            </a:pPr>
            <a:r>
              <a:rPr lang="cs-CZ" sz="2400" dirty="0" smtClean="0"/>
              <a:t>ch_by. Upl_nulo někol_k dní. Třp_tka je umělá r_b_čka z </a:t>
            </a:r>
          </a:p>
          <a:p>
            <a:pPr marL="0" indent="0">
              <a:buNone/>
            </a:pPr>
            <a:r>
              <a:rPr lang="cs-CZ" sz="2400" dirty="0"/>
              <a:t>t</a:t>
            </a:r>
            <a:r>
              <a:rPr lang="cs-CZ" sz="2400" dirty="0" smtClean="0"/>
              <a:t>řp_tivého pl_šku. M_lena m_ svěř_la svůj úm_sl. Vas_l dělá</a:t>
            </a:r>
          </a:p>
          <a:p>
            <a:pPr marL="0" indent="0">
              <a:buNone/>
            </a:pPr>
            <a:r>
              <a:rPr lang="cs-CZ" sz="2400" dirty="0" smtClean="0"/>
              <a:t> s_tˇze s_lonové nitě. </a:t>
            </a:r>
          </a:p>
          <a:p>
            <a:pPr marL="0" indent="0">
              <a:buNone/>
            </a:pPr>
            <a:r>
              <a:rPr lang="cs-CZ" sz="2400" dirty="0" smtClean="0"/>
              <a:t>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9710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973258"/>
            <a:ext cx="400110" cy="1448795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cs-CZ" sz="1400" dirty="0"/>
              <a:t>Doplň</a:t>
            </a:r>
            <a:r>
              <a:rPr lang="cs-CZ" sz="1400" b="1" dirty="0"/>
              <a:t> </a:t>
            </a:r>
            <a:r>
              <a:rPr lang="cs-CZ" sz="1400" b="1" dirty="0">
                <a:solidFill>
                  <a:srgbClr val="FF0000"/>
                </a:solidFill>
              </a:rPr>
              <a:t>i, í nebo y, ý</a:t>
            </a:r>
            <a:endParaRPr lang="cs-CZ" sz="1400" dirty="0"/>
          </a:p>
        </p:txBody>
      </p:sp>
      <p:sp>
        <p:nvSpPr>
          <p:cNvPr id="3" name="Obdélník 2"/>
          <p:cNvSpPr/>
          <p:nvPr/>
        </p:nvSpPr>
        <p:spPr>
          <a:xfrm>
            <a:off x="542851" y="404664"/>
            <a:ext cx="3508653" cy="6048672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cs-CZ" dirty="0"/>
              <a:t>Bab_čka  sb_rala v lese b_l_ny.  Zb_něk  je b_str_ a hb_tý.  U </a:t>
            </a:r>
          </a:p>
          <a:p>
            <a:r>
              <a:rPr lang="cs-CZ" dirty="0"/>
              <a:t>ml_na b_lo veselo. M_rka b_ chtěla m_t nové kolo.  Pavel rozb_l </a:t>
            </a:r>
          </a:p>
          <a:p>
            <a:r>
              <a:rPr lang="cs-CZ" dirty="0"/>
              <a:t>m_su.  </a:t>
            </a:r>
            <a:r>
              <a:rPr lang="cs-CZ" dirty="0" smtClean="0"/>
              <a:t>Ve </a:t>
            </a:r>
            <a:r>
              <a:rPr lang="cs-CZ" dirty="0"/>
              <a:t>studni ub_lo vody. Do konce školního roku zb_vají tř_</a:t>
            </a:r>
          </a:p>
          <a:p>
            <a:r>
              <a:rPr lang="cs-CZ" dirty="0"/>
              <a:t>měs_ce. P_l přenášejí včely a také hm_z. M_ rádi zp_váme.</a:t>
            </a:r>
          </a:p>
          <a:p>
            <a:r>
              <a:rPr lang="cs-CZ" dirty="0"/>
              <a:t>Mláďata s_čka maj_ b_lé chm_ř_.  S_r je velmi s_tý pokrm.</a:t>
            </a:r>
          </a:p>
          <a:p>
            <a:endParaRPr lang="cs-CZ" dirty="0"/>
          </a:p>
          <a:p>
            <a:r>
              <a:rPr lang="cs-CZ" dirty="0"/>
              <a:t>J_rka u nás pob_l celý den.  Ota pob_zí koně b_čem, ale neb_je </a:t>
            </a:r>
          </a:p>
          <a:p>
            <a:r>
              <a:rPr lang="cs-CZ" dirty="0"/>
              <a:t>je. Pověz m_, co si o tom m_sl_š? Slep_li jsme si z pap_ru p_tlík.</a:t>
            </a:r>
          </a:p>
          <a:p>
            <a:r>
              <a:rPr lang="cs-CZ" dirty="0"/>
              <a:t>Matka poslala s_na pro s_to. Lenka se zm_l_la, udělala tř_ </a:t>
            </a:r>
          </a:p>
          <a:p>
            <a:r>
              <a:rPr lang="cs-CZ" dirty="0"/>
              <a:t>ch_by. Upl_nulo někol_k dní. Třp_tka je umělá r_b_čka z </a:t>
            </a:r>
          </a:p>
          <a:p>
            <a:r>
              <a:rPr lang="cs-CZ" dirty="0" smtClean="0"/>
              <a:t>třp_tivého </a:t>
            </a:r>
            <a:r>
              <a:rPr lang="cs-CZ" dirty="0"/>
              <a:t>pl_šku. M_lena m_ svěř_la svůj úm_sl. Vas_l dělá</a:t>
            </a:r>
          </a:p>
          <a:p>
            <a:r>
              <a:rPr lang="cs-CZ" dirty="0"/>
              <a:t> s_tˇze s_lonové nitě. </a:t>
            </a:r>
          </a:p>
        </p:txBody>
      </p:sp>
      <p:sp>
        <p:nvSpPr>
          <p:cNvPr id="6" name="Obdélník 5"/>
          <p:cNvSpPr/>
          <p:nvPr/>
        </p:nvSpPr>
        <p:spPr>
          <a:xfrm>
            <a:off x="4572000" y="4509120"/>
            <a:ext cx="461665" cy="1838452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cs-CZ" dirty="0"/>
              <a:t>Doplň</a:t>
            </a:r>
            <a:r>
              <a:rPr lang="cs-CZ" b="1" dirty="0"/>
              <a:t> </a:t>
            </a:r>
            <a:r>
              <a:rPr lang="cs-CZ" b="1" dirty="0">
                <a:solidFill>
                  <a:srgbClr val="FF0000"/>
                </a:solidFill>
              </a:rPr>
              <a:t>i, í nebo y, ý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033665" y="335846"/>
            <a:ext cx="3508653" cy="6186309"/>
          </a:xfrm>
          <a:prstGeom prst="rect">
            <a:avLst/>
          </a:prstGeom>
        </p:spPr>
        <p:txBody>
          <a:bodyPr vert="vert270">
            <a:spAutoFit/>
          </a:bodyPr>
          <a:lstStyle/>
          <a:p>
            <a:r>
              <a:rPr lang="cs-CZ" dirty="0"/>
              <a:t>Bab_čka  sb_rala v lese b_l_ny.  Zb_něk  je b_str_ a hb_tý.  U </a:t>
            </a:r>
          </a:p>
          <a:p>
            <a:r>
              <a:rPr lang="cs-CZ" dirty="0"/>
              <a:t>ml_na b_lo veselo. M_rka b_ chtěla m_t nové kolo.  Pavel rozb_l </a:t>
            </a:r>
          </a:p>
          <a:p>
            <a:r>
              <a:rPr lang="cs-CZ" dirty="0"/>
              <a:t>m_su.  Ve studni ub_lo vody. Do konce školního roku zb_vají tř_</a:t>
            </a:r>
          </a:p>
          <a:p>
            <a:r>
              <a:rPr lang="cs-CZ" dirty="0"/>
              <a:t>měs_ce. P_l přenášejí včely a také hm_z. M_ rádi zp_váme.</a:t>
            </a:r>
          </a:p>
          <a:p>
            <a:r>
              <a:rPr lang="cs-CZ" dirty="0"/>
              <a:t>Mláďata s_čka maj_ b_lé chm_ř_.  S_r je velmi s_tý pokrm.</a:t>
            </a:r>
          </a:p>
          <a:p>
            <a:endParaRPr lang="cs-CZ" dirty="0"/>
          </a:p>
          <a:p>
            <a:r>
              <a:rPr lang="cs-CZ" dirty="0"/>
              <a:t>J_rka u nás pob_l celý den.  Ota pob_zí koně b_čem, ale neb_je </a:t>
            </a:r>
          </a:p>
          <a:p>
            <a:r>
              <a:rPr lang="cs-CZ" dirty="0"/>
              <a:t>je. Pověz m_, co si o tom m_sl_š? Slep_li jsme si z pap_ru p_tlík.</a:t>
            </a:r>
          </a:p>
          <a:p>
            <a:r>
              <a:rPr lang="cs-CZ" dirty="0"/>
              <a:t>Matka poslala s_na pro s_to. Lenka se zm_l_la, udělala tř_ </a:t>
            </a:r>
          </a:p>
          <a:p>
            <a:r>
              <a:rPr lang="cs-CZ" dirty="0"/>
              <a:t>ch_by. Upl_nulo někol_k dní. Třp_tka je umělá r_b_čka z </a:t>
            </a:r>
          </a:p>
          <a:p>
            <a:r>
              <a:rPr lang="cs-CZ" dirty="0"/>
              <a:t>třp_tivého pl_šku. M_lena m_ svěř_la svůj úm_sl. Vas_l dělá</a:t>
            </a:r>
          </a:p>
          <a:p>
            <a:r>
              <a:rPr lang="cs-CZ" dirty="0"/>
              <a:t> s_tˇze s_lonové nitě. </a:t>
            </a:r>
          </a:p>
        </p:txBody>
      </p:sp>
    </p:spTree>
    <p:extLst>
      <p:ext uri="{BB962C8B-B14F-4D97-AF65-F5344CB8AC3E}">
        <p14:creationId xmlns:p14="http://schemas.microsoft.com/office/powerpoint/2010/main" val="5554656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678</Words>
  <Application>Microsoft Office PowerPoint</Application>
  <PresentationFormat>Předvádění na obrazovce (4:3)</PresentationFormat>
  <Paragraphs>147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Doplň chybějící písmeno a připoj do dvojice</vt:lpstr>
      <vt:lpstr>Rozhodni, zda napíšeš i, í nebo y, ý a připoj do dvojice</vt:lpstr>
      <vt:lpstr>Doplň i, í nebo y, ý     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Učitel</cp:lastModifiedBy>
  <cp:revision>145</cp:revision>
  <dcterms:created xsi:type="dcterms:W3CDTF">2012-01-14T06:48:53Z</dcterms:created>
  <dcterms:modified xsi:type="dcterms:W3CDTF">2012-03-07T17:21:47Z</dcterms:modified>
</cp:coreProperties>
</file>