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64" r:id="rId4"/>
    <p:sldId id="262" r:id="rId5"/>
    <p:sldId id="261" r:id="rId6"/>
    <p:sldId id="259" r:id="rId7"/>
    <p:sldId id="260" r:id="rId8"/>
    <p:sldId id="263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182D0-C1AC-47F8-BB14-FB8238EBF696}" type="datetimeFigureOut">
              <a:rPr lang="cs-CZ" smtClean="0"/>
              <a:pPr/>
              <a:t>31.8.2012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A4024-8435-4864-8152-D4C49E61DF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182D0-C1AC-47F8-BB14-FB8238EBF696}" type="datetimeFigureOut">
              <a:rPr lang="cs-CZ" smtClean="0"/>
              <a:pPr/>
              <a:t>31.8.2012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A4024-8435-4864-8152-D4C49E61DF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182D0-C1AC-47F8-BB14-FB8238EBF696}" type="datetimeFigureOut">
              <a:rPr lang="cs-CZ" smtClean="0"/>
              <a:pPr/>
              <a:t>31.8.2012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A4024-8435-4864-8152-D4C49E61DF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182D0-C1AC-47F8-BB14-FB8238EBF696}" type="datetimeFigureOut">
              <a:rPr lang="cs-CZ" smtClean="0"/>
              <a:pPr/>
              <a:t>31.8.2012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A4024-8435-4864-8152-D4C49E61DF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182D0-C1AC-47F8-BB14-FB8238EBF696}" type="datetimeFigureOut">
              <a:rPr lang="cs-CZ" smtClean="0"/>
              <a:pPr/>
              <a:t>31.8.2012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A4024-8435-4864-8152-D4C49E61DF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182D0-C1AC-47F8-BB14-FB8238EBF696}" type="datetimeFigureOut">
              <a:rPr lang="cs-CZ" smtClean="0"/>
              <a:pPr/>
              <a:t>31.8.2012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A4024-8435-4864-8152-D4C49E61DF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182D0-C1AC-47F8-BB14-FB8238EBF696}" type="datetimeFigureOut">
              <a:rPr lang="cs-CZ" smtClean="0"/>
              <a:pPr/>
              <a:t>31.8.2012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A4024-8435-4864-8152-D4C49E61DF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182D0-C1AC-47F8-BB14-FB8238EBF696}" type="datetimeFigureOut">
              <a:rPr lang="cs-CZ" smtClean="0"/>
              <a:pPr/>
              <a:t>31.8.2012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A4024-8435-4864-8152-D4C49E61DF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182D0-C1AC-47F8-BB14-FB8238EBF696}" type="datetimeFigureOut">
              <a:rPr lang="cs-CZ" smtClean="0"/>
              <a:pPr/>
              <a:t>31.8.2012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7AA4024-8435-4864-8152-D4C49E61DF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182D0-C1AC-47F8-BB14-FB8238EBF696}" type="datetimeFigureOut">
              <a:rPr lang="cs-CZ" smtClean="0"/>
              <a:pPr/>
              <a:t>31.8.2012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A4024-8435-4864-8152-D4C49E61DF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182D0-C1AC-47F8-BB14-FB8238EBF696}" type="datetimeFigureOut">
              <a:rPr lang="cs-CZ" smtClean="0"/>
              <a:pPr/>
              <a:t>31.8.2012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A4024-8435-4864-8152-D4C49E61DF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B1182D0-C1AC-47F8-BB14-FB8238EBF696}" type="datetimeFigureOut">
              <a:rPr lang="cs-CZ" smtClean="0"/>
              <a:pPr/>
              <a:t>31.8.2012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7AA4024-8435-4864-8152-D4C49E61DFB5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Hudebn%C3%AD_n%C3%A1stroje" TargetMode="External"/><Relationship Id="rId2" Type="http://schemas.openxmlformats.org/officeDocument/2006/relationships/hyperlink" Target="http://cs.wikipedia.org/wiki/Strunn%C3%A9_n%C3%A1stroj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Orchestr" TargetMode="External"/><Relationship Id="rId4" Type="http://schemas.openxmlformats.org/officeDocument/2006/relationships/hyperlink" Target="http://cs.wikipedia.org/w/index.php?title=Klad%C3%ADvko_(hudba)&amp;action=edit&amp;redlink=1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T%C3%B3n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cs.wikipedia.org/wiki/Okt%C3%A1va_(hudba)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cMCQsBDGd0c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leccos.com/pics/pic/klavir.jpg" TargetMode="External"/><Relationship Id="rId7" Type="http://schemas.openxmlformats.org/officeDocument/2006/relationships/hyperlink" Target="http://cs.wikipedia.org/wiki/Klav%C3%ADr" TargetMode="External"/><Relationship Id="rId2" Type="http://schemas.openxmlformats.org/officeDocument/2006/relationships/hyperlink" Target="http://www.eprintablecalendars.com/images/music/piano-keys-with-note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koncertniagentura.cz/data/klavir.jpg" TargetMode="External"/><Relationship Id="rId5" Type="http://schemas.openxmlformats.org/officeDocument/2006/relationships/hyperlink" Target="http://www.steinway.com/img/hero_boston.png" TargetMode="External"/><Relationship Id="rId4" Type="http://schemas.openxmlformats.org/officeDocument/2006/relationships/hyperlink" Target="http://www.klusik.cz/sites/default/files/field/image/klavi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3042" y="714356"/>
            <a:ext cx="6096528" cy="1493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00034" y="3571876"/>
          <a:ext cx="7993062" cy="2392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9306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NÁZEV ŠKOLY: Speciální základní škola,</a:t>
                      </a:r>
                      <a:r>
                        <a:rPr lang="cs-CZ" b="0" baseline="0" dirty="0" smtClean="0"/>
                        <a:t> </a:t>
                      </a:r>
                      <a:r>
                        <a:rPr lang="cs-CZ" b="0" dirty="0" smtClean="0"/>
                        <a:t>Chlumec nad Cidlinou,</a:t>
                      </a:r>
                    </a:p>
                    <a:p>
                      <a:r>
                        <a:rPr lang="cs-CZ" b="0" dirty="0" smtClean="0"/>
                        <a:t>Smetanova 123</a:t>
                      </a:r>
                      <a:endParaRPr lang="cs-CZ" b="0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Dagmar</a:t>
                      </a:r>
                      <a:r>
                        <a:rPr lang="cs-CZ" baseline="0" dirty="0" smtClean="0"/>
                        <a:t> Dvořáčková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VY_32_INOVACE_ 92_KLAVÍR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TEMA: Hudební výchova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ČÍSLO PROJEKTU: CZ.1.07/1.4.00/21.2598</a:t>
                      </a:r>
                    </a:p>
                    <a:p>
                      <a:endParaRPr lang="cs-CZ" dirty="0"/>
                    </a:p>
                  </a:txBody>
                  <a:tcPr marL="91442" marR="91442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Hudební výchova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Klavír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materiál je určen pro výuku hudební výchovy </a:t>
            </a:r>
            <a:r>
              <a:rPr lang="cs-CZ" dirty="0" smtClean="0"/>
              <a:t> na </a:t>
            </a:r>
            <a:r>
              <a:rPr lang="cs-CZ" dirty="0" smtClean="0"/>
              <a:t>2. stupni speciální školy.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Klavír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Klavír je </a:t>
            </a:r>
            <a:r>
              <a:rPr lang="cs-CZ" b="1" dirty="0" smtClean="0">
                <a:hlinkClick r:id="rId2" tooltip="Strunné nástroje"/>
              </a:rPr>
              <a:t>strunný</a:t>
            </a:r>
            <a:r>
              <a:rPr lang="cs-CZ" b="1" dirty="0" smtClean="0"/>
              <a:t> úderový </a:t>
            </a:r>
            <a:r>
              <a:rPr lang="cs-CZ" b="1" dirty="0" smtClean="0">
                <a:hlinkClick r:id="rId3" tooltip="Hudební nástroje"/>
              </a:rPr>
              <a:t>hudební nástroj</a:t>
            </a:r>
            <a:r>
              <a:rPr lang="cs-CZ" b="1" dirty="0" smtClean="0"/>
              <a:t>. Jeho zvuk vzniká chvěním strun rozkmitaných úderem dřevěných </a:t>
            </a:r>
            <a:r>
              <a:rPr lang="cs-CZ" b="1" dirty="0" smtClean="0">
                <a:hlinkClick r:id="rId4" tooltip="Kladívko (hudba) (stránka neexistuje)"/>
              </a:rPr>
              <a:t>kladívek</a:t>
            </a:r>
            <a:r>
              <a:rPr lang="cs-CZ" b="1" dirty="0" smtClean="0"/>
              <a:t>. Klavír může být používán jako sólový i doprovodný nástroj, či jako součást </a:t>
            </a:r>
            <a:r>
              <a:rPr lang="cs-CZ" b="1" dirty="0" smtClean="0">
                <a:hlinkClick r:id="rId5" tooltip="Orchestr"/>
              </a:rPr>
              <a:t>orchestru</a:t>
            </a:r>
            <a:r>
              <a:rPr lang="cs-CZ" b="1" dirty="0" smtClean="0"/>
              <a:t>. Velký klavír, určený zejména pro koncertní účely, se označuje jako </a:t>
            </a:r>
            <a:r>
              <a:rPr lang="cs-CZ" b="1" i="1" dirty="0" smtClean="0"/>
              <a:t>(koncertní) křídlo</a:t>
            </a:r>
            <a:r>
              <a:rPr lang="cs-CZ" b="1" dirty="0" smtClean="0"/>
              <a:t> (podle tvaru rezonanční skříně; struny jsou v něm umístěny vodorovně), běžný, menší klavír, jehož rezonanční skříň (a tedy i struny) je umístěna svisle, jako </a:t>
            </a:r>
            <a:r>
              <a:rPr lang="cs-CZ" b="1" i="1" dirty="0" smtClean="0"/>
              <a:t>pianino.</a:t>
            </a:r>
            <a:r>
              <a:rPr lang="cs-CZ" b="1" dirty="0" smtClean="0"/>
              <a:t>Hráč na klavír se označuje jako </a:t>
            </a:r>
            <a:r>
              <a:rPr lang="cs-CZ" b="1" i="1" dirty="0" smtClean="0"/>
              <a:t>pianista (pianistka)</a:t>
            </a:r>
            <a:r>
              <a:rPr lang="cs-CZ" b="1" dirty="0" smtClean="0"/>
              <a:t> nebo (řidčeji) </a:t>
            </a:r>
            <a:r>
              <a:rPr lang="cs-CZ" b="1" i="1" dirty="0" smtClean="0"/>
              <a:t>klavírista (klavíristka).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Klavír – popis hudebního nástroje</a:t>
            </a:r>
            <a:endParaRPr lang="cs-CZ" dirty="0"/>
          </a:p>
        </p:txBody>
      </p:sp>
      <p:pic>
        <p:nvPicPr>
          <p:cNvPr id="6" name="Zástupný symbol pro obsah 5" descr="klavir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05237" y="1935163"/>
            <a:ext cx="5733526" cy="4389437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Klavír – základní noty, odrážky</a:t>
            </a:r>
            <a:endParaRPr lang="cs-CZ" dirty="0"/>
          </a:p>
        </p:txBody>
      </p:sp>
      <p:pic>
        <p:nvPicPr>
          <p:cNvPr id="6" name="Zástupný symbol pro obsah 5" descr="piano-keys-with-notes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926239"/>
            <a:ext cx="4038600" cy="2423160"/>
          </a:xfrm>
        </p:spPr>
      </p:pic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Klaviatura se skládá z řady černých a bílých kláves, jejichž stiskem vytváří pianista </a:t>
            </a:r>
            <a:r>
              <a:rPr lang="cs-CZ" dirty="0" smtClean="0">
                <a:hlinkClick r:id="rId3" tooltip="Tón"/>
              </a:rPr>
              <a:t>tóny</a:t>
            </a:r>
            <a:r>
              <a:rPr lang="cs-CZ" dirty="0" smtClean="0"/>
              <a:t>. Téměř všechny současné klavíry mají 88 kláves (sedm </a:t>
            </a:r>
            <a:r>
              <a:rPr lang="cs-CZ" dirty="0" smtClean="0">
                <a:hlinkClick r:id="rId4" tooltip="Oktáva (hudba)"/>
              </a:rPr>
              <a:t>oktáv</a:t>
            </a:r>
            <a:r>
              <a:rPr lang="cs-CZ" dirty="0" smtClean="0"/>
              <a:t> a část osmé), dříve se vyráběly klavíry s 85 klávesami. Lze naopak nalézt i speciální, zejména koncertní klavíry s větším počtem kláves.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Klavír - obrázky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Pianino</a:t>
            </a:r>
          </a:p>
          <a:p>
            <a:r>
              <a:rPr lang="cs-CZ" dirty="0" smtClean="0"/>
              <a:t>Křídlo</a:t>
            </a:r>
          </a:p>
          <a:p>
            <a:r>
              <a:rPr lang="cs-CZ" dirty="0" smtClean="0"/>
              <a:t>Moderní klavír</a:t>
            </a:r>
            <a:endParaRPr lang="cs-CZ" dirty="0"/>
          </a:p>
        </p:txBody>
      </p:sp>
      <p:pic>
        <p:nvPicPr>
          <p:cNvPr id="6" name="Obrázek 5" descr="klavi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57224" y="3786190"/>
            <a:ext cx="2827838" cy="2752723"/>
          </a:xfrm>
          <a:prstGeom prst="rect">
            <a:avLst/>
          </a:prstGeom>
        </p:spPr>
      </p:pic>
      <p:pic>
        <p:nvPicPr>
          <p:cNvPr id="7" name="Obrázek 6" descr="hero_boston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57752" y="714356"/>
            <a:ext cx="3611291" cy="3286148"/>
          </a:xfrm>
          <a:prstGeom prst="rect">
            <a:avLst/>
          </a:prstGeom>
        </p:spPr>
      </p:pic>
      <p:pic>
        <p:nvPicPr>
          <p:cNvPr id="8" name="Obrázek 7" descr="klavir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286380" y="4000504"/>
            <a:ext cx="3212610" cy="2664116"/>
          </a:xfrm>
          <a:prstGeom prst="rect">
            <a:avLst/>
          </a:prstGeom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3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3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3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Klavír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Hudební ukázka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?v=cMCQsBDGd0c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eprintablecalendars.com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/music/piano-</a:t>
            </a:r>
            <a:r>
              <a:rPr lang="cs-CZ" dirty="0" err="1" smtClean="0">
                <a:hlinkClick r:id="rId2"/>
              </a:rPr>
              <a:t>keys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with</a:t>
            </a:r>
            <a:r>
              <a:rPr lang="cs-CZ" dirty="0" smtClean="0">
                <a:hlinkClick r:id="rId2"/>
              </a:rPr>
              <a:t>-notes.</a:t>
            </a:r>
            <a:r>
              <a:rPr lang="cs-CZ" dirty="0" err="1" smtClean="0">
                <a:hlinkClick r:id="rId2"/>
              </a:rPr>
              <a:t>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http://leccos.</a:t>
            </a:r>
            <a:r>
              <a:rPr lang="cs-CZ" dirty="0" err="1" smtClean="0">
                <a:hlinkClick r:id="rId3"/>
              </a:rPr>
              <a:t>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pics</a:t>
            </a:r>
            <a:r>
              <a:rPr lang="cs-CZ" dirty="0" smtClean="0">
                <a:hlinkClick r:id="rId3"/>
              </a:rPr>
              <a:t>/pic/</a:t>
            </a:r>
            <a:r>
              <a:rPr lang="cs-CZ" dirty="0" err="1" smtClean="0">
                <a:hlinkClick r:id="rId3"/>
              </a:rPr>
              <a:t>klavir.jpg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klusik.cz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sites</a:t>
            </a:r>
            <a:r>
              <a:rPr lang="cs-CZ" dirty="0" smtClean="0">
                <a:hlinkClick r:id="rId4"/>
              </a:rPr>
              <a:t>/default/</a:t>
            </a:r>
            <a:r>
              <a:rPr lang="cs-CZ" dirty="0" err="1" smtClean="0">
                <a:hlinkClick r:id="rId4"/>
              </a:rPr>
              <a:t>files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field</a:t>
            </a:r>
            <a:r>
              <a:rPr lang="cs-CZ" dirty="0" smtClean="0">
                <a:hlinkClick r:id="rId4"/>
              </a:rPr>
              <a:t>/image/</a:t>
            </a:r>
            <a:r>
              <a:rPr lang="cs-CZ" dirty="0" err="1" smtClean="0">
                <a:hlinkClick r:id="rId4"/>
              </a:rPr>
              <a:t>klavir.jpg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steinway.com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img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hero</a:t>
            </a:r>
            <a:r>
              <a:rPr lang="cs-CZ" dirty="0" smtClean="0">
                <a:hlinkClick r:id="rId5"/>
              </a:rPr>
              <a:t>_boston.</a:t>
            </a:r>
            <a:r>
              <a:rPr lang="cs-CZ" dirty="0" err="1" smtClean="0">
                <a:hlinkClick r:id="rId5"/>
              </a:rPr>
              <a:t>png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koncertniagentura.cz</a:t>
            </a:r>
            <a:r>
              <a:rPr lang="cs-CZ" dirty="0" smtClean="0">
                <a:hlinkClick r:id="rId6"/>
              </a:rPr>
              <a:t>/data/</a:t>
            </a:r>
            <a:r>
              <a:rPr lang="cs-CZ" dirty="0" err="1" smtClean="0">
                <a:hlinkClick r:id="rId6"/>
              </a:rPr>
              <a:t>klavir.jpg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http://cs.wikipedia.org/wiki/Klav%C3%ADr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717</TotalTime>
  <Words>243</Words>
  <Application>Microsoft Office PowerPoint</Application>
  <PresentationFormat>Předvádění na obrazovce (4:3)</PresentationFormat>
  <Paragraphs>30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Snímek 1</vt:lpstr>
      <vt:lpstr>Hudební výchova</vt:lpstr>
      <vt:lpstr>Anotace</vt:lpstr>
      <vt:lpstr>Klavír</vt:lpstr>
      <vt:lpstr>Klavír – popis hudebního nástroje</vt:lpstr>
      <vt:lpstr>Klavír – základní noty, odrážky</vt:lpstr>
      <vt:lpstr>Klavír - obrázky</vt:lpstr>
      <vt:lpstr>Klavír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Luk</dc:creator>
  <cp:lastModifiedBy>Dum</cp:lastModifiedBy>
  <cp:revision>56</cp:revision>
  <dcterms:created xsi:type="dcterms:W3CDTF">2012-07-17T13:45:20Z</dcterms:created>
  <dcterms:modified xsi:type="dcterms:W3CDTF">2012-08-31T07:24:46Z</dcterms:modified>
</cp:coreProperties>
</file>