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4" r:id="rId7"/>
    <p:sldId id="263" r:id="rId8"/>
    <p:sldId id="260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E7B3BA-ED50-4E2C-9CA9-4A9BF04B4F66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E3437D1-4F0E-42CE-9C5D-C0399324A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vuk" TargetMode="External"/><Relationship Id="rId2" Type="http://schemas.openxmlformats.org/officeDocument/2006/relationships/hyperlink" Target="http://cs.wikipedia.org/wiki/Basov%C3%BD_bub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T%C3%B3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umba_koule" TargetMode="External"/><Relationship Id="rId13" Type="http://schemas.openxmlformats.org/officeDocument/2006/relationships/hyperlink" Target="http://cs.wikipedia.org/wiki/Kongo_(hudebn%C3%AD_n%C3%A1stroj)" TargetMode="External"/><Relationship Id="rId3" Type="http://schemas.openxmlformats.org/officeDocument/2006/relationships/hyperlink" Target="http://cs.wikipedia.org/wiki/Triangl_(hudebn%C3%AD_n%C3%A1stroj)" TargetMode="External"/><Relationship Id="rId7" Type="http://schemas.openxmlformats.org/officeDocument/2006/relationships/hyperlink" Target="http://cs.wikipedia.org/wiki/Xylofon" TargetMode="External"/><Relationship Id="rId12" Type="http://schemas.openxmlformats.org/officeDocument/2006/relationships/hyperlink" Target="http://cs.wikipedia.org/wiki/P%C3%ADsek_(materi%C3%A1l)" TargetMode="External"/><Relationship Id="rId2" Type="http://schemas.openxmlformats.org/officeDocument/2006/relationships/hyperlink" Target="http://cs.wikipedia.org/wiki/Tambur%C3%AD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frika" TargetMode="External"/><Relationship Id="rId11" Type="http://schemas.openxmlformats.org/officeDocument/2006/relationships/hyperlink" Target="http://cs.wikipedia.org/wiki/%C5%A0t%C4%9Brk" TargetMode="External"/><Relationship Id="rId5" Type="http://schemas.openxmlformats.org/officeDocument/2006/relationships/hyperlink" Target="http://cs.wikipedia.org/wiki/Djembe" TargetMode="External"/><Relationship Id="rId10" Type="http://schemas.openxmlformats.org/officeDocument/2006/relationships/hyperlink" Target="http://cs.wikipedia.org/wiki/Tykev" TargetMode="External"/><Relationship Id="rId4" Type="http://schemas.openxmlformats.org/officeDocument/2006/relationships/hyperlink" Target="http://cs.wikipedia.org/wiki/Kastan%C4%9Bty" TargetMode="External"/><Relationship Id="rId9" Type="http://schemas.openxmlformats.org/officeDocument/2006/relationships/hyperlink" Target="http://cs.wikipedia.org/wiki/Latinsk%C3%A1_Amerik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GYExq8R1J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ic%C3%AD_n%C3%A1stroj" TargetMode="External"/><Relationship Id="rId3" Type="http://schemas.openxmlformats.org/officeDocument/2006/relationships/hyperlink" Target="http://www.dimavery.net/wp-content/uploads/26055610b.jpg" TargetMode="External"/><Relationship Id="rId7" Type="http://schemas.openxmlformats.org/officeDocument/2006/relationships/hyperlink" Target="http://images.musicalads.co.uk/drum-kit.jpg" TargetMode="External"/><Relationship Id="rId2" Type="http://schemas.openxmlformats.org/officeDocument/2006/relationships/hyperlink" Target="http://www.hudebninastroje.com/perkuse/images/perkuse_xylofon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udebninastroje.com/perkuse/images/perkuse_jembe2.gif" TargetMode="External"/><Relationship Id="rId5" Type="http://schemas.openxmlformats.org/officeDocument/2006/relationships/hyperlink" Target="http://www.clarina.cz/Perkuse_kt331.jpg" TargetMode="External"/><Relationship Id="rId4" Type="http://schemas.openxmlformats.org/officeDocument/2006/relationships/hyperlink" Target="http://www.elthin.cz/foto/nastroje/perkuse_velk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3643314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95_BICÍ NÁSTROJE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výchova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2. stupně speciálních škol a slouží k seznámení s bicími nástroji.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Bicí nástroje (zvané též perkuse) jsou pravděpodobně nejstarší a také nejobsáhlejší skupinou hudebních nástrojů.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 souprava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Bicí souprava je označení pro několik bicích nástrojů sestavených k sobě do jedné sady tak, aby bylo možné hrát na všechny její komponenty najednou. Patří sem zpravidla basový buben, malý buben, přechody, kotle, činely a další.</a:t>
            </a:r>
          </a:p>
          <a:p>
            <a:r>
              <a:rPr lang="cs-CZ" b="1" dirty="0" smtClean="0">
                <a:hlinkClick r:id="rId2" tooltip="Basový buben"/>
              </a:rPr>
              <a:t>Basový buben</a:t>
            </a:r>
            <a:r>
              <a:rPr lang="cs-CZ" dirty="0" smtClean="0"/>
              <a:t> je velký buben ovládaný nohou, k němuž je uchycen pedál. Šlapáním na pedál dochází k rozkmitání paličky, která do blány bubnu udeří a vytvoří tak </a:t>
            </a:r>
            <a:r>
              <a:rPr lang="cs-CZ" dirty="0" smtClean="0">
                <a:hlinkClick r:id="rId3" tooltip="Zvuk"/>
              </a:rPr>
              <a:t>zvuk</a:t>
            </a:r>
            <a:r>
              <a:rPr lang="cs-CZ" dirty="0" smtClean="0"/>
              <a:t>. Basový buben by měl vytvářet nejhlubší </a:t>
            </a:r>
            <a:r>
              <a:rPr lang="cs-CZ" dirty="0" smtClean="0">
                <a:hlinkClick r:id="rId4" tooltip="Tón"/>
              </a:rPr>
              <a:t>tón</a:t>
            </a:r>
            <a:r>
              <a:rPr lang="cs-CZ" dirty="0" smtClean="0"/>
              <a:t> z celé soupravy.</a:t>
            </a:r>
          </a:p>
          <a:p>
            <a:r>
              <a:rPr lang="cs-CZ" b="1" dirty="0" smtClean="0"/>
              <a:t>Malý buben</a:t>
            </a:r>
            <a:r>
              <a:rPr lang="cs-CZ" dirty="0" smtClean="0"/>
              <a:t> je buben ovládaný rukou, v níž je většinou uchopena palička. Malý buben by měl vytvářet nejvyšší tón z celé soupravy.</a:t>
            </a:r>
          </a:p>
          <a:p>
            <a:r>
              <a:rPr lang="cs-CZ" b="1" dirty="0" smtClean="0"/>
              <a:t>Přechody</a:t>
            </a:r>
            <a:r>
              <a:rPr lang="cs-CZ" dirty="0" smtClean="0"/>
              <a:t> je označení pro zpravidla více bubnů laděných na různou výšku tónu, které jsou umístěny na basovém bubnu pomocí stojanů a vytvářejí středně hluboké tóny.</a:t>
            </a:r>
          </a:p>
          <a:p>
            <a:r>
              <a:rPr lang="cs-CZ" b="1" dirty="0" smtClean="0"/>
              <a:t>Kotel</a:t>
            </a:r>
            <a:r>
              <a:rPr lang="cs-CZ" dirty="0" smtClean="0"/>
              <a:t> je buben, který je umístěn na třech nohách a má poměrně hluboký tón.</a:t>
            </a:r>
          </a:p>
          <a:p>
            <a:r>
              <a:rPr lang="cs-CZ" b="1" dirty="0" smtClean="0"/>
              <a:t>Činely</a:t>
            </a:r>
            <a:r>
              <a:rPr lang="cs-CZ" dirty="0" smtClean="0"/>
              <a:t> jsou laděné pláty z různých druhů kovů, které vytvářejí doplňující vysoké zvuky.</a:t>
            </a:r>
          </a:p>
          <a:p>
            <a:r>
              <a:rPr lang="cs-CZ" dirty="0" smtClean="0"/>
              <a:t>Hráč na bicí soupravu se nazývá </a:t>
            </a:r>
            <a:r>
              <a:rPr lang="cs-CZ" b="1" dirty="0" smtClean="0"/>
              <a:t>bubeník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– bicí souprava</a:t>
            </a:r>
            <a:endParaRPr lang="cs-CZ" dirty="0"/>
          </a:p>
        </p:txBody>
      </p:sp>
      <p:pic>
        <p:nvPicPr>
          <p:cNvPr id="6" name="Zástupný symbol pro obsah 5" descr="drum-kit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817371" y="1600200"/>
            <a:ext cx="5744208" cy="44958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Perkuse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Perkusí existuje velmi mnoho - dá se říci, že každá země, oblast či každý národ má velké množství vlastních bicích nástrojů. Hráč na tyto hudební nástroje se nazývá perkusionista.</a:t>
            </a:r>
          </a:p>
          <a:p>
            <a:r>
              <a:rPr lang="cs-CZ" b="1" dirty="0" smtClean="0"/>
              <a:t>Příklady perkusí</a:t>
            </a:r>
          </a:p>
          <a:p>
            <a:r>
              <a:rPr lang="cs-CZ" b="1" dirty="0" smtClean="0">
                <a:solidFill>
                  <a:srgbClr val="00B050"/>
                </a:solidFill>
                <a:hlinkClick r:id="rId2" tooltip="Tamburína"/>
              </a:rPr>
              <a:t>Tamburína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je velice rozšířený ruční bubínek o průměru asi 20 cm a více, držený v ruce. Rozeznívá se zpravidla údery o zápěstní stranu dlaně druhé ruky, často při tanci. Bývá vybavený plechovými malinkatými </a:t>
            </a:r>
            <a:r>
              <a:rPr lang="cs-CZ" dirty="0" err="1" smtClean="0"/>
              <a:t>činelky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hlinkClick r:id="rId3" tooltip="Triangl (hudební nástroj)"/>
              </a:rPr>
              <a:t>Triangl</a:t>
            </a:r>
            <a:r>
              <a:rPr lang="cs-CZ" dirty="0" smtClean="0"/>
              <a:t> je zvonivý či cinkavý kovový nástroj rozeznívaný úderem kovové tyčky.</a:t>
            </a:r>
          </a:p>
          <a:p>
            <a:r>
              <a:rPr lang="cs-CZ" b="1" dirty="0" smtClean="0">
                <a:hlinkClick r:id="rId4" tooltip="Kastaněty"/>
              </a:rPr>
              <a:t>Kastaněty</a:t>
            </a:r>
            <a:r>
              <a:rPr lang="cs-CZ" dirty="0" smtClean="0"/>
              <a:t> jsou tradiční španělský nástroj, zpravidla v rukou tanečnic.</a:t>
            </a:r>
          </a:p>
          <a:p>
            <a:r>
              <a:rPr lang="cs-CZ" b="1" dirty="0" err="1" smtClean="0">
                <a:hlinkClick r:id="rId5" tooltip="Djembe"/>
              </a:rPr>
              <a:t>Djembe</a:t>
            </a:r>
            <a:r>
              <a:rPr lang="cs-CZ" dirty="0" smtClean="0"/>
              <a:t> je tradiční buben původem ze střední </a:t>
            </a:r>
            <a:r>
              <a:rPr lang="cs-CZ" dirty="0" smtClean="0">
                <a:hlinkClick r:id="rId6" tooltip="Afrika"/>
              </a:rPr>
              <a:t>Afriky</a:t>
            </a:r>
            <a:r>
              <a:rPr lang="cs-CZ" dirty="0" smtClean="0"/>
              <a:t>. Je tvořen tělem kalichovitého tvaru, na němž je pomocí provázků ukotvena kožená blána. Na nástroj se hraje rukou či prsty a jeho zvuk se mění podle jeho geometrického tvaru či typu kůže, z nějž je blána vyrobena.</a:t>
            </a:r>
          </a:p>
          <a:p>
            <a:r>
              <a:rPr lang="cs-CZ" b="1" dirty="0" smtClean="0">
                <a:hlinkClick r:id="rId7" tooltip="Xylofon"/>
              </a:rPr>
              <a:t>Xylofon</a:t>
            </a:r>
            <a:r>
              <a:rPr lang="cs-CZ" dirty="0" smtClean="0"/>
              <a:t> je nástroj původem africký, který je tvořen klaviaturou ze dřívek poskládaných vedle sebe na duté podložce a seřazených podle výšky tónu. K vytváření zvuku zde dochází poklepem paličky na danou klávesu. </a:t>
            </a:r>
          </a:p>
          <a:p>
            <a:r>
              <a:rPr lang="cs-CZ" b="1" dirty="0" err="1" smtClean="0">
                <a:hlinkClick r:id="rId8" tooltip="Rumba koule"/>
              </a:rPr>
              <a:t>Maracas</a:t>
            </a:r>
            <a:r>
              <a:rPr lang="cs-CZ" dirty="0" smtClean="0"/>
              <a:t> (též </a:t>
            </a:r>
            <a:r>
              <a:rPr lang="cs-CZ" b="1" dirty="0" err="1" smtClean="0"/>
              <a:t>rumbakoule</a:t>
            </a:r>
            <a:r>
              <a:rPr lang="cs-CZ" dirty="0" smtClean="0"/>
              <a:t>) je pár chřestidel pocházejících z </a:t>
            </a:r>
            <a:r>
              <a:rPr lang="cs-CZ" dirty="0" smtClean="0">
                <a:hlinkClick r:id="rId9" tooltip="Latinská Amerika"/>
              </a:rPr>
              <a:t>Latinské Ameriky</a:t>
            </a:r>
            <a:r>
              <a:rPr lang="cs-CZ" dirty="0" smtClean="0"/>
              <a:t>. Původně se vyráběly z vydlabaných </a:t>
            </a:r>
            <a:r>
              <a:rPr lang="cs-CZ" dirty="0" smtClean="0">
                <a:hlinkClick r:id="rId10" tooltip="Tykev"/>
              </a:rPr>
              <a:t>tykví</a:t>
            </a:r>
            <a:r>
              <a:rPr lang="cs-CZ" dirty="0" smtClean="0"/>
              <a:t>, v nichž byla nějaká sypká substance (například </a:t>
            </a:r>
            <a:r>
              <a:rPr lang="cs-CZ" dirty="0" smtClean="0">
                <a:hlinkClick r:id="rId11" tooltip="Štěrk"/>
              </a:rPr>
              <a:t>štěrk</a:t>
            </a:r>
            <a:r>
              <a:rPr lang="cs-CZ" dirty="0" smtClean="0"/>
              <a:t>, </a:t>
            </a:r>
            <a:r>
              <a:rPr lang="cs-CZ" dirty="0" smtClean="0">
                <a:hlinkClick r:id="rId12" tooltip="Písek (materiál)"/>
              </a:rPr>
              <a:t>písek</a:t>
            </a:r>
            <a:r>
              <a:rPr lang="cs-CZ" dirty="0" smtClean="0"/>
              <a:t> nebo semena). Třesením nástrojem se substance odrážela o stěny nástroje a vytvářela tak zvuk.</a:t>
            </a:r>
          </a:p>
          <a:p>
            <a:r>
              <a:rPr lang="cs-CZ" b="1" dirty="0" smtClean="0">
                <a:hlinkClick r:id="rId13" tooltip="Kongo (hudební nástroj)"/>
              </a:rPr>
              <a:t>Konga</a:t>
            </a:r>
            <a:r>
              <a:rPr lang="cs-CZ" dirty="0" smtClean="0"/>
              <a:t> jsou dva nebo tři veliké bubny soudkovitého tvaru, vyrobené ze dřeva a kožené blány. Hudebník vytváří zvuk úderem dlaní na okraj nebo do středu bubnu.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- perkuse</a:t>
            </a:r>
            <a:endParaRPr lang="cs-CZ" dirty="0"/>
          </a:p>
        </p:txBody>
      </p:sp>
      <p:pic>
        <p:nvPicPr>
          <p:cNvPr id="6" name="Zástupný symbol pro obsah 5" descr="perkuse_xylofon.gif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42910" y="4714884"/>
            <a:ext cx="2333625" cy="1428750"/>
          </a:xfrm>
        </p:spPr>
      </p:pic>
      <p:pic>
        <p:nvPicPr>
          <p:cNvPr id="7" name="Obrázek 6" descr="26055610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1928802"/>
            <a:ext cx="1339445" cy="1785926"/>
          </a:xfrm>
          <a:prstGeom prst="rect">
            <a:avLst/>
          </a:prstGeom>
        </p:spPr>
      </p:pic>
      <p:pic>
        <p:nvPicPr>
          <p:cNvPr id="8" name="Obrázek 7" descr="perkuse_velk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488" y="2786058"/>
            <a:ext cx="2571747" cy="1928810"/>
          </a:xfrm>
          <a:prstGeom prst="rect">
            <a:avLst/>
          </a:prstGeom>
        </p:spPr>
      </p:pic>
      <p:pic>
        <p:nvPicPr>
          <p:cNvPr id="9" name="Obrázek 8" descr="Perkuse_kt33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7950" y="4643446"/>
            <a:ext cx="2143140" cy="1423546"/>
          </a:xfrm>
          <a:prstGeom prst="rect">
            <a:avLst/>
          </a:prstGeom>
        </p:spPr>
      </p:pic>
      <p:pic>
        <p:nvPicPr>
          <p:cNvPr id="10" name="Obrázek 9" descr="perkuse_jembe2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074" y="2000240"/>
            <a:ext cx="2381250" cy="1428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ukázka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smtClean="0">
                <a:hlinkClick r:id="rId2"/>
              </a:rPr>
              <a:t>?v=zGYExq8R1Jg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hudebninastroje.com</a:t>
            </a:r>
            <a:r>
              <a:rPr lang="cs-CZ" dirty="0" smtClean="0">
                <a:hlinkClick r:id="rId2"/>
              </a:rPr>
              <a:t>/perkuse/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/perkuse_xylofon.</a:t>
            </a:r>
            <a:r>
              <a:rPr lang="cs-CZ" dirty="0" err="1" smtClean="0">
                <a:hlinkClick r:id="rId2"/>
              </a:rPr>
              <a:t>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dimavery.net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uploads</a:t>
            </a:r>
            <a:r>
              <a:rPr lang="cs-CZ" dirty="0" smtClean="0">
                <a:hlinkClick r:id="rId3"/>
              </a:rPr>
              <a:t>/26055610b.jpg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elthin.cz</a:t>
            </a:r>
            <a:r>
              <a:rPr lang="cs-CZ" dirty="0" smtClean="0">
                <a:hlinkClick r:id="rId4"/>
              </a:rPr>
              <a:t>/foto/</a:t>
            </a:r>
            <a:r>
              <a:rPr lang="cs-CZ" dirty="0" err="1" smtClean="0">
                <a:hlinkClick r:id="rId4"/>
              </a:rPr>
              <a:t>nastroje</a:t>
            </a:r>
            <a:r>
              <a:rPr lang="cs-CZ" dirty="0" smtClean="0">
                <a:hlinkClick r:id="rId4"/>
              </a:rPr>
              <a:t>/perkuse_</a:t>
            </a:r>
            <a:r>
              <a:rPr lang="cs-CZ" dirty="0" err="1" smtClean="0">
                <a:hlinkClick r:id="rId4"/>
              </a:rPr>
              <a:t>velke.jpg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http://www.clarina.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/Perkuse_kt331.jpg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hudebninastroje.com</a:t>
            </a:r>
            <a:r>
              <a:rPr lang="cs-CZ" dirty="0" smtClean="0">
                <a:hlinkClick r:id="rId6"/>
              </a:rPr>
              <a:t>/perkuse/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/perkuse_jembe2.gif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http://images.musicalads.co.uk/drum-kit.jpg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http://cs.wikipedia.org/wiki/Bic%C3%AD_n%C3%A1stroj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49</TotalTime>
  <Words>545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Hudební výchova</vt:lpstr>
      <vt:lpstr>Snímek 2</vt:lpstr>
      <vt:lpstr>Anotace</vt:lpstr>
      <vt:lpstr>Bicí nástroje</vt:lpstr>
      <vt:lpstr>Bicí souprava</vt:lpstr>
      <vt:lpstr>Obrázky – bicí souprava</vt:lpstr>
      <vt:lpstr>Perkuse</vt:lpstr>
      <vt:lpstr>Obrázky - perkuse</vt:lpstr>
      <vt:lpstr>Hudební ukázka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výchova</dc:title>
  <dc:creator>Luk</dc:creator>
  <cp:lastModifiedBy>Luk</cp:lastModifiedBy>
  <cp:revision>7</cp:revision>
  <dcterms:created xsi:type="dcterms:W3CDTF">2012-08-22T06:42:13Z</dcterms:created>
  <dcterms:modified xsi:type="dcterms:W3CDTF">2012-08-26T16:00:25Z</dcterms:modified>
</cp:coreProperties>
</file>