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7AE311-24C6-46B8-B9CE-1A7E6B3FFDD9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5D00BE8D-8693-4864-B2DF-29C59D34B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osc%C3%A9nium" TargetMode="External"/><Relationship Id="rId7" Type="http://schemas.openxmlformats.org/officeDocument/2006/relationships/hyperlink" Target="http://cs.wikipedia.org/wiki/Hudebn%C3%AD_n%C3%A1stroj" TargetMode="External"/><Relationship Id="rId2" Type="http://schemas.openxmlformats.org/officeDocument/2006/relationships/hyperlink" Target="http://cs.wikipedia.org/wiki/%C5%98e%C4%8Dt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udba" TargetMode="External"/><Relationship Id="rId5" Type="http://schemas.openxmlformats.org/officeDocument/2006/relationships/hyperlink" Target="http://cs.wikipedia.org/wiki/Ch%C3%B3r" TargetMode="External"/><Relationship Id="rId4" Type="http://schemas.openxmlformats.org/officeDocument/2006/relationships/hyperlink" Target="http://cs.wikipedia.org/wiki/Divadlo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my%C4%8Dcov%C3%BD_orchestr&amp;action=edit&amp;redlink=1" TargetMode="External"/><Relationship Id="rId2" Type="http://schemas.openxmlformats.org/officeDocument/2006/relationships/hyperlink" Target="http://cs.wikipedia.org/wiki/Hudebn%C3%AD_n%C3%A1stroj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oboj" TargetMode="External"/><Relationship Id="rId13" Type="http://schemas.openxmlformats.org/officeDocument/2006/relationships/hyperlink" Target="http://cs.wikipedia.org/wiki/%C5%BDes%C5%A5ov%C3%BD_n%C3%A1stroj" TargetMode="External"/><Relationship Id="rId18" Type="http://schemas.openxmlformats.org/officeDocument/2006/relationships/hyperlink" Target="http://cs.wikipedia.org/wiki/Kotel" TargetMode="External"/><Relationship Id="rId26" Type="http://schemas.openxmlformats.org/officeDocument/2006/relationships/hyperlink" Target="http://cs.wikipedia.org/wiki/Violoncello" TargetMode="External"/><Relationship Id="rId3" Type="http://schemas.openxmlformats.org/officeDocument/2006/relationships/hyperlink" Target="http://cs.wikipedia.org/w/index.php?title=N%C3%A1strojov%C3%A1_skupina_(orchestr)&amp;action=edit&amp;redlink=1" TargetMode="External"/><Relationship Id="rId21" Type="http://schemas.openxmlformats.org/officeDocument/2006/relationships/hyperlink" Target="http://cs.wikipedia.org/wiki/%C4%8Cinely" TargetMode="External"/><Relationship Id="rId7" Type="http://schemas.openxmlformats.org/officeDocument/2006/relationships/hyperlink" Target="http://cs.wikipedia.org/wiki/Pikola" TargetMode="External"/><Relationship Id="rId12" Type="http://schemas.openxmlformats.org/officeDocument/2006/relationships/hyperlink" Target="http://cs.wikipedia.org/wiki/Kontrafagot" TargetMode="External"/><Relationship Id="rId17" Type="http://schemas.openxmlformats.org/officeDocument/2006/relationships/hyperlink" Target="http://cs.wikipedia.org/wiki/Bic%C3%AD_n%C3%A1stroj" TargetMode="External"/><Relationship Id="rId25" Type="http://schemas.openxmlformats.org/officeDocument/2006/relationships/hyperlink" Target="http://cs.wikipedia.org/wiki/Viola" TargetMode="External"/><Relationship Id="rId2" Type="http://schemas.openxmlformats.org/officeDocument/2006/relationships/hyperlink" Target="http://cs.wikipedia.org/w/index.php?title=Filharmonie&amp;action=edit&amp;redlink=1" TargetMode="External"/><Relationship Id="rId16" Type="http://schemas.openxmlformats.org/officeDocument/2006/relationships/hyperlink" Target="http://cs.wikipedia.org/wiki/Tuba" TargetMode="External"/><Relationship Id="rId20" Type="http://schemas.openxmlformats.org/officeDocument/2006/relationships/hyperlink" Target="http://cs.wikipedia.org/w/index.php?title=Mal%C3%BD_buben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5%99%C3%AD%C4%8Dn%C3%A1_fl%C3%A9tna" TargetMode="External"/><Relationship Id="rId11" Type="http://schemas.openxmlformats.org/officeDocument/2006/relationships/hyperlink" Target="http://cs.wikipedia.org/wiki/Fagot" TargetMode="External"/><Relationship Id="rId24" Type="http://schemas.openxmlformats.org/officeDocument/2006/relationships/hyperlink" Target="http://cs.wikipedia.org/wiki/Housle" TargetMode="External"/><Relationship Id="rId5" Type="http://schemas.openxmlformats.org/officeDocument/2006/relationships/hyperlink" Target="http://cs.wikipedia.org/wiki/D%C5%99ev%C4%9Bn%C3%BD_n%C3%A1stroj" TargetMode="External"/><Relationship Id="rId15" Type="http://schemas.openxmlformats.org/officeDocument/2006/relationships/hyperlink" Target="http://cs.wikipedia.org/wiki/Pozoun" TargetMode="External"/><Relationship Id="rId23" Type="http://schemas.openxmlformats.org/officeDocument/2006/relationships/hyperlink" Target="http://cs.wikipedia.org/wiki/Smy%C4%8Dcov%C3%BD_n%C3%A1stroj" TargetMode="External"/><Relationship Id="rId10" Type="http://schemas.openxmlformats.org/officeDocument/2006/relationships/hyperlink" Target="http://cs.wikipedia.org/wiki/Klarinet" TargetMode="External"/><Relationship Id="rId19" Type="http://schemas.openxmlformats.org/officeDocument/2006/relationships/hyperlink" Target="http://cs.wikipedia.org/wiki/Basov%C3%BD_buben" TargetMode="External"/><Relationship Id="rId4" Type="http://schemas.openxmlformats.org/officeDocument/2006/relationships/hyperlink" Target="http://cs.wikipedia.org/wiki/Hudebn%C3%AD_n%C3%A1stroj" TargetMode="External"/><Relationship Id="rId9" Type="http://schemas.openxmlformats.org/officeDocument/2006/relationships/hyperlink" Target="http://cs.wikipedia.org/wiki/Anglick%C3%BD_roh" TargetMode="External"/><Relationship Id="rId14" Type="http://schemas.openxmlformats.org/officeDocument/2006/relationships/hyperlink" Target="http://cs.wikipedia.org/wiki/Trubka" TargetMode="External"/><Relationship Id="rId22" Type="http://schemas.openxmlformats.org/officeDocument/2006/relationships/hyperlink" Target="http://cs.wikipedia.org/wiki/Harfa" TargetMode="External"/><Relationship Id="rId27" Type="http://schemas.openxmlformats.org/officeDocument/2006/relationships/hyperlink" Target="http://cs.wikipedia.org/wiki/Kontrabas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_9RiFow6q_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usic.msu.edu/_images/orchestra1.jpg" TargetMode="External"/><Relationship Id="rId3" Type="http://schemas.openxmlformats.org/officeDocument/2006/relationships/hyperlink" Target="http://cs.wikipedia.org/wiki/Orchestr" TargetMode="External"/><Relationship Id="rId7" Type="http://schemas.openxmlformats.org/officeDocument/2006/relationships/hyperlink" Target="http://www.fhk.cz/pictures/orchestr-fletny.jpg" TargetMode="External"/><Relationship Id="rId2" Type="http://schemas.openxmlformats.org/officeDocument/2006/relationships/hyperlink" Target="http://upload.wikimedia.org/wikipedia/commons/9/98/Orchest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yden.cz/obrazek/dirigent-47f24b046e5a6_275x183.jpg" TargetMode="External"/><Relationship Id="rId5" Type="http://schemas.openxmlformats.org/officeDocument/2006/relationships/hyperlink" Target="http://www.fhk.cz/pictures/orchestr-cela.jpg" TargetMode="External"/><Relationship Id="rId4" Type="http://schemas.openxmlformats.org/officeDocument/2006/relationships/hyperlink" Target="http://www.tyden.cz/obrazek/4a60c54ab0f71/belohlavek-4a60c7aa1fb73_275x18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2910" y="3857628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VY_32_INOVACE_96_SYMFONICKÝ</a:t>
                      </a:r>
                      <a:r>
                        <a:rPr lang="cs-CZ" baseline="0" dirty="0" smtClean="0"/>
                        <a:t> ORCHESTR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Hudební výchova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Symfonický orchestr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pro žáky 2. stupně speciálních škol. Jednoduchou formou seznamuje žáky se symfonickým orchestrem.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ORCHESTR-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Orchestr (z </a:t>
            </a:r>
            <a:r>
              <a:rPr lang="cs-CZ" b="1" dirty="0" smtClean="0">
                <a:hlinkClick r:id="rId2" tooltip="Řečtina"/>
              </a:rPr>
              <a:t>řeckého</a:t>
            </a:r>
            <a:r>
              <a:rPr lang="cs-CZ" b="1" dirty="0" smtClean="0"/>
              <a:t> </a:t>
            </a:r>
            <a:r>
              <a:rPr lang="cs-CZ" b="1" dirty="0" err="1" smtClean="0"/>
              <a:t>ὀρχήστρα</a:t>
            </a:r>
            <a:r>
              <a:rPr lang="cs-CZ" b="1" dirty="0" smtClean="0"/>
              <a:t>, tedy půlkruhový prostor mezi </a:t>
            </a:r>
            <a:r>
              <a:rPr lang="cs-CZ" b="1" dirty="0" smtClean="0">
                <a:hlinkClick r:id="rId3" tooltip="Proscénium"/>
              </a:rPr>
              <a:t>proscéniem</a:t>
            </a:r>
            <a:r>
              <a:rPr lang="cs-CZ" b="1" dirty="0" smtClean="0"/>
              <a:t> a hledištěm, na němž při </a:t>
            </a:r>
            <a:r>
              <a:rPr lang="cs-CZ" b="1" dirty="0" smtClean="0">
                <a:hlinkClick r:id="rId4" tooltip="Divadlo"/>
              </a:rPr>
              <a:t>divadelních</a:t>
            </a:r>
            <a:r>
              <a:rPr lang="cs-CZ" b="1" dirty="0" smtClean="0"/>
              <a:t> představeních vystupoval </a:t>
            </a:r>
            <a:r>
              <a:rPr lang="cs-CZ" b="1" dirty="0" smtClean="0">
                <a:hlinkClick r:id="rId5" tooltip="Chór"/>
              </a:rPr>
              <a:t>chór</a:t>
            </a:r>
            <a:r>
              <a:rPr lang="cs-CZ" b="1" dirty="0" smtClean="0"/>
              <a:t>) je dnes označení pro </a:t>
            </a:r>
            <a:r>
              <a:rPr lang="cs-CZ" b="1" dirty="0" smtClean="0">
                <a:hlinkClick r:id="rId6" tooltip="Hudba"/>
              </a:rPr>
              <a:t>hudební</a:t>
            </a:r>
            <a:r>
              <a:rPr lang="cs-CZ" b="1" dirty="0" smtClean="0"/>
              <a:t> </a:t>
            </a:r>
            <a:r>
              <a:rPr lang="cs-CZ" b="1" dirty="0" smtClean="0">
                <a:hlinkClick r:id="rId7" tooltip="Hudební nástroj"/>
              </a:rPr>
              <a:t>instrumentální</a:t>
            </a:r>
            <a:r>
              <a:rPr lang="cs-CZ" b="1" dirty="0" smtClean="0"/>
              <a:t> těleso, v němž jsou alespoň některé nástroje zastoupeny více než jedním hráčem.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ORCHESTR-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Dělení základních typů orchestru vycházejí obvykle z toho, z jakých </a:t>
            </a:r>
            <a:r>
              <a:rPr lang="cs-CZ" dirty="0" smtClean="0">
                <a:hlinkClick r:id="rId2" tooltip="Hudební nástroj"/>
              </a:rPr>
              <a:t>hudebních nástrojů</a:t>
            </a:r>
            <a:r>
              <a:rPr lang="cs-CZ" dirty="0" smtClean="0"/>
              <a:t> se těleso skládá (například </a:t>
            </a:r>
            <a:r>
              <a:rPr lang="cs-CZ" dirty="0" smtClean="0">
                <a:hlinkClick r:id="rId3" tooltip="Smyčcový orchestr (stránka neexistuje)"/>
              </a:rPr>
              <a:t>smyčcový orchestr nebo dechový orchestr), jak velkým počtem instrumentalistů jsou nástroje zastoupeny (komorní orchestr, symfonický orchestr apod.) nebo jakému druhu hudby se těleso věnuje (například jazzový, taneční, divadelní, filmový, atd.).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ORCHESTR – symfonický orchestr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Největší počet instrumentalistů - hráčů (více než sto) sdružuje symfonický orchestr, označovaný často také jako filharmonický (</a:t>
            </a:r>
            <a:r>
              <a:rPr lang="cs-CZ" dirty="0" smtClean="0">
                <a:hlinkClick r:id="rId2" tooltip="Filharmonie (stránka neexistuje)"/>
              </a:rPr>
              <a:t>filharmonie</a:t>
            </a:r>
            <a:r>
              <a:rPr lang="cs-CZ" dirty="0" smtClean="0"/>
              <a:t>). Jednotlivé nástroje jsou v něm zastoupeny vždy větším počtem instrumentalistů, tvořících </a:t>
            </a:r>
            <a:r>
              <a:rPr lang="cs-CZ" dirty="0" smtClean="0">
                <a:hlinkClick r:id="rId3" tooltip="Nástrojová skupina (orchestr) (stránka neexistuje)"/>
              </a:rPr>
              <a:t>nástrojové skupiny</a:t>
            </a:r>
            <a:r>
              <a:rPr lang="cs-CZ" dirty="0" smtClean="0"/>
              <a:t> (sekce). Obsazení orchestru se obvykle uvádí v ustálené posloupnosti, odpovídající pořadí </a:t>
            </a:r>
            <a:r>
              <a:rPr lang="cs-CZ" dirty="0" smtClean="0">
                <a:hlinkClick r:id="rId4" tooltip="Hudební nástroj"/>
              </a:rPr>
              <a:t>instrumentálních hlasů</a:t>
            </a:r>
            <a:r>
              <a:rPr lang="cs-CZ" dirty="0" smtClean="0"/>
              <a:t> v notovém zápise.</a:t>
            </a:r>
          </a:p>
          <a:p>
            <a:r>
              <a:rPr lang="cs-CZ" dirty="0" smtClean="0">
                <a:hlinkClick r:id="rId5" tooltip="Dřevěný nástroj"/>
              </a:rPr>
              <a:t>Dechové dřevěné nástroje</a:t>
            </a:r>
            <a:r>
              <a:rPr lang="cs-CZ" dirty="0" smtClean="0"/>
              <a:t>: </a:t>
            </a:r>
            <a:r>
              <a:rPr lang="cs-CZ" dirty="0" smtClean="0">
                <a:hlinkClick r:id="rId6" tooltip="Příčná flétna"/>
              </a:rPr>
              <a:t>flétny</a:t>
            </a:r>
            <a:r>
              <a:rPr lang="cs-CZ" dirty="0" smtClean="0"/>
              <a:t> a </a:t>
            </a:r>
            <a:r>
              <a:rPr lang="cs-CZ" dirty="0" smtClean="0">
                <a:hlinkClick r:id="rId7" tooltip="Pikola"/>
              </a:rPr>
              <a:t>pikola</a:t>
            </a:r>
            <a:r>
              <a:rPr lang="cs-CZ" dirty="0" smtClean="0"/>
              <a:t>, </a:t>
            </a:r>
            <a:r>
              <a:rPr lang="cs-CZ" dirty="0" smtClean="0">
                <a:hlinkClick r:id="rId8" tooltip="Hoboj"/>
              </a:rPr>
              <a:t>hoboje</a:t>
            </a:r>
            <a:r>
              <a:rPr lang="cs-CZ" dirty="0" smtClean="0"/>
              <a:t> a </a:t>
            </a:r>
            <a:r>
              <a:rPr lang="cs-CZ" dirty="0" smtClean="0">
                <a:hlinkClick r:id="rId9" tooltip="Anglický roh"/>
              </a:rPr>
              <a:t>anglický roh</a:t>
            </a:r>
            <a:r>
              <a:rPr lang="cs-CZ" dirty="0" smtClean="0"/>
              <a:t>, </a:t>
            </a:r>
            <a:r>
              <a:rPr lang="cs-CZ" dirty="0" smtClean="0">
                <a:hlinkClick r:id="rId10" tooltip="Klarinet"/>
              </a:rPr>
              <a:t>klarinety</a:t>
            </a:r>
            <a:r>
              <a:rPr lang="cs-CZ" dirty="0" smtClean="0"/>
              <a:t>, </a:t>
            </a:r>
            <a:r>
              <a:rPr lang="cs-CZ" dirty="0" smtClean="0">
                <a:hlinkClick r:id="rId11" tooltip="Fagot"/>
              </a:rPr>
              <a:t>fagoty</a:t>
            </a:r>
            <a:r>
              <a:rPr lang="cs-CZ" dirty="0" smtClean="0"/>
              <a:t> a </a:t>
            </a:r>
            <a:r>
              <a:rPr lang="cs-CZ" dirty="0" smtClean="0">
                <a:hlinkClick r:id="rId12" tooltip="Kontrafagot"/>
              </a:rPr>
              <a:t>kontrafagot</a:t>
            </a:r>
            <a:endParaRPr lang="cs-CZ" dirty="0" smtClean="0"/>
          </a:p>
          <a:p>
            <a:r>
              <a:rPr lang="cs-CZ" dirty="0" smtClean="0">
                <a:hlinkClick r:id="rId13" tooltip="Žesťový nástroj"/>
              </a:rPr>
              <a:t>Dechové žesťové nástroje</a:t>
            </a:r>
            <a:r>
              <a:rPr lang="cs-CZ" dirty="0" smtClean="0"/>
              <a:t>: </a:t>
            </a:r>
            <a:r>
              <a:rPr lang="cs-CZ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lesní rohy</a:t>
            </a:r>
            <a:r>
              <a:rPr lang="cs-CZ" dirty="0" smtClean="0"/>
              <a:t>, </a:t>
            </a:r>
            <a:r>
              <a:rPr lang="cs-CZ" dirty="0" smtClean="0">
                <a:hlinkClick r:id="rId14" tooltip="Trubka"/>
              </a:rPr>
              <a:t>trubky</a:t>
            </a:r>
            <a:r>
              <a:rPr lang="cs-CZ" dirty="0" smtClean="0"/>
              <a:t>, </a:t>
            </a:r>
            <a:r>
              <a:rPr lang="cs-CZ" dirty="0" smtClean="0">
                <a:hlinkClick r:id="rId15" tooltip="Pozoun"/>
              </a:rPr>
              <a:t>pozouny</a:t>
            </a:r>
            <a:r>
              <a:rPr lang="cs-CZ" dirty="0" smtClean="0"/>
              <a:t>, </a:t>
            </a:r>
            <a:r>
              <a:rPr lang="cs-CZ" dirty="0" smtClean="0">
                <a:hlinkClick r:id="rId16" tooltip="Tuba"/>
              </a:rPr>
              <a:t>tuba</a:t>
            </a:r>
            <a:endParaRPr lang="cs-CZ" dirty="0" smtClean="0"/>
          </a:p>
          <a:p>
            <a:r>
              <a:rPr lang="cs-CZ" dirty="0" smtClean="0">
                <a:hlinkClick r:id="rId17" tooltip="Bicí nástroj"/>
              </a:rPr>
              <a:t>Bicí</a:t>
            </a:r>
            <a:r>
              <a:rPr lang="cs-CZ" dirty="0" smtClean="0"/>
              <a:t>: </a:t>
            </a:r>
            <a:r>
              <a:rPr lang="cs-CZ" dirty="0" smtClean="0">
                <a:hlinkClick r:id="rId18" tooltip="Kotel"/>
              </a:rPr>
              <a:t>kotle</a:t>
            </a:r>
            <a:r>
              <a:rPr lang="cs-CZ" dirty="0" smtClean="0"/>
              <a:t>, </a:t>
            </a:r>
            <a:r>
              <a:rPr lang="cs-CZ" dirty="0" smtClean="0">
                <a:hlinkClick r:id="rId19" tooltip="Basový buben"/>
              </a:rPr>
              <a:t>basový buben</a:t>
            </a:r>
            <a:r>
              <a:rPr lang="cs-CZ" dirty="0" smtClean="0"/>
              <a:t>, </a:t>
            </a:r>
            <a:r>
              <a:rPr lang="cs-CZ" dirty="0" smtClean="0">
                <a:hlinkClick r:id="rId20" tooltip="Malý buben (stránka neexistuje)"/>
              </a:rPr>
              <a:t>malý buben</a:t>
            </a:r>
            <a:r>
              <a:rPr lang="cs-CZ" dirty="0" smtClean="0"/>
              <a:t>, </a:t>
            </a:r>
            <a:r>
              <a:rPr lang="cs-CZ" dirty="0" smtClean="0">
                <a:hlinkClick r:id="rId21" tooltip="Činely"/>
              </a:rPr>
              <a:t>činely</a:t>
            </a:r>
            <a:r>
              <a:rPr lang="cs-CZ" dirty="0" smtClean="0"/>
              <a:t>, triangl</a:t>
            </a:r>
          </a:p>
          <a:p>
            <a:r>
              <a:rPr lang="cs-CZ" dirty="0" smtClean="0">
                <a:hlinkClick r:id="rId22" tooltip="Harfa"/>
              </a:rPr>
              <a:t>Harfy</a:t>
            </a:r>
            <a:endParaRPr lang="cs-CZ" dirty="0" smtClean="0"/>
          </a:p>
          <a:p>
            <a:r>
              <a:rPr lang="cs-CZ" dirty="0" smtClean="0">
                <a:hlinkClick r:id="rId23" tooltip="Smyčcový nástroj"/>
              </a:rPr>
              <a:t>Smyčce</a:t>
            </a:r>
            <a:r>
              <a:rPr lang="cs-CZ" dirty="0" smtClean="0"/>
              <a:t>: první </a:t>
            </a:r>
            <a:r>
              <a:rPr lang="cs-CZ" dirty="0" smtClean="0">
                <a:hlinkClick r:id="rId24" tooltip="Housle"/>
              </a:rPr>
              <a:t>housle</a:t>
            </a:r>
            <a:r>
              <a:rPr lang="cs-CZ" dirty="0" smtClean="0"/>
              <a:t>, druhé housle, </a:t>
            </a:r>
            <a:r>
              <a:rPr lang="cs-CZ" dirty="0" smtClean="0">
                <a:hlinkClick r:id="rId25" tooltip="Viola"/>
              </a:rPr>
              <a:t>violy</a:t>
            </a:r>
            <a:r>
              <a:rPr lang="cs-CZ" dirty="0" smtClean="0"/>
              <a:t>, </a:t>
            </a:r>
            <a:r>
              <a:rPr lang="cs-CZ" dirty="0" smtClean="0">
                <a:hlinkClick r:id="rId26" tooltip="Violoncello"/>
              </a:rPr>
              <a:t>violoncella</a:t>
            </a:r>
            <a:r>
              <a:rPr lang="cs-CZ" dirty="0" smtClean="0"/>
              <a:t>, </a:t>
            </a:r>
            <a:r>
              <a:rPr lang="cs-CZ" dirty="0" smtClean="0">
                <a:hlinkClick r:id="rId27" tooltip="Kontrabas"/>
              </a:rPr>
              <a:t>kontrabasy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Symfonický orchestr – </a:t>
            </a:r>
            <a:r>
              <a:rPr lang="cs-CZ" sz="2200" dirty="0" smtClean="0"/>
              <a:t>nástrojové rozložení</a:t>
            </a:r>
            <a:endParaRPr lang="cs-CZ" sz="2200" dirty="0"/>
          </a:p>
        </p:txBody>
      </p:sp>
      <p:pic>
        <p:nvPicPr>
          <p:cNvPr id="4" name="Zástupný symbol pro obsah 3" descr="Orchestr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89100" y="2249488"/>
            <a:ext cx="5765800" cy="43243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Symfonický orchestr - obrázky</a:t>
            </a:r>
            <a:endParaRPr lang="cs-CZ" dirty="0"/>
          </a:p>
        </p:txBody>
      </p:sp>
      <p:pic>
        <p:nvPicPr>
          <p:cNvPr id="6" name="Zástupný symbol pro obsah 5" descr="belohlavek-4a60c7aa1fb73_275x182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28596" y="3000372"/>
            <a:ext cx="1647897" cy="1090608"/>
          </a:xfrm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Dirigent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Smyčce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Flétny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Pozouny</a:t>
            </a:r>
          </a:p>
          <a:p>
            <a:endParaRPr lang="cs-CZ" dirty="0"/>
          </a:p>
        </p:txBody>
      </p:sp>
      <p:pic>
        <p:nvPicPr>
          <p:cNvPr id="7" name="Obrázek 6" descr="orchestr-cel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5072074"/>
            <a:ext cx="1852862" cy="1252535"/>
          </a:xfrm>
          <a:prstGeom prst="rect">
            <a:avLst/>
          </a:prstGeom>
        </p:spPr>
      </p:pic>
      <p:pic>
        <p:nvPicPr>
          <p:cNvPr id="8" name="Obrázek 7" descr="dirigent-47f24b046e5a6_275x18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5984" y="2214554"/>
            <a:ext cx="1714512" cy="1140930"/>
          </a:xfrm>
          <a:prstGeom prst="rect">
            <a:avLst/>
          </a:prstGeom>
        </p:spPr>
      </p:pic>
      <p:pic>
        <p:nvPicPr>
          <p:cNvPr id="9" name="Obrázek 8" descr="orchestr-fletny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8860" y="4143380"/>
            <a:ext cx="1952622" cy="13668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3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3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3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3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Symfonický orchestr - obrázky</a:t>
            </a:r>
            <a:endParaRPr lang="cs-CZ" dirty="0"/>
          </a:p>
        </p:txBody>
      </p:sp>
      <p:pic>
        <p:nvPicPr>
          <p:cNvPr id="7" name="Zástupný symbol pro obsah 6" descr="orchestra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7000" y="2303463"/>
            <a:ext cx="6350000" cy="42164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Symfonický orchestr – hudební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smtClean="0">
                <a:hlinkClick r:id="rId2"/>
              </a:rPr>
              <a:t>?v=_9RiFow6q_8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hlinkClick r:id="rId2"/>
              </a:rPr>
              <a:t>http://upload.wikimedia.org/wikipedia/commons/9/98/Orchestr.png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http://cs.wikipedia.org/wiki/Orchestr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tyden.cz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obrazek</a:t>
            </a:r>
            <a:r>
              <a:rPr lang="cs-CZ" dirty="0" smtClean="0">
                <a:hlinkClick r:id="rId4"/>
              </a:rPr>
              <a:t>/4a60c54ab0f71/</a:t>
            </a:r>
            <a:r>
              <a:rPr lang="cs-CZ" dirty="0" err="1" smtClean="0">
                <a:hlinkClick r:id="rId4"/>
              </a:rPr>
              <a:t>belohlavek</a:t>
            </a:r>
            <a:r>
              <a:rPr lang="cs-CZ" dirty="0" smtClean="0">
                <a:hlinkClick r:id="rId4"/>
              </a:rPr>
              <a:t>-4a60c7aa1fb73_275x182.jpg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fhk.cz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pictures</a:t>
            </a:r>
            <a:r>
              <a:rPr lang="cs-CZ" dirty="0" smtClean="0">
                <a:hlinkClick r:id="rId5"/>
              </a:rPr>
              <a:t>/orchestr-cela.</a:t>
            </a:r>
            <a:r>
              <a:rPr lang="cs-CZ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tyden.cz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obrazek</a:t>
            </a:r>
            <a:r>
              <a:rPr lang="cs-CZ" dirty="0" smtClean="0">
                <a:hlinkClick r:id="rId6"/>
              </a:rPr>
              <a:t>/dirigent-47f24b046e5a6_275x183.jpg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fhk.cz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pictures</a:t>
            </a:r>
            <a:r>
              <a:rPr lang="cs-CZ" dirty="0" smtClean="0">
                <a:hlinkClick r:id="rId7"/>
              </a:rPr>
              <a:t>/orchestr-</a:t>
            </a:r>
            <a:r>
              <a:rPr lang="cs-CZ" dirty="0" err="1" smtClean="0">
                <a:hlinkClick r:id="rId7"/>
              </a:rPr>
              <a:t>fletny.jpg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http://www.music.</a:t>
            </a:r>
            <a:r>
              <a:rPr lang="cs-CZ" dirty="0" err="1" smtClean="0">
                <a:hlinkClick r:id="rId8"/>
              </a:rPr>
              <a:t>msu.edu</a:t>
            </a:r>
            <a:r>
              <a:rPr lang="cs-CZ" dirty="0" smtClean="0">
                <a:hlinkClick r:id="rId8"/>
              </a:rPr>
              <a:t>/_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/orchestra1.jpg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142</TotalTime>
  <Words>326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Snímek 1</vt:lpstr>
      <vt:lpstr>Hudební výchova</vt:lpstr>
      <vt:lpstr>Anotace</vt:lpstr>
      <vt:lpstr>ORCHESTR- úvod</vt:lpstr>
      <vt:lpstr>ORCHESTR- dělení</vt:lpstr>
      <vt:lpstr>ORCHESTR – symfonický orchestr</vt:lpstr>
      <vt:lpstr>Symfonický orchestr – nástrojové rozložení</vt:lpstr>
      <vt:lpstr>Symfonický orchestr - obrázky</vt:lpstr>
      <vt:lpstr>Symfonický orchestr - obrázky</vt:lpstr>
      <vt:lpstr>Symfonický orchestr – hudební ukázka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16</cp:revision>
  <dcterms:created xsi:type="dcterms:W3CDTF">2012-08-25T13:42:31Z</dcterms:created>
  <dcterms:modified xsi:type="dcterms:W3CDTF">2012-08-26T16:00:50Z</dcterms:modified>
</cp:coreProperties>
</file>