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8" r:id="rId2"/>
    <p:sldId id="269" r:id="rId3"/>
    <p:sldId id="256" r:id="rId4"/>
    <p:sldId id="257" r:id="rId5"/>
    <p:sldId id="261" r:id="rId6"/>
    <p:sldId id="259" r:id="rId7"/>
    <p:sldId id="262" r:id="rId8"/>
    <p:sldId id="260" r:id="rId9"/>
    <p:sldId id="263" r:id="rId10"/>
    <p:sldId id="264" r:id="rId11"/>
    <p:sldId id="265" r:id="rId12"/>
    <p:sldId id="266" r:id="rId13"/>
    <p:sldId id="267"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1656" y="-2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541535C-AF70-41C9-94B5-4FEFC5885AA1}" type="datetimeFigureOut">
              <a:rPr lang="cs-CZ" smtClean="0"/>
              <a:t>31.8.2012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3690047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541535C-AF70-41C9-94B5-4FEFC5885AA1}" type="datetimeFigureOut">
              <a:rPr lang="cs-CZ" smtClean="0"/>
              <a:t>31.8.2012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3647003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541535C-AF70-41C9-94B5-4FEFC5885AA1}" type="datetimeFigureOut">
              <a:rPr lang="cs-CZ" smtClean="0"/>
              <a:t>31.8.2012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1050364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541535C-AF70-41C9-94B5-4FEFC5885AA1}" type="datetimeFigureOut">
              <a:rPr lang="cs-CZ" smtClean="0"/>
              <a:t>31.8.2012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855719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541535C-AF70-41C9-94B5-4FEFC5885AA1}" type="datetimeFigureOut">
              <a:rPr lang="cs-CZ" smtClean="0"/>
              <a:t>31.8.2012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874627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541535C-AF70-41C9-94B5-4FEFC5885AA1}" type="datetimeFigureOut">
              <a:rPr lang="cs-CZ" smtClean="0"/>
              <a:t>31.8.2012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1996350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541535C-AF70-41C9-94B5-4FEFC5885AA1}" type="datetimeFigureOut">
              <a:rPr lang="cs-CZ" smtClean="0"/>
              <a:t>31.8.2012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179677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541535C-AF70-41C9-94B5-4FEFC5885AA1}" type="datetimeFigureOut">
              <a:rPr lang="cs-CZ" smtClean="0"/>
              <a:t>31.8.2012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1527817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541535C-AF70-41C9-94B5-4FEFC5885AA1}" type="datetimeFigureOut">
              <a:rPr lang="cs-CZ" smtClean="0"/>
              <a:t>31.8.2012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1674704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541535C-AF70-41C9-94B5-4FEFC5885AA1}" type="datetimeFigureOut">
              <a:rPr lang="cs-CZ" smtClean="0"/>
              <a:t>31.8.2012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2763202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541535C-AF70-41C9-94B5-4FEFC5885AA1}" type="datetimeFigureOut">
              <a:rPr lang="cs-CZ" smtClean="0"/>
              <a:t>31.8.2012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E2EED4-B381-436A-B7E3-8CD992036DBD}" type="slidenum">
              <a:rPr lang="cs-CZ" smtClean="0"/>
              <a:t>‹#›</a:t>
            </a:fld>
            <a:endParaRPr lang="cs-CZ"/>
          </a:p>
        </p:txBody>
      </p:sp>
    </p:spTree>
    <p:extLst>
      <p:ext uri="{BB962C8B-B14F-4D97-AF65-F5344CB8AC3E}">
        <p14:creationId xmlns:p14="http://schemas.microsoft.com/office/powerpoint/2010/main" val="4260662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41535C-AF70-41C9-94B5-4FEFC5885AA1}" type="datetimeFigureOut">
              <a:rPr lang="cs-CZ" smtClean="0"/>
              <a:t>31.8.2012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E2EED4-B381-436A-B7E3-8CD992036DBD}" type="slidenum">
              <a:rPr lang="cs-CZ" smtClean="0"/>
              <a:t>‹#›</a:t>
            </a:fld>
            <a:endParaRPr lang="cs-CZ"/>
          </a:p>
        </p:txBody>
      </p:sp>
    </p:spTree>
    <p:extLst>
      <p:ext uri="{BB962C8B-B14F-4D97-AF65-F5344CB8AC3E}">
        <p14:creationId xmlns:p14="http://schemas.microsoft.com/office/powerpoint/2010/main" val="310481611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endParaRPr lang="cs-CZ" dirty="0"/>
          </a:p>
        </p:txBody>
      </p:sp>
      <p:sp>
        <p:nvSpPr>
          <p:cNvPr id="3" name="Zástupný symbol pro obsah 2"/>
          <p:cNvSpPr>
            <a:spLocks noGrp="1"/>
          </p:cNvSpPr>
          <p:nvPr>
            <p:ph idx="1"/>
          </p:nvPr>
        </p:nvSpPr>
        <p:spPr/>
        <p:txBody>
          <a:bodyPr/>
          <a:lstStyle/>
          <a:p>
            <a:pPr fontAlgn="b"/>
            <a:r>
              <a:rPr lang="cs-CZ" sz="2000" b="1" dirty="0"/>
              <a:t>Název školy</a:t>
            </a:r>
            <a:endParaRPr lang="cs-CZ" sz="2000" dirty="0"/>
          </a:p>
          <a:p>
            <a:pPr fontAlgn="ctr"/>
            <a:r>
              <a:rPr lang="cs-CZ" sz="2000" b="1" dirty="0"/>
              <a:t>ZÁKLADNÍ ŠKOLA, JIČÍN, HUSOVA 170</a:t>
            </a:r>
            <a:endParaRPr lang="cs-CZ" sz="2000" dirty="0"/>
          </a:p>
          <a:p>
            <a:pPr fontAlgn="b"/>
            <a:r>
              <a:rPr lang="cs-CZ" sz="2000" b="1" dirty="0"/>
              <a:t>Číslo projektu</a:t>
            </a:r>
            <a:endParaRPr lang="cs-CZ" sz="2000" dirty="0"/>
          </a:p>
          <a:p>
            <a:pPr fontAlgn="ctr"/>
            <a:r>
              <a:rPr lang="cs-CZ" sz="2000" b="1" dirty="0"/>
              <a:t>CZ.1.07/1.4.00/21.2862</a:t>
            </a:r>
            <a:endParaRPr lang="cs-CZ" sz="2000" dirty="0"/>
          </a:p>
          <a:p>
            <a:pPr fontAlgn="b"/>
            <a:r>
              <a:rPr lang="cs-CZ" sz="2000" b="1" dirty="0"/>
              <a:t>Číslo a název klíčové aktivity</a:t>
            </a:r>
            <a:endParaRPr lang="cs-CZ" sz="2000" dirty="0"/>
          </a:p>
          <a:p>
            <a:pPr fontAlgn="ctr"/>
            <a:r>
              <a:rPr lang="cs-CZ" sz="2000" b="1" dirty="0"/>
              <a:t>3.2 Inovace a zkvalitnění výuky prostřednictvím ICT</a:t>
            </a:r>
            <a:endParaRPr lang="cs-CZ" sz="2000" dirty="0"/>
          </a:p>
          <a:p>
            <a:endParaRPr lang="cs-CZ" dirty="0"/>
          </a:p>
        </p:txBody>
      </p:sp>
      <p:pic>
        <p:nvPicPr>
          <p:cNvPr id="4" name="Picture 2"/>
          <p:cNvPicPr>
            <a:picLocks noChangeAspect="1" noChangeArrowheads="1"/>
          </p:cNvPicPr>
          <p:nvPr/>
        </p:nvPicPr>
        <p:blipFill>
          <a:blip r:embed="rId2" cstate="print"/>
          <a:srcRect/>
          <a:stretch>
            <a:fillRect/>
          </a:stretch>
        </p:blipFill>
        <p:spPr bwMode="auto">
          <a:xfrm>
            <a:off x="2295809" y="332656"/>
            <a:ext cx="3767138" cy="1328738"/>
          </a:xfrm>
          <a:prstGeom prst="rect">
            <a:avLst/>
          </a:prstGeom>
          <a:solidFill>
            <a:srgbClr val="FFFFFF"/>
          </a:solidFill>
          <a:ln w="9525">
            <a:noFill/>
            <a:miter lim="800000"/>
            <a:headEnd/>
            <a:tailEnd/>
          </a:ln>
        </p:spPr>
      </p:pic>
      <p:sp>
        <p:nvSpPr>
          <p:cNvPr id="5" name="TextovéPole 4"/>
          <p:cNvSpPr txBox="1"/>
          <p:nvPr/>
        </p:nvSpPr>
        <p:spPr>
          <a:xfrm>
            <a:off x="1243134" y="4509120"/>
            <a:ext cx="7128792" cy="1477328"/>
          </a:xfrm>
          <a:prstGeom prst="rect">
            <a:avLst/>
          </a:prstGeom>
          <a:noFill/>
        </p:spPr>
        <p:txBody>
          <a:bodyPr wrap="square" rtlCol="0">
            <a:spAutoFit/>
          </a:bodyPr>
          <a:lstStyle/>
          <a:p>
            <a:r>
              <a:rPr lang="cs-CZ" b="1" dirty="0" smtClean="0"/>
              <a:t>Název DUM</a:t>
            </a:r>
            <a:r>
              <a:rPr lang="cs-CZ" b="1" smtClean="0"/>
              <a:t>:  </a:t>
            </a:r>
            <a:r>
              <a:rPr lang="cs-CZ" smtClean="0"/>
              <a:t>VY_32_INOVACE_IX_3_4 Nácvik </a:t>
            </a:r>
            <a:r>
              <a:rPr lang="cs-CZ" dirty="0" smtClean="0"/>
              <a:t>sestavování rovnic při řešení sl. úloh</a:t>
            </a:r>
          </a:p>
          <a:p>
            <a:endParaRPr lang="cs-CZ" b="1" dirty="0" smtClean="0"/>
          </a:p>
          <a:p>
            <a:r>
              <a:rPr lang="cs-CZ" b="1" dirty="0" smtClean="0"/>
              <a:t>Šablona číslo:  IX</a:t>
            </a:r>
            <a:r>
              <a:rPr lang="cs-CZ" dirty="0" smtClean="0"/>
              <a:t> </a:t>
            </a:r>
            <a:r>
              <a:rPr lang="cs-CZ" b="1" dirty="0" smtClean="0"/>
              <a:t>             Sada číslo:    3            Pořadové číslo DUM:  4 Autor:  </a:t>
            </a:r>
            <a:r>
              <a:rPr lang="cs-CZ" dirty="0" smtClean="0"/>
              <a:t>Mgr. Vlasta </a:t>
            </a:r>
            <a:r>
              <a:rPr lang="cs-CZ" dirty="0" err="1" smtClean="0"/>
              <a:t>Mrkáčková</a:t>
            </a:r>
            <a:endParaRPr lang="cs-CZ" dirty="0"/>
          </a:p>
        </p:txBody>
      </p:sp>
    </p:spTree>
    <p:extLst>
      <p:ext uri="{BB962C8B-B14F-4D97-AF65-F5344CB8AC3E}">
        <p14:creationId xmlns:p14="http://schemas.microsoft.com/office/powerpoint/2010/main" val="6198858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5" name="Zástupný symbol pro obsah 4"/>
          <p:cNvSpPr>
            <a:spLocks noGrp="1"/>
          </p:cNvSpPr>
          <p:nvPr>
            <p:ph idx="1"/>
          </p:nvPr>
        </p:nvSpPr>
        <p:spPr>
          <a:xfrm>
            <a:off x="395536" y="836712"/>
            <a:ext cx="8229600" cy="4622804"/>
          </a:xfrm>
          <a:prstGeom prst="rect">
            <a:avLst/>
          </a:prstGeom>
        </p:spPr>
        <p:txBody>
          <a:bodyPr wrap="square">
            <a:spAutoFit/>
          </a:bodyPr>
          <a:lstStyle/>
          <a:p>
            <a:r>
              <a:rPr lang="cs-CZ" sz="1600" b="1" dirty="0" smtClean="0"/>
              <a:t>Anotace </a:t>
            </a:r>
            <a:r>
              <a:rPr lang="cs-CZ" sz="1600" dirty="0" smtClean="0"/>
              <a:t>Nácvik</a:t>
            </a:r>
            <a:r>
              <a:rPr lang="cs-CZ" sz="1600" b="1" dirty="0" smtClean="0"/>
              <a:t> </a:t>
            </a:r>
            <a:r>
              <a:rPr lang="cs-CZ" sz="1600" dirty="0"/>
              <a:t>s</a:t>
            </a:r>
            <a:r>
              <a:rPr lang="cs-CZ" sz="1600" dirty="0" smtClean="0"/>
              <a:t>estavování rovnic při řešení slovních úloh</a:t>
            </a:r>
          </a:p>
          <a:p>
            <a:r>
              <a:rPr lang="cs-CZ" sz="1600" b="1" dirty="0" smtClean="0"/>
              <a:t>Očekávaný výstup:   </a:t>
            </a:r>
            <a:r>
              <a:rPr lang="cs-CZ" sz="1600" dirty="0" smtClean="0"/>
              <a:t>Žák skutečnosti uvedené slovy vyjádří pomocí výrazů  </a:t>
            </a:r>
          </a:p>
          <a:p>
            <a:r>
              <a:rPr lang="cs-CZ" sz="1600" dirty="0" smtClean="0"/>
              <a:t/>
            </a:r>
            <a:br>
              <a:rPr lang="cs-CZ" sz="1600" dirty="0" smtClean="0"/>
            </a:br>
            <a:r>
              <a:rPr lang="cs-CZ" sz="1600" b="1" dirty="0" smtClean="0"/>
              <a:t>Druh učebního materiálu:   </a:t>
            </a:r>
            <a:r>
              <a:rPr lang="cs-CZ" sz="1600" dirty="0" smtClean="0"/>
              <a:t>prezentace</a:t>
            </a:r>
          </a:p>
          <a:p>
            <a:r>
              <a:rPr lang="cs-CZ" sz="1600" dirty="0" smtClean="0"/>
              <a:t/>
            </a:r>
            <a:br>
              <a:rPr lang="cs-CZ" sz="1600" dirty="0" smtClean="0"/>
            </a:br>
            <a:r>
              <a:rPr lang="cs-CZ" sz="1600" b="1" dirty="0" smtClean="0"/>
              <a:t>Typická věková skupina:   </a:t>
            </a:r>
            <a:r>
              <a:rPr lang="cs-CZ" sz="1600" dirty="0" smtClean="0"/>
              <a:t>13 - 14 let</a:t>
            </a:r>
          </a:p>
          <a:p>
            <a:r>
              <a:rPr lang="cs-CZ" sz="1600" dirty="0" smtClean="0"/>
              <a:t/>
            </a:r>
            <a:br>
              <a:rPr lang="cs-CZ" sz="1600" dirty="0" smtClean="0"/>
            </a:br>
            <a:r>
              <a:rPr lang="cs-CZ" sz="1600" b="1" dirty="0" smtClean="0"/>
              <a:t>Klíčová slova:</a:t>
            </a:r>
            <a:r>
              <a:rPr lang="cs-CZ" sz="1600" dirty="0" smtClean="0"/>
              <a:t> výraz, rovnost výrazů, rovnice</a:t>
            </a:r>
            <a:br>
              <a:rPr lang="cs-CZ" sz="1600" dirty="0" smtClean="0"/>
            </a:br>
            <a:r>
              <a:rPr lang="cs-CZ" sz="1600" b="1" dirty="0" smtClean="0"/>
              <a:t>Pomůcky a materiál:   </a:t>
            </a:r>
            <a:r>
              <a:rPr lang="cs-CZ" sz="1600" dirty="0" smtClean="0"/>
              <a:t>interaktivní tabule</a:t>
            </a:r>
          </a:p>
          <a:p>
            <a:r>
              <a:rPr lang="cs-CZ" sz="1600" dirty="0" smtClean="0"/>
              <a:t/>
            </a:r>
            <a:br>
              <a:rPr lang="cs-CZ" sz="1600" dirty="0" smtClean="0"/>
            </a:br>
            <a:r>
              <a:rPr lang="cs-CZ" sz="1600" b="1" dirty="0" smtClean="0"/>
              <a:t>Potřebný čas pro výuku DUM:  3</a:t>
            </a:r>
            <a:r>
              <a:rPr lang="cs-CZ" sz="1600" dirty="0" smtClean="0"/>
              <a:t>0 minut </a:t>
            </a:r>
            <a:r>
              <a:rPr lang="cs-CZ" sz="1600" b="1" dirty="0" smtClean="0"/>
              <a:t> </a:t>
            </a:r>
          </a:p>
          <a:p>
            <a:r>
              <a:rPr lang="cs-CZ" sz="1600" dirty="0" smtClean="0"/>
              <a:t/>
            </a:r>
            <a:br>
              <a:rPr lang="cs-CZ" sz="1600" dirty="0" smtClean="0"/>
            </a:br>
            <a:r>
              <a:rPr lang="cs-CZ" sz="1600" b="1" dirty="0" smtClean="0"/>
              <a:t>Metodické zhodnocení a popis práce s digitálním učebním materiálem</a:t>
            </a:r>
            <a:r>
              <a:rPr lang="cs-CZ" sz="1400" b="1" dirty="0" smtClean="0"/>
              <a:t>:</a:t>
            </a:r>
          </a:p>
          <a:p>
            <a:r>
              <a:rPr lang="cs-CZ" sz="1600" b="1" dirty="0" smtClean="0"/>
              <a:t>    </a:t>
            </a:r>
            <a:r>
              <a:rPr lang="cs-CZ" sz="1600" dirty="0" smtClean="0"/>
              <a:t>DUM – prezentace –obsahuje jednoduché slovní úlohy s čísly, které je třeba zapsat pomocí rovnic. Zároveň se procvičuje řešení rovnic. Při prezentaci je vhodné zpočátku společně výrazy zapisovat přímo na interaktivní tabuli nebo ihned po samostatné práci žáků promítnout správný výsledek. Na závěr už žáci řeší jednoduchou slovní úlohu s </a:t>
            </a:r>
            <a:r>
              <a:rPr lang="cs-CZ" sz="1600" dirty="0" smtClean="0"/>
              <a:t>čísly</a:t>
            </a:r>
            <a:endParaRPr lang="cs-CZ" sz="1400" b="1" dirty="0" smtClean="0"/>
          </a:p>
        </p:txBody>
      </p:sp>
    </p:spTree>
    <p:extLst>
      <p:ext uri="{BB962C8B-B14F-4D97-AF65-F5344CB8AC3E}">
        <p14:creationId xmlns:p14="http://schemas.microsoft.com/office/powerpoint/2010/main" val="40534683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Výrazy v praxi</a:t>
            </a:r>
            <a:endParaRPr lang="cs-CZ" dirty="0"/>
          </a:p>
        </p:txBody>
      </p:sp>
      <p:sp>
        <p:nvSpPr>
          <p:cNvPr id="3" name="Podnadpis 2"/>
          <p:cNvSpPr>
            <a:spLocks noGrp="1"/>
          </p:cNvSpPr>
          <p:nvPr>
            <p:ph type="subTitle" idx="1"/>
          </p:nvPr>
        </p:nvSpPr>
        <p:spPr/>
        <p:txBody>
          <a:bodyPr/>
          <a:lstStyle/>
          <a:p>
            <a:r>
              <a:rPr lang="cs-CZ" dirty="0" smtClean="0"/>
              <a:t>Nácvik sestavování rovnic při řešení slovních úloh</a:t>
            </a:r>
            <a:endParaRPr lang="cs-CZ" dirty="0"/>
          </a:p>
        </p:txBody>
      </p:sp>
    </p:spTree>
    <p:extLst>
      <p:ext uri="{BB962C8B-B14F-4D97-AF65-F5344CB8AC3E}">
        <p14:creationId xmlns:p14="http://schemas.microsoft.com/office/powerpoint/2010/main" val="28353601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dirty="0" smtClean="0"/>
              <a:t>Neznámé číslo zvětšené o 5 se rovná 8</a:t>
            </a:r>
          </a:p>
          <a:p>
            <a:endParaRPr lang="cs-CZ" dirty="0" smtClean="0"/>
          </a:p>
          <a:p>
            <a:r>
              <a:rPr lang="cs-CZ" dirty="0"/>
              <a:t>Neznámé číslo vypočítej</a:t>
            </a:r>
          </a:p>
          <a:p>
            <a:endParaRPr lang="cs-CZ" dirty="0" smtClean="0"/>
          </a:p>
          <a:p>
            <a:endParaRPr lang="cs-CZ" dirty="0" smtClean="0"/>
          </a:p>
          <a:p>
            <a:endParaRPr lang="cs-CZ" dirty="0"/>
          </a:p>
        </p:txBody>
      </p:sp>
    </p:spTree>
    <p:extLst>
      <p:ext uri="{BB962C8B-B14F-4D97-AF65-F5344CB8AC3E}">
        <p14:creationId xmlns:p14="http://schemas.microsoft.com/office/powerpoint/2010/main" val="19620430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dirty="0" smtClean="0"/>
              <a:t>Neznámé číslo zvětšené o 5 se rovná 8</a:t>
            </a:r>
          </a:p>
          <a:p>
            <a:pPr marL="0" indent="0" algn="ctr">
              <a:buNone/>
            </a:pPr>
            <a:r>
              <a:rPr lang="cs-CZ" dirty="0" smtClean="0"/>
              <a:t>x + 5 = 8</a:t>
            </a:r>
          </a:p>
          <a:p>
            <a:pPr marL="0" indent="0">
              <a:buNone/>
            </a:pPr>
            <a:r>
              <a:rPr lang="cs-CZ" dirty="0" smtClean="0"/>
              <a:t>   Neznámé číslo vypočítej</a:t>
            </a:r>
          </a:p>
          <a:p>
            <a:pPr marL="0" indent="0" algn="ctr">
              <a:buNone/>
            </a:pPr>
            <a:r>
              <a:rPr lang="cs-CZ" dirty="0" smtClean="0"/>
              <a:t>x + 5 = 8</a:t>
            </a:r>
          </a:p>
          <a:p>
            <a:pPr marL="0" indent="0" algn="ctr">
              <a:buNone/>
            </a:pPr>
            <a:r>
              <a:rPr lang="cs-CZ" dirty="0" smtClean="0"/>
              <a:t>             x = 8 – 5</a:t>
            </a:r>
          </a:p>
          <a:p>
            <a:pPr marL="0" indent="0" algn="ctr">
              <a:buNone/>
            </a:pPr>
            <a:r>
              <a:rPr lang="cs-CZ" dirty="0" smtClean="0"/>
              <a:t>       x = 3</a:t>
            </a:r>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26990676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dirty="0" smtClean="0"/>
              <a:t>Dvojnásobek neznámého čísla zmenšený o 10 se rovná 4</a:t>
            </a:r>
          </a:p>
          <a:p>
            <a:endParaRPr lang="cs-CZ" dirty="0" smtClean="0"/>
          </a:p>
          <a:p>
            <a:r>
              <a:rPr lang="cs-CZ" dirty="0"/>
              <a:t>Neznámé číslo vypočítej</a:t>
            </a:r>
            <a:endParaRPr lang="cs-CZ" dirty="0" smtClean="0"/>
          </a:p>
          <a:p>
            <a:endParaRPr lang="cs-CZ" dirty="0" smtClean="0"/>
          </a:p>
          <a:p>
            <a:endParaRPr lang="cs-CZ" dirty="0"/>
          </a:p>
        </p:txBody>
      </p:sp>
    </p:spTree>
    <p:extLst>
      <p:ext uri="{BB962C8B-B14F-4D97-AF65-F5344CB8AC3E}">
        <p14:creationId xmlns:p14="http://schemas.microsoft.com/office/powerpoint/2010/main" val="17443500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lnSpcReduction="10000"/>
          </a:bodyPr>
          <a:lstStyle/>
          <a:p>
            <a:r>
              <a:rPr lang="cs-CZ" dirty="0" smtClean="0"/>
              <a:t>Dvojnásobek neznámého čísla zmenšený o 10 se rovná 4</a:t>
            </a:r>
          </a:p>
          <a:p>
            <a:pPr algn="just"/>
            <a:r>
              <a:rPr lang="cs-CZ" dirty="0" smtClean="0"/>
              <a:t>            2 x – 10 = 4</a:t>
            </a:r>
          </a:p>
          <a:p>
            <a:pPr algn="just"/>
            <a:r>
              <a:rPr lang="cs-CZ" dirty="0" smtClean="0"/>
              <a:t>Neznámé </a:t>
            </a:r>
            <a:r>
              <a:rPr lang="cs-CZ" dirty="0"/>
              <a:t>číslo vypočítej           </a:t>
            </a:r>
            <a:endParaRPr lang="cs-CZ" dirty="0" smtClean="0"/>
          </a:p>
          <a:p>
            <a:pPr algn="just"/>
            <a:r>
              <a:rPr lang="cs-CZ" dirty="0"/>
              <a:t> </a:t>
            </a:r>
            <a:r>
              <a:rPr lang="cs-CZ" dirty="0" smtClean="0"/>
              <a:t>           2 x – 10 = 4</a:t>
            </a:r>
          </a:p>
          <a:p>
            <a:pPr algn="just"/>
            <a:r>
              <a:rPr lang="cs-CZ" dirty="0"/>
              <a:t> </a:t>
            </a:r>
            <a:r>
              <a:rPr lang="cs-CZ" dirty="0" smtClean="0"/>
              <a:t>                    2 x = 4 + 10</a:t>
            </a:r>
          </a:p>
          <a:p>
            <a:pPr algn="just"/>
            <a:r>
              <a:rPr lang="cs-CZ" dirty="0" smtClean="0"/>
              <a:t>                     2 x = 14  / : 2</a:t>
            </a:r>
          </a:p>
          <a:p>
            <a:pPr algn="just"/>
            <a:r>
              <a:rPr lang="cs-CZ" dirty="0"/>
              <a:t> </a:t>
            </a:r>
            <a:r>
              <a:rPr lang="cs-CZ" dirty="0" smtClean="0"/>
              <a:t>                       x = 7</a:t>
            </a:r>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24399570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dirty="0" smtClean="0"/>
              <a:t>Neznámé číslo po vynásobení číslem 3 se zvětší o 8</a:t>
            </a:r>
          </a:p>
          <a:p>
            <a:endParaRPr lang="cs-CZ" dirty="0" smtClean="0"/>
          </a:p>
          <a:p>
            <a:r>
              <a:rPr lang="cs-CZ" dirty="0"/>
              <a:t>Neznámé číslo vypočítej</a:t>
            </a:r>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9601651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lnSpcReduction="10000"/>
          </a:bodyPr>
          <a:lstStyle/>
          <a:p>
            <a:r>
              <a:rPr lang="cs-CZ" dirty="0" smtClean="0"/>
              <a:t>Neznámé číslo po vynásobení číslem 3 se zvětší o 8</a:t>
            </a:r>
          </a:p>
          <a:p>
            <a:pPr algn="just"/>
            <a:r>
              <a:rPr lang="cs-CZ" dirty="0" smtClean="0"/>
              <a:t>           3 x = x + 8     </a:t>
            </a:r>
          </a:p>
          <a:p>
            <a:pPr algn="just"/>
            <a:r>
              <a:rPr lang="cs-CZ" dirty="0" smtClean="0"/>
              <a:t>Neznámé </a:t>
            </a:r>
            <a:r>
              <a:rPr lang="cs-CZ" dirty="0"/>
              <a:t>číslo vypočítej</a:t>
            </a:r>
          </a:p>
          <a:p>
            <a:pPr algn="just"/>
            <a:r>
              <a:rPr lang="cs-CZ" dirty="0" smtClean="0"/>
              <a:t>           3 x = x + 8</a:t>
            </a:r>
          </a:p>
          <a:p>
            <a:pPr algn="just"/>
            <a:r>
              <a:rPr lang="cs-CZ" dirty="0" smtClean="0"/>
              <a:t>    3 x – x  = 8</a:t>
            </a:r>
          </a:p>
          <a:p>
            <a:r>
              <a:rPr lang="cs-CZ" dirty="0" smtClean="0"/>
              <a:t>           2 x = 8  / :2</a:t>
            </a:r>
          </a:p>
          <a:p>
            <a:r>
              <a:rPr lang="cs-CZ" dirty="0" smtClean="0"/>
              <a:t>              x = 4</a:t>
            </a:r>
          </a:p>
          <a:p>
            <a:endParaRPr lang="cs-CZ" dirty="0" smtClean="0"/>
          </a:p>
          <a:p>
            <a:endParaRPr lang="cs-CZ" dirty="0"/>
          </a:p>
        </p:txBody>
      </p:sp>
    </p:spTree>
    <p:extLst>
      <p:ext uri="{BB962C8B-B14F-4D97-AF65-F5344CB8AC3E}">
        <p14:creationId xmlns:p14="http://schemas.microsoft.com/office/powerpoint/2010/main" val="2439775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dirty="0" smtClean="0"/>
              <a:t>Neznámé číslo po vydělení číslem 6                  se zmenší o 1</a:t>
            </a:r>
          </a:p>
          <a:p>
            <a:endParaRPr lang="cs-CZ" dirty="0" smtClean="0"/>
          </a:p>
          <a:p>
            <a:r>
              <a:rPr lang="cs-CZ" dirty="0"/>
              <a:t>Neznámé číslo vypočítej</a:t>
            </a:r>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17643228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Zapiš pomocí rovnice skutečnost.</a:t>
            </a:r>
            <a:br>
              <a:rPr lang="cs-CZ" dirty="0" smtClean="0"/>
            </a:b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a:xfrm>
                <a:off x="467544" y="1052736"/>
                <a:ext cx="8229600" cy="4525963"/>
              </a:xfrm>
            </p:spPr>
            <p:txBody>
              <a:bodyPr>
                <a:normAutofit fontScale="92500" lnSpcReduction="10000"/>
              </a:bodyPr>
              <a:lstStyle/>
              <a:p>
                <a:r>
                  <a:rPr lang="cs-CZ" dirty="0" smtClean="0"/>
                  <a:t>Neznámé číslo po vydělení číslem 6 se  zmenší o 1</a:t>
                </a:r>
              </a:p>
              <a:p>
                <a:r>
                  <a:rPr lang="cs-CZ" dirty="0" smtClean="0"/>
                  <a:t>               x : 6 = x - 1</a:t>
                </a:r>
              </a:p>
              <a:p>
                <a:r>
                  <a:rPr lang="cs-CZ" dirty="0"/>
                  <a:t>Neznámé číslo vypočítej</a:t>
                </a:r>
                <a:endParaRPr lang="cs-CZ" dirty="0" smtClean="0"/>
              </a:p>
              <a:p>
                <a:r>
                  <a:rPr lang="cs-CZ" dirty="0" smtClean="0"/>
                  <a:t>                    </a:t>
                </a:r>
                <a14:m>
                  <m:oMath xmlns:m="http://schemas.openxmlformats.org/officeDocument/2006/math">
                    <m:f>
                      <m:fPr>
                        <m:ctrlPr>
                          <a:rPr lang="cs-CZ" i="1" smtClean="0">
                            <a:latin typeface="Cambria Math"/>
                          </a:rPr>
                        </m:ctrlPr>
                      </m:fPr>
                      <m:num>
                        <m:r>
                          <a:rPr lang="cs-CZ" b="0" i="1" smtClean="0">
                            <a:latin typeface="Cambria Math"/>
                          </a:rPr>
                          <m:t>𝑥</m:t>
                        </m:r>
                      </m:num>
                      <m:den>
                        <m:r>
                          <a:rPr lang="cs-CZ" b="0" i="1" smtClean="0">
                            <a:latin typeface="Cambria Math"/>
                          </a:rPr>
                          <m:t>6</m:t>
                        </m:r>
                      </m:den>
                    </m:f>
                  </m:oMath>
                </a14:m>
                <a:r>
                  <a:rPr lang="cs-CZ" dirty="0" smtClean="0"/>
                  <a:t> = x – 1 / . 6</a:t>
                </a:r>
              </a:p>
              <a:p>
                <a:r>
                  <a:rPr lang="cs-CZ" dirty="0" smtClean="0"/>
                  <a:t>                    x = 6 x – 6</a:t>
                </a:r>
              </a:p>
              <a:p>
                <a:r>
                  <a:rPr lang="cs-CZ" dirty="0"/>
                  <a:t> </a:t>
                </a:r>
                <a:r>
                  <a:rPr lang="cs-CZ" dirty="0" smtClean="0"/>
                  <a:t>       - 6 x + x = - 6</a:t>
                </a:r>
              </a:p>
              <a:p>
                <a:r>
                  <a:rPr lang="cs-CZ" dirty="0"/>
                  <a:t> </a:t>
                </a:r>
                <a:r>
                  <a:rPr lang="cs-CZ" dirty="0" smtClean="0"/>
                  <a:t>             - 5 x = - 6 / : ( - 5 )</a:t>
                </a:r>
              </a:p>
              <a:p>
                <a:r>
                  <a:rPr lang="cs-CZ" dirty="0"/>
                  <a:t> </a:t>
                </a:r>
                <a:r>
                  <a:rPr lang="cs-CZ" dirty="0" smtClean="0"/>
                  <a:t>                   x = 1,2</a:t>
                </a:r>
              </a:p>
              <a:p>
                <a:endParaRPr lang="cs-CZ" dirty="0" smtClean="0"/>
              </a:p>
              <a:p>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xfrm>
                <a:off x="467544" y="1052736"/>
                <a:ext cx="8229600" cy="4525963"/>
              </a:xfrm>
              <a:blipFill rotWithShape="1">
                <a:blip r:embed="rId2"/>
                <a:stretch>
                  <a:fillRect l="-1556" t="-2695" r="-1481"/>
                </a:stretch>
              </a:blipFill>
            </p:spPr>
            <p:txBody>
              <a:bodyPr/>
              <a:lstStyle/>
              <a:p>
                <a:r>
                  <a:rPr lang="cs-CZ">
                    <a:noFill/>
                  </a:rPr>
                  <a:t> </a:t>
                </a:r>
              </a:p>
            </p:txBody>
          </p:sp>
        </mc:Fallback>
      </mc:AlternateContent>
    </p:spTree>
    <p:extLst>
      <p:ext uri="{BB962C8B-B14F-4D97-AF65-F5344CB8AC3E}">
        <p14:creationId xmlns:p14="http://schemas.microsoft.com/office/powerpoint/2010/main" val="6862192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Zkus sám řešit slovní úlohu</a:t>
            </a:r>
            <a:endParaRPr lang="cs-CZ" dirty="0"/>
          </a:p>
        </p:txBody>
      </p:sp>
      <p:sp>
        <p:nvSpPr>
          <p:cNvPr id="3" name="Zástupný symbol pro obsah 2"/>
          <p:cNvSpPr>
            <a:spLocks noGrp="1"/>
          </p:cNvSpPr>
          <p:nvPr>
            <p:ph idx="1"/>
          </p:nvPr>
        </p:nvSpPr>
        <p:spPr/>
        <p:txBody>
          <a:bodyPr/>
          <a:lstStyle/>
          <a:p>
            <a:r>
              <a:rPr lang="cs-CZ" dirty="0" smtClean="0"/>
              <a:t>Tomáš dával kamarádům hádanku. Myslím si číslo. Když k němu přičtu 8 a výsledek vynásobím 5, dostanu stejné číslo, které jsem si na začátku myslel. Existuje takové číslo? Nespletl se Tomáš? </a:t>
            </a:r>
            <a:endParaRPr lang="cs-CZ" dirty="0"/>
          </a:p>
        </p:txBody>
      </p:sp>
    </p:spTree>
    <p:extLst>
      <p:ext uri="{BB962C8B-B14F-4D97-AF65-F5344CB8AC3E}">
        <p14:creationId xmlns:p14="http://schemas.microsoft.com/office/powerpoint/2010/main" val="36232981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 úlohy</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smtClean="0"/>
              <a:t>Tomáš dával kamarádům hádanku. Myslím si číslo. Když k němu přičtu 8 a výsledek vynásobím 5, dostanu stejné číslo, které jsem si na začátku myslel. </a:t>
            </a:r>
          </a:p>
          <a:p>
            <a:r>
              <a:rPr lang="cs-CZ" dirty="0"/>
              <a:t> </a:t>
            </a:r>
            <a:r>
              <a:rPr lang="cs-CZ" dirty="0" smtClean="0"/>
              <a:t>       ( x + 8 ) . 5 = x</a:t>
            </a:r>
          </a:p>
          <a:p>
            <a:r>
              <a:rPr lang="cs-CZ" dirty="0"/>
              <a:t> </a:t>
            </a:r>
            <a:r>
              <a:rPr lang="cs-CZ" dirty="0" smtClean="0"/>
              <a:t>            5 x + 40 = x</a:t>
            </a:r>
          </a:p>
          <a:p>
            <a:r>
              <a:rPr lang="cs-CZ" dirty="0"/>
              <a:t> </a:t>
            </a:r>
            <a:r>
              <a:rPr lang="cs-CZ" dirty="0" smtClean="0"/>
              <a:t>               5 x – x = - 40</a:t>
            </a:r>
          </a:p>
          <a:p>
            <a:r>
              <a:rPr lang="cs-CZ" dirty="0"/>
              <a:t> </a:t>
            </a:r>
            <a:r>
              <a:rPr lang="cs-CZ" dirty="0" smtClean="0"/>
              <a:t>                     4 x = - 40  / : 4</a:t>
            </a:r>
          </a:p>
          <a:p>
            <a:r>
              <a:rPr lang="cs-CZ" dirty="0"/>
              <a:t> </a:t>
            </a:r>
            <a:r>
              <a:rPr lang="cs-CZ" dirty="0" smtClean="0"/>
              <a:t>                        x = - 10 </a:t>
            </a:r>
          </a:p>
          <a:p>
            <a:r>
              <a:rPr lang="cs-CZ" dirty="0" smtClean="0"/>
              <a:t>Tomáš si myslel číslo - 10</a:t>
            </a:r>
            <a:endParaRPr lang="cs-CZ" dirty="0"/>
          </a:p>
        </p:txBody>
      </p:sp>
    </p:spTree>
    <p:extLst>
      <p:ext uri="{BB962C8B-B14F-4D97-AF65-F5344CB8AC3E}">
        <p14:creationId xmlns:p14="http://schemas.microsoft.com/office/powerpoint/2010/main" val="90527321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210</TotalTime>
  <Words>483</Words>
  <Application>Microsoft Office PowerPoint</Application>
  <PresentationFormat>Předvádění na obrazovce (4:3)</PresentationFormat>
  <Paragraphs>85</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  </vt:lpstr>
      <vt:lpstr>Prezentace aplikace PowerPoint</vt:lpstr>
      <vt:lpstr>Výrazy v praxi</vt:lpstr>
      <vt:lpstr>Zapiš pomocí rovnice skutečnost. </vt:lpstr>
      <vt:lpstr>Zapiš pomocí rovnice skutečnost. </vt:lpstr>
      <vt:lpstr>Zapiš pomocí rovnice skutečnost. </vt:lpstr>
      <vt:lpstr>Zapiš pomocí rovnice skutečnost. </vt:lpstr>
      <vt:lpstr>Zapiš pomocí rovnice skutečnost. </vt:lpstr>
      <vt:lpstr>Zapiš pomocí rovnice skutečnost. </vt:lpstr>
      <vt:lpstr>Zapiš pomocí rovnice skutečnost. </vt:lpstr>
      <vt:lpstr>Zapiš pomocí rovnice skutečnost. </vt:lpstr>
      <vt:lpstr>Zkus sám řešit slovní úlohu</vt:lpstr>
      <vt:lpstr>Řešení úlohy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Výrazy v praxi</dc:title>
  <dc:creator>mrkackovav</dc:creator>
  <cp:lastModifiedBy>mrkackovav</cp:lastModifiedBy>
  <cp:revision>35</cp:revision>
  <dcterms:created xsi:type="dcterms:W3CDTF">2012-04-04T05:42:59Z</dcterms:created>
  <dcterms:modified xsi:type="dcterms:W3CDTF">2012-08-31T06:39:03Z</dcterms:modified>
</cp:coreProperties>
</file>