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89" r:id="rId4"/>
    <p:sldId id="290" r:id="rId5"/>
    <p:sldId id="291" r:id="rId6"/>
    <p:sldId id="29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F0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VY_32_INOVACE_1C60Čj3_Slovesa – procvičování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Slovesa </a:t>
          </a:r>
          <a:r>
            <a:rPr lang="cs-CZ" smtClean="0"/>
            <a:t>– procvičování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DD82E8-9FD1-46E4-B364-F96308795DE0}" type="presOf" srcId="{FBBFC3EA-9D9D-4F3A-BEA6-9C2C0E46BF20}" destId="{832BF48F-0145-4429-9E02-8FCA946CCE9E}" srcOrd="1" destOrd="0" presId="urn:microsoft.com/office/officeart/2005/8/layout/target3"/>
    <dgm:cxn modelId="{B183B93D-3108-496D-9322-CBAFF0F64E06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CAA29B3-26D3-4A36-BDBC-B8F40D4D6F9B}" type="presOf" srcId="{EBC41103-E2E5-4D48-9B4B-425520D3D098}" destId="{3BA01B75-849B-4716-8BCD-084A86FF328F}" srcOrd="0" destOrd="0" presId="urn:microsoft.com/office/officeart/2005/8/layout/target3"/>
    <dgm:cxn modelId="{6C333C6B-9EA0-4B9B-ABFD-0276807360F4}" type="presOf" srcId="{C73C7642-F245-4585-8F88-243F9FAEF6CA}" destId="{59F530CB-4999-43B3-A00D-6AB53886BD77}" srcOrd="1" destOrd="0" presId="urn:microsoft.com/office/officeart/2005/8/layout/target3"/>
    <dgm:cxn modelId="{DD66F3E6-AE81-4D8F-9B90-411156695F47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3BBF1F6-2DCE-422F-AE8B-5113D65083DF}" type="presOf" srcId="{445C7998-7549-48B0-BD68-D4F0167F02E5}" destId="{BC35EE03-4121-4EF9-923D-7CB6D30D358D}" srcOrd="0" destOrd="0" presId="urn:microsoft.com/office/officeart/2005/8/layout/target3"/>
    <dgm:cxn modelId="{5A8E8DC3-9F12-4C9C-B9E4-BB90142955FB}" type="presOf" srcId="{FBBFC3EA-9D9D-4F3A-BEA6-9C2C0E46BF20}" destId="{643EA938-EDE0-4533-ACCC-D2BD6F3A527C}" srcOrd="0" destOrd="0" presId="urn:microsoft.com/office/officeart/2005/8/layout/target3"/>
    <dgm:cxn modelId="{94F6D207-28C1-4DCB-957C-B9F400A37969}" type="presOf" srcId="{019433A1-1324-4DE1-9E6F-32B851095F74}" destId="{E7297F21-D4FD-4A41-AE58-814D01A6B5E7}" srcOrd="1" destOrd="0" presId="urn:microsoft.com/office/officeart/2005/8/layout/target3"/>
    <dgm:cxn modelId="{AB3CC405-E56A-4747-B619-C3182EA368D3}" type="presOf" srcId="{EBC41103-E2E5-4D48-9B4B-425520D3D098}" destId="{A27B6496-BF1B-4384-9217-9659064D5D6A}" srcOrd="1" destOrd="0" presId="urn:microsoft.com/office/officeart/2005/8/layout/target3"/>
    <dgm:cxn modelId="{3BB6679B-3E48-4BD0-A2B2-C6CDFD887D3D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E867971-A183-43D2-9173-1124E8ABC943}" type="presOf" srcId="{C73C7642-F245-4585-8F88-243F9FAEF6CA}" destId="{9A9B6F4F-B6FF-4F2D-B640-A8473E589523}" srcOrd="0" destOrd="0" presId="urn:microsoft.com/office/officeart/2005/8/layout/target3"/>
    <dgm:cxn modelId="{AB4B52B5-B7E7-4E38-BC73-6FB456FB087F}" type="presParOf" srcId="{71045F8C-00FA-488E-A7BD-E2E6753D979D}" destId="{3577EC6B-C980-4F34-8C69-4365E7B8FC8C}" srcOrd="0" destOrd="0" presId="urn:microsoft.com/office/officeart/2005/8/layout/target3"/>
    <dgm:cxn modelId="{ACB1F8FA-0A50-4617-9A39-9F5A52F69F3B}" type="presParOf" srcId="{71045F8C-00FA-488E-A7BD-E2E6753D979D}" destId="{6940EB87-DC1D-4BC3-9408-9AC2E1FFC039}" srcOrd="1" destOrd="0" presId="urn:microsoft.com/office/officeart/2005/8/layout/target3"/>
    <dgm:cxn modelId="{43C1BB96-AA8B-4791-8F15-407D802790D2}" type="presParOf" srcId="{71045F8C-00FA-488E-A7BD-E2E6753D979D}" destId="{BC35EE03-4121-4EF9-923D-7CB6D30D358D}" srcOrd="2" destOrd="0" presId="urn:microsoft.com/office/officeart/2005/8/layout/target3"/>
    <dgm:cxn modelId="{390362F4-6942-46BA-80E1-329AEF58CB5C}" type="presParOf" srcId="{71045F8C-00FA-488E-A7BD-E2E6753D979D}" destId="{C95EEA27-3CBF-4645-A92D-9D8AF5C1CBFC}" srcOrd="3" destOrd="0" presId="urn:microsoft.com/office/officeart/2005/8/layout/target3"/>
    <dgm:cxn modelId="{8BBF7D3D-15CA-4668-8A62-C342B5238835}" type="presParOf" srcId="{71045F8C-00FA-488E-A7BD-E2E6753D979D}" destId="{851BB866-B6AE-4566-893F-4C635BA974FC}" srcOrd="4" destOrd="0" presId="urn:microsoft.com/office/officeart/2005/8/layout/target3"/>
    <dgm:cxn modelId="{74ECAF8B-F4B7-4259-B051-F60CCB4D71BD}" type="presParOf" srcId="{71045F8C-00FA-488E-A7BD-E2E6753D979D}" destId="{643EA938-EDE0-4533-ACCC-D2BD6F3A527C}" srcOrd="5" destOrd="0" presId="urn:microsoft.com/office/officeart/2005/8/layout/target3"/>
    <dgm:cxn modelId="{D45BF7F4-D477-409E-BC26-A037B911B60A}" type="presParOf" srcId="{71045F8C-00FA-488E-A7BD-E2E6753D979D}" destId="{92F31B18-D66D-4CC7-89B9-378928DE877D}" srcOrd="6" destOrd="0" presId="urn:microsoft.com/office/officeart/2005/8/layout/target3"/>
    <dgm:cxn modelId="{F1129173-6EA5-4827-A365-BA777B127D80}" type="presParOf" srcId="{71045F8C-00FA-488E-A7BD-E2E6753D979D}" destId="{902074E1-B931-4618-97F1-FADBE82E9C3C}" srcOrd="7" destOrd="0" presId="urn:microsoft.com/office/officeart/2005/8/layout/target3"/>
    <dgm:cxn modelId="{F8857D4D-7FA1-4AA8-8173-C01B1767A63E}" type="presParOf" srcId="{71045F8C-00FA-488E-A7BD-E2E6753D979D}" destId="{A3817367-F2BC-482F-8832-FA00B51DCCF3}" srcOrd="8" destOrd="0" presId="urn:microsoft.com/office/officeart/2005/8/layout/target3"/>
    <dgm:cxn modelId="{6A3678AD-5BE0-4FBC-B754-465397A6B899}" type="presParOf" srcId="{71045F8C-00FA-488E-A7BD-E2E6753D979D}" destId="{2DD79E57-A63E-47D4-A1AB-6DF333476AD4}" srcOrd="9" destOrd="0" presId="urn:microsoft.com/office/officeart/2005/8/layout/target3"/>
    <dgm:cxn modelId="{27293A71-CA0F-487B-84B5-2DD20342D1D3}" type="presParOf" srcId="{71045F8C-00FA-488E-A7BD-E2E6753D979D}" destId="{648967D3-ED80-4214-8D87-4E7012561E4A}" srcOrd="10" destOrd="0" presId="urn:microsoft.com/office/officeart/2005/8/layout/target3"/>
    <dgm:cxn modelId="{B4E5DD5F-81CC-4AE6-AE96-DDD3BB283049}" type="presParOf" srcId="{71045F8C-00FA-488E-A7BD-E2E6753D979D}" destId="{9A9B6F4F-B6FF-4F2D-B640-A8473E589523}" srcOrd="11" destOrd="0" presId="urn:microsoft.com/office/officeart/2005/8/layout/target3"/>
    <dgm:cxn modelId="{30509E3C-4D7F-48C7-805A-A00C20052E61}" type="presParOf" srcId="{71045F8C-00FA-488E-A7BD-E2E6753D979D}" destId="{13BD0FAF-9F2C-4708-9E63-A8E8E5252943}" srcOrd="12" destOrd="0" presId="urn:microsoft.com/office/officeart/2005/8/layout/target3"/>
    <dgm:cxn modelId="{D50FAD9D-7957-4B7A-98B6-D47C5EEB893E}" type="presParOf" srcId="{71045F8C-00FA-488E-A7BD-E2E6753D979D}" destId="{6821E7C9-5E4B-45FA-8F82-01E6F26FAA25}" srcOrd="13" destOrd="0" presId="urn:microsoft.com/office/officeart/2005/8/layout/target3"/>
    <dgm:cxn modelId="{27D4A973-B33C-46FD-9F3C-F931DD8AAF89}" type="presParOf" srcId="{71045F8C-00FA-488E-A7BD-E2E6753D979D}" destId="{3BA01B75-849B-4716-8BCD-084A86FF328F}" srcOrd="14" destOrd="0" presId="urn:microsoft.com/office/officeart/2005/8/layout/target3"/>
    <dgm:cxn modelId="{CB6FE462-609B-4DED-9880-D909D9992E75}" type="presParOf" srcId="{71045F8C-00FA-488E-A7BD-E2E6753D979D}" destId="{4D19AB04-24FA-40C2-B203-52AE3D15E171}" srcOrd="15" destOrd="0" presId="urn:microsoft.com/office/officeart/2005/8/layout/target3"/>
    <dgm:cxn modelId="{75237C19-23C5-4ABC-8493-D074D67B58DE}" type="presParOf" srcId="{71045F8C-00FA-488E-A7BD-E2E6753D979D}" destId="{832BF48F-0145-4429-9E02-8FCA946CCE9E}" srcOrd="16" destOrd="0" presId="urn:microsoft.com/office/officeart/2005/8/layout/target3"/>
    <dgm:cxn modelId="{909A6C84-DACE-4592-B811-D6C38B4D0D78}" type="presParOf" srcId="{71045F8C-00FA-488E-A7BD-E2E6753D979D}" destId="{E7297F21-D4FD-4A41-AE58-814D01A6B5E7}" srcOrd="17" destOrd="0" presId="urn:microsoft.com/office/officeart/2005/8/layout/target3"/>
    <dgm:cxn modelId="{8FC4B1BC-DA79-4C46-983E-4E4A316B14A8}" type="presParOf" srcId="{71045F8C-00FA-488E-A7BD-E2E6753D979D}" destId="{59F530CB-4999-43B3-A00D-6AB53886BD77}" srcOrd="18" destOrd="0" presId="urn:microsoft.com/office/officeart/2005/8/layout/target3"/>
    <dgm:cxn modelId="{7827301F-CCF7-46F5-A88F-93C7C7C74DA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VY_32_INOVACE_1C60Čj3_Slovesa – procvičování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Slovesa </a:t>
          </a:r>
          <a:r>
            <a:rPr lang="cs-CZ" sz="1800" kern="1200" smtClean="0"/>
            <a:t>– procvičování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920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651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858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858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671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42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322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25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01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704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449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628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705028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4617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Pro 3.ročník </a:t>
            </a:r>
            <a:r>
              <a:rPr lang="cs-CZ" sz="2400" dirty="0" smtClean="0"/>
              <a:t>ZŠ.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Pracovní </a:t>
            </a:r>
            <a:r>
              <a:rPr lang="cs-CZ" sz="2400" dirty="0" smtClean="0"/>
              <a:t>listy.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Pomůcky: využití funkce pera, </a:t>
            </a:r>
            <a:r>
              <a:rPr lang="cs-CZ" sz="2400" dirty="0" smtClean="0"/>
              <a:t>fixy.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Inovace: cvičení vedoucí žáky k pochopení osob, čísel, časů  a infinitivu sloves, motivace a aktivace </a:t>
            </a:r>
            <a:r>
              <a:rPr lang="cs-CZ" sz="2400" dirty="0" smtClean="0"/>
              <a:t>žáků.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Metodické pokyny: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snímek – postupné doplňování slov  podle osoby, čísla a </a:t>
            </a:r>
            <a:r>
              <a:rPr lang="cs-CZ" sz="2400" dirty="0" smtClean="0"/>
              <a:t>času, 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snímek – správné řešení předchozí </a:t>
            </a:r>
            <a:r>
              <a:rPr lang="cs-CZ" sz="2400" dirty="0" smtClean="0"/>
              <a:t>doplňovačky,</a:t>
            </a:r>
            <a:endParaRPr lang="cs-CZ" sz="2400" dirty="0" smtClean="0"/>
          </a:p>
          <a:p>
            <a:pPr marL="457200" indent="-457200">
              <a:buAutoNum type="arabicPeriod" startAt="3"/>
            </a:pPr>
            <a:r>
              <a:rPr lang="cs-CZ" sz="2400" dirty="0" smtClean="0"/>
              <a:t>snímek – seznámení žáků s infinitivem, tvoření infinitivu sloves v různých tvarech, převádění infinitivu do správného tvaru podle smyslu </a:t>
            </a:r>
            <a:r>
              <a:rPr lang="cs-CZ" sz="2400" dirty="0" smtClean="0"/>
              <a:t>vět,</a:t>
            </a:r>
            <a:endParaRPr lang="cs-CZ" sz="2400" dirty="0" smtClean="0"/>
          </a:p>
          <a:p>
            <a:pPr marL="457200" indent="-457200">
              <a:buAutoNum type="arabicPeriod" startAt="3"/>
            </a:pPr>
            <a:r>
              <a:rPr lang="cs-CZ" sz="2400" dirty="0" smtClean="0"/>
              <a:t>Snímek – verze předchozí úlohy pro </a:t>
            </a:r>
            <a:r>
              <a:rPr lang="cs-CZ" sz="2400" dirty="0" smtClean="0"/>
              <a:t>tisk.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38510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i="1" dirty="0" smtClean="0">
                <a:solidFill>
                  <a:srgbClr val="00B050"/>
                </a:solidFill>
              </a:rPr>
              <a:t>Zařaď slova na správné místo v </a:t>
            </a:r>
            <a:r>
              <a:rPr lang="cs-CZ" sz="3200" b="1" i="1" dirty="0" smtClean="0">
                <a:solidFill>
                  <a:srgbClr val="00B050"/>
                </a:solidFill>
              </a:rPr>
              <a:t>tabulce.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1877956"/>
              </p:ext>
            </p:extLst>
          </p:nvPr>
        </p:nvGraphicFramePr>
        <p:xfrm>
          <a:off x="457200" y="908050"/>
          <a:ext cx="8229600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MINULÝ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PŘÍTOMNÝ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BUDOUCÍ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sz="3600" b="1" dirty="0" smtClean="0"/>
                        <a:t>1.o.</a:t>
                      </a:r>
                      <a:r>
                        <a:rPr lang="cs-CZ" sz="3600" b="1" baseline="0" dirty="0" smtClean="0"/>
                        <a:t>č.j.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2.o.č.j.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3.o.č.j.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1.o.č.m.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2.o.č.m.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3.o.č.m.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4513992" y="5877272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otočili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851920" y="6148170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točíme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8343" y="5745561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udou číst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40152" y="6057292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n</a:t>
            </a:r>
            <a:r>
              <a:rPr lang="cs-CZ" sz="3200" dirty="0" smtClean="0">
                <a:solidFill>
                  <a:schemeClr val="tx1"/>
                </a:solidFill>
              </a:rPr>
              <a:t>aučíte se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08551" y="5854803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utečeme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25452" y="5724458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ude mít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5536" y="5733256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je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687510" y="5784912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zaplatíš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45283" y="5747169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voláš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715402" y="6071205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tekla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56274" y="6108948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ránil ses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8343" y="5853979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povezu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969668" y="6071205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nesu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987824" y="5762773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ř</a:t>
            </a:r>
            <a:r>
              <a:rPr lang="cs-CZ" sz="3200" dirty="0" smtClean="0">
                <a:solidFill>
                  <a:schemeClr val="tx1"/>
                </a:solidFill>
              </a:rPr>
              <a:t>ekl jsem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717889" y="6048494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mají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95536" y="5949280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d</a:t>
            </a:r>
            <a:r>
              <a:rPr lang="cs-CZ" sz="3200" dirty="0" smtClean="0">
                <a:solidFill>
                  <a:schemeClr val="tx1"/>
                </a:solidFill>
              </a:rPr>
              <a:t>ali jste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597668" y="5747169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spíte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708284" y="5762773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m</a:t>
            </a:r>
            <a:r>
              <a:rPr lang="cs-CZ" sz="3200" dirty="0" smtClean="0">
                <a:solidFill>
                  <a:schemeClr val="tx1"/>
                </a:solidFill>
              </a:rPr>
              <a:t>ěli jsme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4836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4580749"/>
              </p:ext>
            </p:extLst>
          </p:nvPr>
        </p:nvGraphicFramePr>
        <p:xfrm>
          <a:off x="457200" y="908720"/>
          <a:ext cx="8229600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MINULÝ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PŘÍTOMNÝ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BUDOUCÍ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sz="3600" b="1" dirty="0" smtClean="0"/>
                        <a:t>1.o.</a:t>
                      </a:r>
                      <a:r>
                        <a:rPr lang="cs-CZ" sz="3600" b="1" baseline="0" dirty="0" smtClean="0"/>
                        <a:t>č.j.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2.o.č.j.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3.o.č.j.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1.o.č.m.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2.o.č.m.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3.o.č.m.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555776" y="4972000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otočili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572000" y="3570137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točíme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656274" y="4972000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udou číst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656274" y="4258625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n</a:t>
            </a:r>
            <a:r>
              <a:rPr lang="cs-CZ" sz="3200" dirty="0" smtClean="0">
                <a:solidFill>
                  <a:schemeClr val="tx1"/>
                </a:solidFill>
              </a:rPr>
              <a:t>aučíte se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656274" y="3570137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utečeme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656274" y="2856093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ude mít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72000" y="2856093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je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56274" y="2132856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zaplatíš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72000" y="2132856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voláš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55776" y="2856093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tekla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55776" y="2132856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ránil ses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56274" y="1412776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povezu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72000" y="1412776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nesu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55776" y="1412776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ř</a:t>
            </a:r>
            <a:r>
              <a:rPr lang="cs-CZ" sz="3200" dirty="0" smtClean="0">
                <a:solidFill>
                  <a:schemeClr val="tx1"/>
                </a:solidFill>
              </a:rPr>
              <a:t>ekl jsem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572000" y="4972000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mají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55776" y="4258625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d</a:t>
            </a:r>
            <a:r>
              <a:rPr lang="cs-CZ" sz="3200" dirty="0" smtClean="0">
                <a:solidFill>
                  <a:schemeClr val="tx1"/>
                </a:solidFill>
              </a:rPr>
              <a:t>ali jste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72000" y="4258625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spíte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555776" y="3570137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m</a:t>
            </a:r>
            <a:r>
              <a:rPr lang="cs-CZ" sz="3200" dirty="0" smtClean="0">
                <a:solidFill>
                  <a:schemeClr val="tx1"/>
                </a:solidFill>
              </a:rPr>
              <a:t>ěli jsme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05515" y="261764"/>
            <a:ext cx="27401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Správné </a:t>
            </a:r>
            <a:r>
              <a:rPr lang="cs-CZ" sz="3200" dirty="0" smtClean="0"/>
              <a:t>řešení: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29734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387412"/>
            <a:ext cx="1656184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210034" y="387412"/>
            <a:ext cx="45720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INFINITIV je neurčitý tvar zakončený na  </a:t>
            </a:r>
            <a:r>
              <a:rPr lang="cs-CZ" sz="4800" b="1" dirty="0" smtClean="0">
                <a:solidFill>
                  <a:srgbClr val="FF0000"/>
                </a:solidFill>
              </a:rPr>
              <a:t>t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/nevyjadřuje </a:t>
            </a:r>
            <a:r>
              <a:rPr lang="cs-CZ" sz="3200" dirty="0" smtClean="0">
                <a:solidFill>
                  <a:srgbClr val="FF0000"/>
                </a:solidFill>
              </a:rPr>
              <a:t>osobu, číslo, ani čas</a:t>
            </a:r>
            <a:r>
              <a:rPr lang="cs-CZ" sz="3200" dirty="0" smtClean="0">
                <a:solidFill>
                  <a:srgbClr val="FF0000"/>
                </a:solidFill>
              </a:rPr>
              <a:t>/.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i="1" u="sng" dirty="0" smtClean="0"/>
              <a:t>Napiš infinitiv ke každému </a:t>
            </a:r>
            <a:r>
              <a:rPr lang="cs-CZ" sz="2400" b="1" i="1" u="sng" dirty="0" smtClean="0"/>
              <a:t>slovesu:</a:t>
            </a:r>
            <a:endParaRPr lang="cs-CZ" sz="2400" b="1" i="1" u="sng" dirty="0" smtClean="0"/>
          </a:p>
          <a:p>
            <a:pPr marL="0" indent="0">
              <a:buNone/>
            </a:pPr>
            <a:r>
              <a:rPr lang="cs-CZ" sz="2400" dirty="0"/>
              <a:t>n</a:t>
            </a:r>
            <a:r>
              <a:rPr lang="cs-CZ" sz="2400" dirty="0" smtClean="0"/>
              <a:t>esla jsem   _____________	   protáhla se ________________</a:t>
            </a:r>
          </a:p>
          <a:p>
            <a:pPr marL="0" indent="0">
              <a:buNone/>
            </a:pPr>
            <a:r>
              <a:rPr lang="cs-CZ" sz="2400" dirty="0"/>
              <a:t>b</a:t>
            </a:r>
            <a:r>
              <a:rPr lang="cs-CZ" sz="2400" dirty="0" smtClean="0"/>
              <a:t>udu plakat _____________	   vozíme        ________________</a:t>
            </a:r>
          </a:p>
          <a:p>
            <a:pPr marL="0" indent="0">
              <a:buNone/>
            </a:pPr>
            <a:r>
              <a:rPr lang="cs-CZ" sz="2400" dirty="0"/>
              <a:t>m</a:t>
            </a:r>
            <a:r>
              <a:rPr lang="cs-CZ" sz="2400" dirty="0" smtClean="0"/>
              <a:t>ěli              _____________	   otočíme se ________________</a:t>
            </a:r>
          </a:p>
          <a:p>
            <a:pPr marL="0" indent="0">
              <a:buNone/>
            </a:pPr>
            <a:r>
              <a:rPr lang="cs-CZ" sz="2400" dirty="0" smtClean="0"/>
              <a:t>mluvíš          _____________      kreslili jste  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i="1" u="sng" dirty="0" smtClean="0"/>
              <a:t>Sloveso v infinitivu dej do správného </a:t>
            </a:r>
            <a:r>
              <a:rPr lang="cs-CZ" sz="2400" b="1" i="1" u="sng" dirty="0" smtClean="0"/>
              <a:t>tvaru:</a:t>
            </a:r>
            <a:endParaRPr lang="cs-CZ" sz="2400" b="1" i="1" u="sng" dirty="0" smtClean="0"/>
          </a:p>
          <a:p>
            <a:pPr marL="0" indent="0">
              <a:buNone/>
            </a:pPr>
            <a:r>
              <a:rPr lang="cs-CZ" sz="2400" dirty="0" smtClean="0"/>
              <a:t>Včera jsem jet ________ do Telče. Petr a Pavel rádi hrát _______</a:t>
            </a:r>
          </a:p>
          <a:p>
            <a:pPr marL="0" indent="0">
              <a:buNone/>
            </a:pPr>
            <a:r>
              <a:rPr lang="cs-CZ" sz="2400" dirty="0" smtClean="0"/>
              <a:t>Hokej. Maminka dostat __________ k svátku květinu. Karel přijít __________ do školy pozdě._________ Hoď mi míč. </a:t>
            </a:r>
            <a:endParaRPr lang="cs-CZ" sz="2400" dirty="0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770902" y="5229200"/>
            <a:ext cx="648970" cy="26288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7884368" y="5229200"/>
            <a:ext cx="720080" cy="26288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5436096" y="5661248"/>
            <a:ext cx="576064" cy="190872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6811952" y="4797152"/>
            <a:ext cx="626682" cy="26288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1832359" y="4869160"/>
            <a:ext cx="579401" cy="190872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4468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2435" y="3717032"/>
            <a:ext cx="792088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u="sng" dirty="0"/>
              <a:t>Napiš infinitiv ke každému </a:t>
            </a:r>
            <a:r>
              <a:rPr lang="cs-CZ" b="1" i="1" u="sng" dirty="0" smtClean="0"/>
              <a:t>slovesu.</a:t>
            </a:r>
            <a:endParaRPr lang="cs-CZ" b="1" i="1" u="sng" dirty="0"/>
          </a:p>
          <a:p>
            <a:r>
              <a:rPr lang="cs-CZ" dirty="0"/>
              <a:t>nesla jsem   _____________	   protáhla se ________________</a:t>
            </a:r>
          </a:p>
          <a:p>
            <a:r>
              <a:rPr lang="cs-CZ" dirty="0"/>
              <a:t>budu plakat _____________	   vozíme        ________________</a:t>
            </a:r>
          </a:p>
          <a:p>
            <a:r>
              <a:rPr lang="cs-CZ" dirty="0"/>
              <a:t>měli              _____________	   otočíme se ________________</a:t>
            </a:r>
          </a:p>
          <a:p>
            <a:r>
              <a:rPr lang="cs-CZ" dirty="0"/>
              <a:t>mluvíš          _____________      kreslili jste  ________________</a:t>
            </a:r>
          </a:p>
          <a:p>
            <a:endParaRPr lang="cs-CZ" dirty="0"/>
          </a:p>
          <a:p>
            <a:r>
              <a:rPr lang="cs-CZ" b="1" i="1" u="sng" dirty="0"/>
              <a:t>Sloveso </a:t>
            </a:r>
            <a:r>
              <a:rPr lang="cs-CZ" b="1" i="1" u="sng" dirty="0" smtClean="0"/>
              <a:t>v </a:t>
            </a:r>
            <a:r>
              <a:rPr lang="cs-CZ" b="1" i="1" u="sng" dirty="0"/>
              <a:t>infinitivu dej do správného </a:t>
            </a:r>
            <a:r>
              <a:rPr lang="cs-CZ" b="1" i="1" u="sng" dirty="0" smtClean="0"/>
              <a:t>tvaru.</a:t>
            </a:r>
            <a:endParaRPr lang="cs-CZ" b="1" i="1" u="sng" dirty="0"/>
          </a:p>
          <a:p>
            <a:r>
              <a:rPr lang="cs-CZ" dirty="0"/>
              <a:t>Včera jsem jet ________ do Telče. Petr a Pavel rádi hrát _______</a:t>
            </a:r>
          </a:p>
          <a:p>
            <a:r>
              <a:rPr lang="cs-CZ" dirty="0"/>
              <a:t>Hokej. Maminka dostat __________ k svátku květinu. Karel přijít __________ do školy pozdě._________ Hoď mi míč.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12435" y="404664"/>
            <a:ext cx="806489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u="sng" dirty="0"/>
              <a:t>Napiš infinitiv ke každému </a:t>
            </a:r>
            <a:r>
              <a:rPr lang="cs-CZ" b="1" i="1" u="sng" dirty="0" smtClean="0"/>
              <a:t>slovesu.</a:t>
            </a:r>
            <a:endParaRPr lang="cs-CZ" b="1" i="1" u="sng" dirty="0"/>
          </a:p>
          <a:p>
            <a:r>
              <a:rPr lang="cs-CZ" dirty="0"/>
              <a:t>nesla jsem   _____________	   protáhla se ________________</a:t>
            </a:r>
          </a:p>
          <a:p>
            <a:r>
              <a:rPr lang="cs-CZ" dirty="0"/>
              <a:t>budu plakat _____________	   vozíme        ________________</a:t>
            </a:r>
          </a:p>
          <a:p>
            <a:r>
              <a:rPr lang="cs-CZ" dirty="0"/>
              <a:t>měli              _____________	   otočíme se ________________</a:t>
            </a:r>
          </a:p>
          <a:p>
            <a:r>
              <a:rPr lang="cs-CZ" dirty="0"/>
              <a:t>mluvíš          _____________      kreslili jste  ________________</a:t>
            </a:r>
          </a:p>
          <a:p>
            <a:endParaRPr lang="cs-CZ" dirty="0"/>
          </a:p>
          <a:p>
            <a:r>
              <a:rPr lang="cs-CZ" b="1" i="1" u="sng" dirty="0"/>
              <a:t>Sloveso </a:t>
            </a:r>
            <a:r>
              <a:rPr lang="cs-CZ" b="1" i="1" u="sng" dirty="0" smtClean="0"/>
              <a:t>v </a:t>
            </a:r>
            <a:r>
              <a:rPr lang="cs-CZ" b="1" i="1" u="sng" dirty="0"/>
              <a:t>infinitivu dej do správného </a:t>
            </a:r>
            <a:r>
              <a:rPr lang="cs-CZ" b="1" i="1" u="sng" dirty="0" smtClean="0"/>
              <a:t>tvaru.</a:t>
            </a:r>
            <a:endParaRPr lang="cs-CZ" b="1" i="1" u="sng" dirty="0"/>
          </a:p>
          <a:p>
            <a:r>
              <a:rPr lang="cs-CZ" dirty="0"/>
              <a:t>Včera jsem jet ________ do Telče. Petr a Pavel rádi hrát _______</a:t>
            </a:r>
          </a:p>
          <a:p>
            <a:r>
              <a:rPr lang="cs-CZ" dirty="0"/>
              <a:t>Hokej. Maminka dostat __________ k svátku květinu. Karel přijít __________ do školy pozdě._________ Hoď mi míč. </a:t>
            </a:r>
          </a:p>
        </p:txBody>
      </p:sp>
    </p:spTree>
    <p:extLst>
      <p:ext uri="{BB962C8B-B14F-4D97-AF65-F5344CB8AC3E}">
        <p14:creationId xmlns:p14="http://schemas.microsoft.com/office/powerpoint/2010/main" val="409535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1532</TotalTime>
  <Words>248</Words>
  <Application>Microsoft Office PowerPoint</Application>
  <PresentationFormat>Předvádění na obrazovce (4:3)</PresentationFormat>
  <Paragraphs>99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Zařaď slova na správné místo v tabulce.</vt:lpstr>
      <vt:lpstr>Prezentace aplikace PowerPoint</vt:lpstr>
      <vt:lpstr>INFINITIV je neurčitý tvar zakončený na  t  /nevyjadřuje osobu, číslo, ani čas/.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Martin Králík</cp:lastModifiedBy>
  <cp:revision>307</cp:revision>
  <dcterms:created xsi:type="dcterms:W3CDTF">2012-01-14T06:48:53Z</dcterms:created>
  <dcterms:modified xsi:type="dcterms:W3CDTF">2012-03-07T17:27:39Z</dcterms:modified>
</cp:coreProperties>
</file>