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7" r:id="rId4"/>
    <p:sldId id="259" r:id="rId5"/>
    <p:sldId id="260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364A6EA-C72A-4E3F-8D78-31795915B72D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DE1DD0C-C3C5-4EF9-B68B-408023262B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le_reproductive_system_lateral_nolabel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97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Močové cesty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Onemocnění vylučovací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110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ročníku ZŠ</a:t>
            </a:r>
          </a:p>
          <a:p>
            <a:r>
              <a:rPr lang="cs-CZ" dirty="0" smtClean="0"/>
              <a:t>Navazuje na objasněné pojmy z kapitoly vylučovací soustava</a:t>
            </a:r>
          </a:p>
          <a:p>
            <a:r>
              <a:rPr lang="cs-CZ" dirty="0" smtClean="0"/>
              <a:t>Seznamuje s teorií na dané téma</a:t>
            </a:r>
          </a:p>
          <a:p>
            <a:r>
              <a:rPr lang="cs-CZ" dirty="0" smtClean="0"/>
              <a:t>Na konci u onemocnění vylučovací je vhodné ke každému </a:t>
            </a:r>
            <a:r>
              <a:rPr lang="cs-CZ" smtClean="0"/>
              <a:t>pojmu rozvést diskuzi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72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Močové cesty</a:t>
            </a:r>
            <a:r>
              <a:rPr lang="cs-CZ" dirty="0" smtClean="0"/>
              <a:t>: močovody, močový měchýř a močová trubice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MOČOVODY:</a:t>
            </a:r>
            <a:r>
              <a:rPr lang="cs-CZ" dirty="0" smtClean="0"/>
              <a:t> trubice tvořené hladkou svalovinou, odvádí moč z pánvičky do měchýře pomocí stahů svaloviny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979"/>
          <a:stretch/>
        </p:blipFill>
        <p:spPr bwMode="auto">
          <a:xfrm>
            <a:off x="3275856" y="2852936"/>
            <a:ext cx="2924175" cy="338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61129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Dutý svalnatý orgán, kde se hromadí definitivní moč, v pánvi, V cca 500 – 700 ml.</a:t>
            </a:r>
          </a:p>
          <a:p>
            <a:r>
              <a:rPr lang="cs-CZ" dirty="0" smtClean="0"/>
              <a:t>Při naplnění 300 ml pocit nucení k močení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18505"/>
            <a:ext cx="6677025" cy="3478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10899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Močová trubice z močového měchýře odvádí moč z těla ven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Náchylnější k infekci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Ženy-délka 3 cm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Muži – délka 15 cm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4" r="6009"/>
          <a:stretch/>
        </p:blipFill>
        <p:spPr bwMode="auto">
          <a:xfrm>
            <a:off x="4327301" y="2276872"/>
            <a:ext cx="367048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520" r="51486" b="64767"/>
          <a:stretch/>
        </p:blipFill>
        <p:spPr bwMode="auto">
          <a:xfrm>
            <a:off x="467544" y="2852936"/>
            <a:ext cx="352839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74945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Onemocnění vylučovací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Zdravá moč = sterilní(vyš. proužky, laboratoř)</a:t>
            </a:r>
          </a:p>
          <a:p>
            <a:r>
              <a:rPr lang="cs-CZ" b="1" dirty="0" smtClean="0"/>
              <a:t>Infekce moč. </a:t>
            </a:r>
            <a:r>
              <a:rPr lang="cs-CZ" b="1" dirty="0"/>
              <a:t>c</a:t>
            </a:r>
            <a:r>
              <a:rPr lang="cs-CZ" b="1" dirty="0" smtClean="0"/>
              <a:t>est- </a:t>
            </a:r>
            <a:r>
              <a:rPr lang="cs-CZ" dirty="0" smtClean="0"/>
              <a:t>bakteriálního původu</a:t>
            </a:r>
          </a:p>
          <a:p>
            <a:r>
              <a:rPr lang="cs-CZ" b="1" dirty="0" smtClean="0"/>
              <a:t>Ledvinové kameny</a:t>
            </a:r>
          </a:p>
          <a:p>
            <a:r>
              <a:rPr lang="cs-CZ" b="1" dirty="0" smtClean="0"/>
              <a:t>Vady ledvin a močovodů </a:t>
            </a:r>
            <a:r>
              <a:rPr lang="cs-CZ" dirty="0" smtClean="0"/>
              <a:t>– vrozené</a:t>
            </a:r>
          </a:p>
          <a:p>
            <a:r>
              <a:rPr lang="cs-CZ" b="1" dirty="0" smtClean="0"/>
              <a:t>Nádorová onemocnění</a:t>
            </a:r>
          </a:p>
          <a:p>
            <a:r>
              <a:rPr lang="cs-CZ" b="1" dirty="0" smtClean="0"/>
              <a:t>Selhání ledvin </a:t>
            </a:r>
            <a:r>
              <a:rPr lang="cs-CZ" dirty="0" smtClean="0"/>
              <a:t>– nutná </a:t>
            </a:r>
            <a:r>
              <a:rPr lang="cs-CZ" b="1" dirty="0" smtClean="0"/>
              <a:t>DIALÝZA </a:t>
            </a:r>
            <a:r>
              <a:rPr lang="cs-CZ" dirty="0" smtClean="0"/>
              <a:t>=</a:t>
            </a:r>
            <a:r>
              <a:rPr lang="cs-CZ" b="1" dirty="0" smtClean="0"/>
              <a:t>transplantace</a:t>
            </a:r>
            <a:r>
              <a:rPr lang="cs-CZ" dirty="0" smtClean="0"/>
              <a:t> ledviny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41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8" y="571500"/>
            <a:ext cx="40100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01732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Močové cesty: </a:t>
            </a:r>
            <a:r>
              <a:rPr lang="cs-CZ" dirty="0" err="1"/>
              <a:t>urinary</a:t>
            </a:r>
            <a:r>
              <a:rPr lang="cs-CZ" dirty="0"/>
              <a:t> </a:t>
            </a:r>
            <a:r>
              <a:rPr lang="cs-CZ" dirty="0" err="1"/>
              <a:t>tract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2012-08-29]. Dostupné z: http://cs.wikipedia.org/wiki/Soubor:Urinary_tract_en.png </a:t>
            </a:r>
            <a:endParaRPr lang="cs-CZ" dirty="0" smtClean="0"/>
          </a:p>
          <a:p>
            <a:r>
              <a:rPr lang="cs-CZ" dirty="0"/>
              <a:t>Močový měchýř. In: </a:t>
            </a:r>
            <a:r>
              <a:rPr lang="cs-CZ" i="1" dirty="0"/>
              <a:t>Baileybio.com</a:t>
            </a:r>
            <a:r>
              <a:rPr lang="cs-CZ" dirty="0"/>
              <a:t> [online]. 2011 [cit. 2012-03-01]. Dostupné z: http://www.google.cz/</a:t>
            </a:r>
            <a:r>
              <a:rPr lang="cs-CZ" dirty="0" err="1"/>
              <a:t>imgres?q</a:t>
            </a:r>
            <a:r>
              <a:rPr lang="cs-CZ" dirty="0"/>
              <a:t>=mo%C4%8Dov%C3%BD+m%C4%9Bch%C3%BD%C5%99&amp;num=10&amp;hl=</a:t>
            </a:r>
            <a:r>
              <a:rPr lang="cs-CZ" dirty="0" err="1"/>
              <a:t>cs&amp;biw</a:t>
            </a:r>
            <a:r>
              <a:rPr lang="cs-CZ" dirty="0"/>
              <a:t>=1241&amp;bih=640&amp;tbm=</a:t>
            </a:r>
            <a:r>
              <a:rPr lang="cs-CZ" dirty="0" err="1"/>
              <a:t>isch&amp;tbnid</a:t>
            </a:r>
            <a:r>
              <a:rPr lang="cs-CZ" dirty="0"/>
              <a:t>=mm7HawCg0eeNQM:&amp;</a:t>
            </a:r>
            <a:r>
              <a:rPr lang="cs-CZ" dirty="0" err="1"/>
              <a:t>imgrefurl</a:t>
            </a:r>
            <a:r>
              <a:rPr lang="cs-CZ" dirty="0"/>
              <a:t>=http://www.baileybio.com/</a:t>
            </a:r>
            <a:r>
              <a:rPr lang="cs-CZ" dirty="0" err="1"/>
              <a:t>plogger</a:t>
            </a:r>
            <a:r>
              <a:rPr lang="cs-CZ" dirty="0"/>
              <a:t>/%3Flevel%3Dpicture%26id%3D844&amp;imgurl=http://www.baileybio.com/</a:t>
            </a:r>
            <a:r>
              <a:rPr lang="cs-CZ" dirty="0" err="1"/>
              <a:t>plogger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/anatomy___</a:t>
            </a:r>
            <a:r>
              <a:rPr lang="cs-CZ" dirty="0" err="1"/>
              <a:t>physiology</a:t>
            </a:r>
            <a:r>
              <a:rPr lang="cs-CZ" dirty="0"/>
              <a:t>/13.powerpoint_-_urinary_system/urinary_bladder_2.jpg&amp;w=701&amp;h=339&amp;ei=4Ww-UJXTNJDVsgaF9YGACQ&amp;zoom=1&amp;iact=</a:t>
            </a:r>
            <a:r>
              <a:rPr lang="cs-CZ" dirty="0" err="1"/>
              <a:t>hc&amp;vpx</a:t>
            </a:r>
            <a:r>
              <a:rPr lang="cs-CZ" dirty="0"/>
              <a:t>=880&amp;vpy=117&amp;dur=2183&amp;hovh=157&amp;hovw=323&amp;tx=217&amp;ty=92&amp;sig=113861261020637699955&amp;page=2&amp;tbnh=90&amp;tbnw=184&amp;start=20&amp;ndsp=24</a:t>
            </a:r>
            <a:r>
              <a:rPr lang="cs-CZ" dirty="0" smtClean="0"/>
              <a:t>&amp;</a:t>
            </a:r>
          </a:p>
          <a:p>
            <a:r>
              <a:rPr lang="cs-CZ" dirty="0"/>
              <a:t>Pohlavní soustava: Male </a:t>
            </a:r>
            <a:r>
              <a:rPr lang="cs-CZ" dirty="0" err="1"/>
              <a:t>reproductive</a:t>
            </a:r>
            <a:r>
              <a:rPr lang="cs-CZ" dirty="0"/>
              <a:t> </a:t>
            </a:r>
            <a:r>
              <a:rPr lang="cs-CZ" dirty="0" err="1"/>
              <a:t>system</a:t>
            </a:r>
            <a:r>
              <a:rPr lang="cs-CZ" dirty="0"/>
              <a:t> </a:t>
            </a:r>
            <a:r>
              <a:rPr lang="cs-CZ" dirty="0" err="1"/>
              <a:t>lateral</a:t>
            </a:r>
            <a:r>
              <a:rPr lang="cs-CZ" dirty="0"/>
              <a:t> nolabel.png.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2012-03 -29].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cs.wikipedia.org/wiki/Soubor:Male_reproductive_system_lateral_nolabel.png</a:t>
            </a:r>
            <a:endParaRPr lang="cs-CZ" dirty="0" smtClean="0"/>
          </a:p>
          <a:p>
            <a:r>
              <a:rPr lang="cs-CZ" dirty="0" smtClean="0"/>
              <a:t>Pohlavní soustava ženy: FRONĚK</a:t>
            </a:r>
            <a:r>
              <a:rPr lang="cs-CZ" dirty="0"/>
              <a:t>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</a:t>
            </a:r>
            <a:r>
              <a:rPr lang="cs-CZ" dirty="0" smtClean="0"/>
              <a:t>.</a:t>
            </a:r>
          </a:p>
          <a:p>
            <a:r>
              <a:rPr lang="cs-CZ" dirty="0"/>
              <a:t>Dialýza: hemodialýza.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2012-03-01]. Dostupné z: http://cs.wikipedia.org/wiki/Soubor:Hemodialysismachine.jpg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51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106</TotalTime>
  <Words>196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Močové cesty</vt:lpstr>
      <vt:lpstr>ANOTACE</vt:lpstr>
      <vt:lpstr>Močové cesty: močovody, močový měchýř a močová trubice</vt:lpstr>
      <vt:lpstr>Močový měchýř</vt:lpstr>
      <vt:lpstr>Močová trubice z močového měchýře odvádí moč z těla ven</vt:lpstr>
      <vt:lpstr>Onemocnění vylučovací soustavy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0CGZ</cp:lastModifiedBy>
  <cp:revision>11</cp:revision>
  <dcterms:created xsi:type="dcterms:W3CDTF">2012-02-09T19:46:37Z</dcterms:created>
  <dcterms:modified xsi:type="dcterms:W3CDTF">2012-08-31T20:45:13Z</dcterms:modified>
</cp:coreProperties>
</file>