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56" r:id="rId3"/>
    <p:sldId id="257" r:id="rId4"/>
    <p:sldId id="271" r:id="rId5"/>
    <p:sldId id="259" r:id="rId6"/>
    <p:sldId id="261" r:id="rId7"/>
    <p:sldId id="262" r:id="rId8"/>
    <p:sldId id="263" r:id="rId9"/>
    <p:sldId id="265" r:id="rId10"/>
    <p:sldId id="266" r:id="rId11"/>
    <p:sldId id="267" r:id="rId12"/>
    <p:sldId id="269" r:id="rId13"/>
    <p:sldId id="270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9" d="100"/>
          <a:sy n="79" d="100"/>
        </p:scale>
        <p:origin x="-894" y="-6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B683FAE-0C21-4D8A-9BBB-19DCD839F95E}" type="datetimeFigureOut">
              <a:rPr lang="cs-CZ" smtClean="0">
                <a:solidFill>
                  <a:srgbClr val="000000"/>
                </a:solidFill>
              </a:rPr>
              <a:pPr/>
              <a:t>1.9.2012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54A1EA2-C075-4E6C-865E-C7AD8B164393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683FAE-0C21-4D8A-9BBB-19DCD839F95E}" type="datetimeFigureOut">
              <a:rPr lang="cs-CZ" smtClean="0">
                <a:solidFill>
                  <a:srgbClr val="000000"/>
                </a:solidFill>
              </a:rPr>
              <a:pPr/>
              <a:t>1.9.2012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4A1EA2-C075-4E6C-865E-C7AD8B164393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B683FAE-0C21-4D8A-9BBB-19DCD839F95E}" type="datetimeFigureOut">
              <a:rPr lang="cs-CZ" smtClean="0">
                <a:solidFill>
                  <a:srgbClr val="000000"/>
                </a:solidFill>
              </a:rPr>
              <a:pPr/>
              <a:t>1.9.2012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54A1EA2-C075-4E6C-865E-C7AD8B164393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683FAE-0C21-4D8A-9BBB-19DCD839F95E}" type="datetimeFigureOut">
              <a:rPr lang="cs-CZ" smtClean="0">
                <a:solidFill>
                  <a:srgbClr val="000000"/>
                </a:solidFill>
              </a:rPr>
              <a:pPr/>
              <a:t>1.9.2012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4A1EA2-C075-4E6C-865E-C7AD8B164393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683FAE-0C21-4D8A-9BBB-19DCD839F95E}" type="datetimeFigureOut">
              <a:rPr lang="cs-CZ" smtClean="0">
                <a:solidFill>
                  <a:srgbClr val="000000"/>
                </a:solidFill>
              </a:rPr>
              <a:pPr/>
              <a:t>1.9.2012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4A1EA2-C075-4E6C-865E-C7AD8B164393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683FAE-0C21-4D8A-9BBB-19DCD839F95E}" type="datetimeFigureOut">
              <a:rPr lang="cs-CZ" smtClean="0">
                <a:solidFill>
                  <a:srgbClr val="000000"/>
                </a:solidFill>
              </a:rPr>
              <a:pPr/>
              <a:t>1.9.2012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4A1EA2-C075-4E6C-865E-C7AD8B164393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B683FAE-0C21-4D8A-9BBB-19DCD839F95E}" type="datetimeFigureOut">
              <a:rPr lang="cs-CZ" smtClean="0">
                <a:solidFill>
                  <a:srgbClr val="000000"/>
                </a:solidFill>
              </a:rPr>
              <a:pPr/>
              <a:t>1.9.2012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4A1EA2-C075-4E6C-865E-C7AD8B164393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683FAE-0C21-4D8A-9BBB-19DCD839F95E}" type="datetimeFigureOut">
              <a:rPr lang="cs-CZ" smtClean="0">
                <a:solidFill>
                  <a:srgbClr val="000000"/>
                </a:solidFill>
              </a:rPr>
              <a:pPr/>
              <a:t>1.9.2012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4A1EA2-C075-4E6C-865E-C7AD8B164393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683FAE-0C21-4D8A-9BBB-19DCD839F95E}" type="datetimeFigureOut">
              <a:rPr lang="cs-CZ" smtClean="0">
                <a:solidFill>
                  <a:srgbClr val="000000"/>
                </a:solidFill>
              </a:rPr>
              <a:pPr/>
              <a:t>1.9.2012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4A1EA2-C075-4E6C-865E-C7AD8B164393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683FAE-0C21-4D8A-9BBB-19DCD839F95E}" type="datetimeFigureOut">
              <a:rPr lang="cs-CZ" smtClean="0">
                <a:solidFill>
                  <a:srgbClr val="000000"/>
                </a:solidFill>
              </a:rPr>
              <a:pPr/>
              <a:t>1.9.2012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4A1EA2-C075-4E6C-865E-C7AD8B164393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B683FAE-0C21-4D8A-9BBB-19DCD839F95E}" type="datetimeFigureOut">
              <a:rPr lang="cs-CZ" smtClean="0">
                <a:solidFill>
                  <a:srgbClr val="000000"/>
                </a:solidFill>
              </a:rPr>
              <a:pPr/>
              <a:t>1.9.2012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54A1EA2-C075-4E6C-865E-C7AD8B164393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92A9DE4-1593-4E8C-82F6-83344507F8C9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9743014-8199-41F6-9FB8-37F3E0F414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2A9DE4-1593-4E8C-82F6-83344507F8C9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743014-8199-41F6-9FB8-37F3E0F414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92A9DE4-1593-4E8C-82F6-83344507F8C9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9743014-8199-41F6-9FB8-37F3E0F414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2A9DE4-1593-4E8C-82F6-83344507F8C9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743014-8199-41F6-9FB8-37F3E0F414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2A9DE4-1593-4E8C-82F6-83344507F8C9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743014-8199-41F6-9FB8-37F3E0F414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2A9DE4-1593-4E8C-82F6-83344507F8C9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743014-8199-41F6-9FB8-37F3E0F414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92A9DE4-1593-4E8C-82F6-83344507F8C9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743014-8199-41F6-9FB8-37F3E0F414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2A9DE4-1593-4E8C-82F6-83344507F8C9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743014-8199-41F6-9FB8-37F3E0F414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2A9DE4-1593-4E8C-82F6-83344507F8C9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743014-8199-41F6-9FB8-37F3E0F414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2A9DE4-1593-4E8C-82F6-83344507F8C9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743014-8199-41F6-9FB8-37F3E0F414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92A9DE4-1593-4E8C-82F6-83344507F8C9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9743014-8199-41F6-9FB8-37F3E0F414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92A9DE4-1593-4E8C-82F6-83344507F8C9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9743014-8199-41F6-9FB8-37F3E0F414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92A9DE4-1593-4E8C-82F6-83344507F8C9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9743014-8199-41F6-9FB8-37F3E0F414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3 VRSTVY KŮŽE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5659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4228" y="962024"/>
            <a:ext cx="7877175" cy="4945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90572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žákům 8. ročníku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42061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kůže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 vrstvy: pokožka, škára, podkožní vaziva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824" b="50000"/>
          <a:stretch/>
        </p:blipFill>
        <p:spPr>
          <a:xfrm>
            <a:off x="1043608" y="2564904"/>
            <a:ext cx="6984776" cy="417646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95536" y="2564904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1111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Pokožka (1. vrstva)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Vrchní vrstva kůže tvořená z mnoha vrstev plochých buněk (mnohovrstevný epitel)</a:t>
            </a:r>
          </a:p>
          <a:p>
            <a:r>
              <a:rPr lang="cs-CZ" dirty="0"/>
              <a:t> Neobsahuje žádné kapiláry (vlásečnice) </a:t>
            </a:r>
            <a:r>
              <a:rPr lang="cs-CZ" dirty="0" smtClean="0"/>
              <a:t>                a </a:t>
            </a:r>
            <a:r>
              <a:rPr lang="cs-CZ" dirty="0"/>
              <a:t>většinu živin získává ze škáry</a:t>
            </a:r>
            <a:endParaRPr lang="cs-CZ" dirty="0" smtClean="0"/>
          </a:p>
          <a:p>
            <a:r>
              <a:rPr lang="cs-CZ" dirty="0" smtClean="0"/>
              <a:t>Ve spodní vrstvě se buňky dělí	vznik nových	vytlačují  směrem nahoru     staré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tarší buňky postupně odumírají, </a:t>
            </a:r>
            <a:r>
              <a:rPr lang="cs-CZ" dirty="0" smtClean="0"/>
              <a:t>rohovatí                </a:t>
            </a:r>
            <a:r>
              <a:rPr lang="cs-CZ" dirty="0" smtClean="0"/>
              <a:t>a odlupují se ve formě šupinek (18-22kg </a:t>
            </a:r>
            <a:r>
              <a:rPr lang="cs-CZ" dirty="0"/>
              <a:t>mrtvých buněk </a:t>
            </a:r>
            <a:r>
              <a:rPr lang="cs-CZ" dirty="0" smtClean="0"/>
              <a:t>kůže/život. </a:t>
            </a:r>
            <a:r>
              <a:rPr lang="cs-CZ" dirty="0" smtClean="0"/>
              <a:t>10g/den - </a:t>
            </a:r>
            <a:r>
              <a:rPr lang="cs-CZ" dirty="0" smtClean="0"/>
              <a:t>strava pro roztoče).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5364088" y="3645024"/>
            <a:ext cx="576064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1907704" y="4005064"/>
            <a:ext cx="432048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6228184" y="4041068"/>
            <a:ext cx="432048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5565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81" t="8244" r="40186" b="33468"/>
          <a:stretch/>
        </p:blipFill>
        <p:spPr>
          <a:xfrm>
            <a:off x="4816773" y="1700808"/>
            <a:ext cx="2859110" cy="342578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7504" y="116632"/>
            <a:ext cx="753963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pokožce je barvivo </a:t>
            </a:r>
            <a:r>
              <a:rPr lang="cs-CZ" b="1" u="sng" dirty="0" smtClean="0"/>
              <a:t>melanin</a:t>
            </a:r>
            <a:r>
              <a:rPr lang="cs-CZ" dirty="0" smtClean="0"/>
              <a:t>,</a:t>
            </a:r>
            <a:r>
              <a:rPr lang="cs-CZ" dirty="0" smtClean="0"/>
              <a:t> </a:t>
            </a:r>
            <a:r>
              <a:rPr lang="cs-CZ" u="sng" dirty="0" smtClean="0"/>
              <a:t>který způsobuje zabarvení </a:t>
            </a:r>
          </a:p>
          <a:p>
            <a:r>
              <a:rPr lang="cs-CZ" dirty="0" smtClean="0"/>
              <a:t>Tmavá pokožka 		více melaninu</a:t>
            </a:r>
          </a:p>
          <a:p>
            <a:r>
              <a:rPr lang="cs-CZ" dirty="0"/>
              <a:t>	</a:t>
            </a:r>
            <a:r>
              <a:rPr lang="cs-CZ" dirty="0" smtClean="0"/>
              <a:t>		        </a:t>
            </a:r>
            <a:r>
              <a:rPr lang="cs-CZ" u="sng" dirty="0" smtClean="0"/>
              <a:t>chrání před slunečním zářením</a:t>
            </a:r>
          </a:p>
          <a:p>
            <a:r>
              <a:rPr lang="cs-CZ" dirty="0" smtClean="0"/>
              <a:t>Lidé s tmavší pokožkou		delší dobu na slunci</a:t>
            </a:r>
          </a:p>
          <a:p>
            <a:endParaRPr lang="cs-CZ" dirty="0"/>
          </a:p>
          <a:p>
            <a:r>
              <a:rPr lang="cs-CZ" dirty="0" smtClean="0"/>
              <a:t>Albinismus - </a:t>
            </a:r>
            <a:r>
              <a:rPr lang="cs-CZ" dirty="0" smtClean="0"/>
              <a:t>znáš?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1979712" y="548680"/>
            <a:ext cx="86409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2699792" y="1124744"/>
            <a:ext cx="1008112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492896"/>
            <a:ext cx="40324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Hranice mezi pokožkou a škárou nepravidelná, tím vzniká typický otisk a kresby na kůži. Každý člověk je má jedinečné.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3933056"/>
            <a:ext cx="36257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Kde máme jedinečnou kresbu </a:t>
            </a:r>
            <a:r>
              <a:rPr lang="cs-CZ" dirty="0" smtClean="0"/>
              <a:t>           na </a:t>
            </a:r>
            <a:r>
              <a:rPr lang="cs-CZ" dirty="0" smtClean="0"/>
              <a:t>těle ? Kde se využívá?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941168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Odpověď: otisk palce, daktyloskopie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68144" y="580526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9611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Fingerprint detail on male fing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403244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935354"/>
            <a:ext cx="3744416" cy="3628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378904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č.3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11960" y="5949280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6621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Škára 2. vrstva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Hustá síť krevních a mízních vlásečnic, nervová zakončení a smyslová čidla – jaká? Zkus </a:t>
            </a:r>
            <a:r>
              <a:rPr lang="cs-CZ" dirty="0" smtClean="0"/>
              <a:t>hádat, </a:t>
            </a:r>
            <a:r>
              <a:rPr lang="cs-CZ" dirty="0" smtClean="0"/>
              <a:t>na co reaguje naše kůže</a:t>
            </a:r>
          </a:p>
          <a:p>
            <a:r>
              <a:rPr lang="cs-CZ" dirty="0" smtClean="0"/>
              <a:t>Odpověď: Meissnerova </a:t>
            </a:r>
            <a:r>
              <a:rPr lang="cs-CZ" dirty="0"/>
              <a:t>tělíska (hmatová) - čidla </a:t>
            </a:r>
            <a:r>
              <a:rPr lang="cs-CZ" dirty="0" smtClean="0"/>
              <a:t>dotyku, </a:t>
            </a:r>
            <a:r>
              <a:rPr lang="cs-CZ" dirty="0" err="1" smtClean="0"/>
              <a:t>Krauseova</a:t>
            </a:r>
            <a:r>
              <a:rPr lang="cs-CZ" dirty="0" smtClean="0"/>
              <a:t> </a:t>
            </a:r>
            <a:r>
              <a:rPr lang="cs-CZ" dirty="0"/>
              <a:t>tělíska - receptory </a:t>
            </a:r>
            <a:r>
              <a:rPr lang="cs-CZ" dirty="0" smtClean="0"/>
              <a:t>chladu, Ruffiniho </a:t>
            </a:r>
            <a:r>
              <a:rPr lang="cs-CZ" dirty="0"/>
              <a:t>tělíska - receptory </a:t>
            </a:r>
            <a:r>
              <a:rPr lang="cs-CZ" dirty="0" smtClean="0"/>
              <a:t>tepla</a:t>
            </a:r>
          </a:p>
          <a:p>
            <a:r>
              <a:rPr lang="cs-CZ" dirty="0" smtClean="0"/>
              <a:t>KOŽNÍ ÚTVARY: potní a mazové žlázy, vlasy, chlupy, vousy, nehty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910471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:\př 8\kůže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005" b="34084"/>
          <a:stretch/>
        </p:blipFill>
        <p:spPr bwMode="auto">
          <a:xfrm>
            <a:off x="251520" y="116632"/>
            <a:ext cx="7776864" cy="5394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5733256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7666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př 8\podkoží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386" b="36525"/>
          <a:stretch/>
        </p:blipFill>
        <p:spPr bwMode="auto">
          <a:xfrm>
            <a:off x="395536" y="0"/>
            <a:ext cx="6355077" cy="530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5805264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č.6 žláza v podkoží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5484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Vrstva podkožní vazivo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Uloženy tukové buňky </a:t>
            </a:r>
          </a:p>
          <a:p>
            <a:r>
              <a:rPr lang="cs-CZ" dirty="0" smtClean="0"/>
              <a:t>Zásoba energie a tepelná izolační vrstva</a:t>
            </a:r>
          </a:p>
          <a:p>
            <a:r>
              <a:rPr lang="cs-CZ" dirty="0" smtClean="0"/>
              <a:t>Množství a rozložení tuku závisí na věku, pohlaví a </a:t>
            </a:r>
          </a:p>
          <a:p>
            <a:pPr marL="0" indent="0">
              <a:buNone/>
            </a:pPr>
            <a:r>
              <a:rPr lang="cs-CZ" sz="4400" b="1" dirty="0" smtClean="0"/>
              <a:t>		VÝŽIVĚ!!!!!!!!!!!!!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3055589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:\př 8\akne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380" r="50000" b="30892"/>
          <a:stretch/>
        </p:blipFill>
        <p:spPr bwMode="auto">
          <a:xfrm>
            <a:off x="395536" y="231820"/>
            <a:ext cx="6768752" cy="5789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5949280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č.7 akné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0328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Obrázek č.1 :</a:t>
            </a:r>
            <a:r>
              <a:rPr lang="cs-CZ" dirty="0"/>
              <a:t>DROZDOVÁ, Eva, Lenka KLINKOVSKÁ a Pavel LÍZAL. </a:t>
            </a:r>
            <a:r>
              <a:rPr lang="cs-CZ" i="1" dirty="0"/>
              <a:t>Přírodopis</a:t>
            </a:r>
            <a:r>
              <a:rPr lang="cs-CZ" dirty="0"/>
              <a:t>: </a:t>
            </a:r>
            <a:r>
              <a:rPr lang="cs-CZ" i="1" dirty="0"/>
              <a:t>Biologie člověka učebnice</a:t>
            </a:r>
            <a:r>
              <a:rPr lang="cs-CZ" dirty="0"/>
              <a:t>. Brno: Nová škola, s.r.o., 2009. ISBN 80-7289-111-1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Obrázek č.2 </a:t>
            </a:r>
            <a:r>
              <a:rPr lang="cs-CZ" dirty="0"/>
              <a:t>FRONĚK, Jiří. </a:t>
            </a:r>
            <a:r>
              <a:rPr lang="cs-CZ" i="1" dirty="0"/>
              <a:t>Lidské tělo</a:t>
            </a:r>
            <a:r>
              <a:rPr lang="cs-CZ" dirty="0"/>
              <a:t>: </a:t>
            </a:r>
            <a:r>
              <a:rPr lang="cs-CZ" i="1" dirty="0"/>
              <a:t>Poznávejme sami sebe</a:t>
            </a:r>
            <a:r>
              <a:rPr lang="cs-CZ" dirty="0"/>
              <a:t>. Inka </a:t>
            </a:r>
            <a:r>
              <a:rPr lang="cs-CZ" dirty="0" err="1"/>
              <a:t>Delévová</a:t>
            </a:r>
            <a:r>
              <a:rPr lang="cs-CZ" dirty="0"/>
              <a:t>. Jaroslava Bukáčová, Vlasta </a:t>
            </a:r>
            <a:r>
              <a:rPr lang="cs-CZ" dirty="0" err="1"/>
              <a:t>Blumentrittová</a:t>
            </a:r>
            <a:r>
              <a:rPr lang="cs-CZ" dirty="0"/>
              <a:t>. Praha: </a:t>
            </a:r>
            <a:r>
              <a:rPr lang="cs-CZ" dirty="0" err="1"/>
              <a:t>Blug</a:t>
            </a:r>
            <a:r>
              <a:rPr lang="cs-CZ" dirty="0"/>
              <a:t>, 2004. 110-97-6. ISBN 80-85635-97-6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Obrázek č. 3 </a:t>
            </a:r>
            <a:r>
              <a:rPr lang="cs-CZ" dirty="0"/>
              <a:t>Detail otisku prstu na mužském prstu.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8.3.2009 [cit. 2012-02-27]. Dostupné z: http://cs.wikipedia.org/wiki/Soubor:Fingerprint_detail_on_male_finger.jpg</a:t>
            </a:r>
          </a:p>
          <a:p>
            <a:endParaRPr lang="cs-CZ" dirty="0"/>
          </a:p>
          <a:p>
            <a:r>
              <a:rPr lang="cs-CZ" dirty="0" smtClean="0"/>
              <a:t>Obrázek č.4 Otisk </a:t>
            </a:r>
            <a:r>
              <a:rPr lang="cs-CZ" dirty="0"/>
              <a:t>prstu: daktyloskopie.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7.3.2006 [cit. 2012-02-27]. Dostupné z: http://upload.wikimedia.org/wikipedia/commons/e/eb/Fingerprintonpaper.jpg</a:t>
            </a:r>
          </a:p>
          <a:p>
            <a:r>
              <a:rPr lang="cs-CZ" dirty="0" smtClean="0"/>
              <a:t>Obrázek č. 5: </a:t>
            </a:r>
            <a:r>
              <a:rPr lang="cs-CZ" dirty="0"/>
              <a:t>FRONĚK, Jiří. </a:t>
            </a:r>
            <a:r>
              <a:rPr lang="cs-CZ" i="1" dirty="0"/>
              <a:t>Lidské tělo</a:t>
            </a:r>
            <a:r>
              <a:rPr lang="cs-CZ" dirty="0"/>
              <a:t>: </a:t>
            </a:r>
            <a:r>
              <a:rPr lang="cs-CZ" i="1" dirty="0"/>
              <a:t>Poznávejme sami sebe</a:t>
            </a:r>
            <a:r>
              <a:rPr lang="cs-CZ" dirty="0"/>
              <a:t>. Inka </a:t>
            </a:r>
            <a:r>
              <a:rPr lang="cs-CZ" dirty="0" err="1"/>
              <a:t>Delévová</a:t>
            </a:r>
            <a:r>
              <a:rPr lang="cs-CZ" dirty="0"/>
              <a:t>. Jaroslava Bukáčová, Vlasta </a:t>
            </a:r>
            <a:r>
              <a:rPr lang="cs-CZ" dirty="0" err="1"/>
              <a:t>Blumentrittová</a:t>
            </a:r>
            <a:r>
              <a:rPr lang="cs-CZ" dirty="0"/>
              <a:t>. Praha: </a:t>
            </a:r>
            <a:r>
              <a:rPr lang="cs-CZ" dirty="0" err="1"/>
              <a:t>Blug</a:t>
            </a:r>
            <a:r>
              <a:rPr lang="cs-CZ" dirty="0"/>
              <a:t>, 2004. 110-97-6. ISBN 80-85635-97-6.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Obrázek č.6 </a:t>
            </a:r>
            <a:r>
              <a:rPr lang="cs-CZ" dirty="0"/>
              <a:t>FRONĚK, Jiří. </a:t>
            </a:r>
            <a:r>
              <a:rPr lang="cs-CZ" i="1" dirty="0"/>
              <a:t>Lidské tělo</a:t>
            </a:r>
            <a:r>
              <a:rPr lang="cs-CZ" dirty="0"/>
              <a:t>: </a:t>
            </a:r>
            <a:r>
              <a:rPr lang="cs-CZ" i="1" dirty="0"/>
              <a:t>Poznávejme sami sebe</a:t>
            </a:r>
            <a:r>
              <a:rPr lang="cs-CZ" dirty="0"/>
              <a:t>. Inka </a:t>
            </a:r>
            <a:r>
              <a:rPr lang="cs-CZ" dirty="0" err="1"/>
              <a:t>Delévová</a:t>
            </a:r>
            <a:r>
              <a:rPr lang="cs-CZ" dirty="0"/>
              <a:t>. Jaroslava Bukáčová, Vlasta </a:t>
            </a:r>
            <a:r>
              <a:rPr lang="cs-CZ" dirty="0" err="1"/>
              <a:t>Blumentrittová</a:t>
            </a:r>
            <a:r>
              <a:rPr lang="cs-CZ" dirty="0"/>
              <a:t>. Praha: </a:t>
            </a:r>
            <a:r>
              <a:rPr lang="cs-CZ" dirty="0" err="1"/>
              <a:t>Blug</a:t>
            </a:r>
            <a:r>
              <a:rPr lang="cs-CZ" dirty="0"/>
              <a:t>, 2004. 110-97-6. ISBN 80-85635-97-6.</a:t>
            </a:r>
          </a:p>
          <a:p>
            <a:r>
              <a:rPr lang="cs-CZ" dirty="0" smtClean="0"/>
              <a:t>Obrázek č. 7 </a:t>
            </a:r>
            <a:r>
              <a:rPr lang="cs-CZ" dirty="0" err="1" smtClean="0"/>
              <a:t>Akné:FRONĚK</a:t>
            </a:r>
            <a:r>
              <a:rPr lang="cs-CZ" dirty="0"/>
              <a:t>, Jiří. </a:t>
            </a:r>
            <a:r>
              <a:rPr lang="cs-CZ" i="1" dirty="0"/>
              <a:t>Lidské tělo</a:t>
            </a:r>
            <a:r>
              <a:rPr lang="cs-CZ" dirty="0"/>
              <a:t>: </a:t>
            </a:r>
            <a:r>
              <a:rPr lang="cs-CZ" i="1" dirty="0"/>
              <a:t>Poznávejme sami sebe</a:t>
            </a:r>
            <a:r>
              <a:rPr lang="cs-CZ" dirty="0"/>
              <a:t>. Inka </a:t>
            </a:r>
            <a:r>
              <a:rPr lang="cs-CZ" dirty="0" err="1"/>
              <a:t>Delévová</a:t>
            </a:r>
            <a:r>
              <a:rPr lang="cs-CZ" dirty="0"/>
              <a:t>. Jaroslava Bukáčová, Vlasta </a:t>
            </a:r>
            <a:r>
              <a:rPr lang="cs-CZ" dirty="0" err="1"/>
              <a:t>Blumentrittová</a:t>
            </a:r>
            <a:r>
              <a:rPr lang="cs-CZ" dirty="0"/>
              <a:t>. Praha: </a:t>
            </a:r>
            <a:r>
              <a:rPr lang="cs-CZ" dirty="0" err="1"/>
              <a:t>Blug</a:t>
            </a:r>
            <a:r>
              <a:rPr lang="cs-CZ" dirty="0"/>
              <a:t>, 2004. 110-97-6. ISBN 80-85635-97-6.</a:t>
            </a:r>
          </a:p>
          <a:p>
            <a:r>
              <a:rPr lang="cs-CZ" dirty="0" smtClean="0"/>
              <a:t>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774078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231</Words>
  <Application>Microsoft Office PowerPoint</Application>
  <PresentationFormat>Předvádění na obrazovce (4:3)</PresentationFormat>
  <Paragraphs>45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Bohatý</vt:lpstr>
      <vt:lpstr>1_Bohatý</vt:lpstr>
      <vt:lpstr>3 VRSTVY KŮŽE</vt:lpstr>
      <vt:lpstr>Snímek 2</vt:lpstr>
      <vt:lpstr>ANOTACE</vt:lpstr>
      <vt:lpstr>Stavba kůže</vt:lpstr>
      <vt:lpstr>Pokožka (1. vrstva)</vt:lpstr>
      <vt:lpstr>Snímek 6</vt:lpstr>
      <vt:lpstr>Snímek 7</vt:lpstr>
      <vt:lpstr>Škára 2. vrstva</vt:lpstr>
      <vt:lpstr>Snímek 9</vt:lpstr>
      <vt:lpstr>Snímek 10</vt:lpstr>
      <vt:lpstr>3. Vrstva podkožní vazivo</vt:lpstr>
      <vt:lpstr>Snímek 12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0CGZ</dc:creator>
  <cp:lastModifiedBy>Dum</cp:lastModifiedBy>
  <cp:revision>12</cp:revision>
  <dcterms:created xsi:type="dcterms:W3CDTF">2012-02-27T16:09:14Z</dcterms:created>
  <dcterms:modified xsi:type="dcterms:W3CDTF">2012-09-01T06:03:06Z</dcterms:modified>
</cp:coreProperties>
</file>