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57" r:id="rId5"/>
    <p:sldId id="258" r:id="rId6"/>
    <p:sldId id="262" r:id="rId7"/>
    <p:sldId id="259" r:id="rId8"/>
    <p:sldId id="263" r:id="rId9"/>
    <p:sldId id="26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538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79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475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851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654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950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104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64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435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248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613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4E49E-350F-4F38-9262-D707FD9806BE}" type="datetimeFigureOut">
              <a:rPr lang="cs-CZ" smtClean="0"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649B89-211C-4C95-8C2C-9FCFF142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470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arodermatitis_Fu%C3%9F.jpg" TargetMode="External"/><Relationship Id="rId2" Type="http://schemas.openxmlformats.org/officeDocument/2006/relationships/hyperlink" Target="http://cs.wikipedia.org/wiki/Soubor:Psoriasis_on_bac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Bradavice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2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497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Navazující prezentace na úvodní hodinu na téma : kožní soustava</a:t>
            </a:r>
          </a:p>
          <a:p>
            <a:r>
              <a:rPr lang="cs-CZ" dirty="0" smtClean="0"/>
              <a:t>Žáci se seznamují s </a:t>
            </a:r>
            <a:r>
              <a:rPr lang="cs-CZ" smtClean="0"/>
              <a:t>onemocněním kůže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77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Onemocnění kůže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ctr"/>
            <a:r>
              <a:rPr lang="cs-CZ" dirty="0"/>
              <a:t>Ekzém</a:t>
            </a:r>
          </a:p>
          <a:p>
            <a:r>
              <a:rPr lang="cs-CZ" b="1" dirty="0"/>
              <a:t>Ekzém</a:t>
            </a:r>
            <a:r>
              <a:rPr lang="cs-CZ" dirty="0"/>
              <a:t>, lidově lišej j</a:t>
            </a:r>
            <a:r>
              <a:rPr lang="cs-CZ" b="1" dirty="0"/>
              <a:t>e neinfekční zánět kůže</a:t>
            </a:r>
            <a:r>
              <a:rPr lang="cs-CZ" dirty="0"/>
              <a:t>, který je reakcí lidského organismu na určité alergeny. Ekzém se projevuje svědivými vyrážkami, puchýřky, mokváním, ztvrdnutím a zhrubnutím kůže, zarudlá </a:t>
            </a:r>
            <a:r>
              <a:rPr lang="cs-CZ" dirty="0" smtClean="0"/>
              <a:t>kůže….</a:t>
            </a:r>
            <a:endParaRPr lang="cs-CZ" dirty="0"/>
          </a:p>
          <a:p>
            <a:r>
              <a:rPr lang="cs-CZ" dirty="0"/>
              <a:t>Existují různé druhy ekzému, které bývají velmi často zaměňovány. Pro následnou léčbu je ale velmi důležitá správná diagnóza. K hlavním formám patří:</a:t>
            </a:r>
          </a:p>
          <a:p>
            <a:r>
              <a:rPr lang="cs-CZ" b="1" dirty="0"/>
              <a:t>Kontaktní ekzém</a:t>
            </a:r>
            <a:r>
              <a:rPr lang="cs-CZ" dirty="0"/>
              <a:t> je reakce na chemické látky a zevní prostředí se kterým kůže přijde do přímého kontaktu.</a:t>
            </a:r>
          </a:p>
          <a:p>
            <a:r>
              <a:rPr lang="cs-CZ" b="1" dirty="0"/>
              <a:t>Atopický ekzém.</a:t>
            </a:r>
            <a:r>
              <a:rPr lang="cs-CZ" dirty="0"/>
              <a:t> Jinak řečeno atopická dermatitida, je kožní zánět, způsobený reakcí organismu na pyly, určité potraviny, prach a jiné </a:t>
            </a:r>
            <a:r>
              <a:rPr lang="cs-CZ" b="1" dirty="0"/>
              <a:t>alergeny</a:t>
            </a:r>
            <a:r>
              <a:rPr lang="cs-CZ" dirty="0"/>
              <a:t>,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3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LUPÉNKA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ctr"/>
            <a:r>
              <a:rPr lang="cs-CZ" dirty="0"/>
              <a:t>Lupénka</a:t>
            </a:r>
          </a:p>
          <a:p>
            <a:r>
              <a:rPr lang="cs-CZ" dirty="0"/>
              <a:t>Lupénka nebo-</a:t>
            </a:r>
            <a:r>
              <a:rPr lang="cs-CZ" dirty="0" err="1"/>
              <a:t>li</a:t>
            </a:r>
            <a:r>
              <a:rPr lang="cs-CZ" dirty="0"/>
              <a:t> </a:t>
            </a:r>
            <a:r>
              <a:rPr lang="cs-CZ" b="1" dirty="0"/>
              <a:t>psoriáza</a:t>
            </a:r>
            <a:r>
              <a:rPr lang="cs-CZ" dirty="0"/>
              <a:t> je </a:t>
            </a:r>
            <a:r>
              <a:rPr lang="cs-CZ" b="1" dirty="0"/>
              <a:t>chronické onemocnění kůže</a:t>
            </a:r>
            <a:r>
              <a:rPr lang="cs-CZ" dirty="0"/>
              <a:t>. </a:t>
            </a:r>
          </a:p>
          <a:p>
            <a:r>
              <a:rPr lang="cs-CZ" dirty="0"/>
              <a:t> </a:t>
            </a:r>
            <a:r>
              <a:rPr lang="cs-CZ" b="1" dirty="0"/>
              <a:t>dědičná</a:t>
            </a:r>
            <a:r>
              <a:rPr lang="cs-CZ" dirty="0"/>
              <a:t> </a:t>
            </a:r>
            <a:r>
              <a:rPr lang="cs-CZ" dirty="0" smtClean="0"/>
              <a:t>dispozice.</a:t>
            </a:r>
          </a:p>
          <a:p>
            <a:r>
              <a:rPr lang="cs-CZ" dirty="0" smtClean="0"/>
              <a:t> zanícené plochy  </a:t>
            </a:r>
            <a:r>
              <a:rPr lang="cs-CZ" dirty="0"/>
              <a:t>kůže, které bývají pokryté bílými šupinkami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Lupénka </a:t>
            </a:r>
            <a:r>
              <a:rPr lang="cs-CZ" b="1" dirty="0"/>
              <a:t>není</a:t>
            </a:r>
            <a:r>
              <a:rPr lang="cs-CZ" dirty="0"/>
              <a:t> v žádném případě </a:t>
            </a:r>
            <a:r>
              <a:rPr lang="cs-CZ" b="1" dirty="0"/>
              <a:t>infekční</a:t>
            </a:r>
            <a:r>
              <a:rPr lang="cs-CZ" dirty="0"/>
              <a:t> </a:t>
            </a:r>
            <a:r>
              <a:rPr lang="cs-CZ" b="1" dirty="0"/>
              <a:t>či alergické</a:t>
            </a:r>
            <a:r>
              <a:rPr lang="cs-CZ" dirty="0"/>
              <a:t> onemocnění. </a:t>
            </a:r>
            <a:endParaRPr lang="cs-CZ" dirty="0" smtClean="0"/>
          </a:p>
          <a:p>
            <a:r>
              <a:rPr lang="cs-CZ" dirty="0" smtClean="0"/>
              <a:t>Může </a:t>
            </a:r>
            <a:r>
              <a:rPr lang="cs-CZ" dirty="0"/>
              <a:t>vzniknout v kterémkoliv věku, nejčastěji však postihuje lidi v  období puberty, nebo kolem 40. roku. Vyrážka často postihuje hlavu, vlasy, kolena, lokty, bederní a hýžďovou část těla. Nehty na rukou a nohou mohou být nažloutlé a důlkovité. </a:t>
            </a:r>
          </a:p>
        </p:txBody>
      </p:sp>
    </p:spTree>
    <p:extLst>
      <p:ext uri="{BB962C8B-B14F-4D97-AF65-F5344CB8AC3E}">
        <p14:creationId xmlns:p14="http://schemas.microsoft.com/office/powerpoint/2010/main" val="428504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2063477" cy="328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839365"/>
            <a:ext cx="3848100" cy="471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6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SVRAB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55000" lnSpcReduction="20000"/>
          </a:bodyPr>
          <a:lstStyle/>
          <a:p>
            <a:pPr marL="0" indent="0" fontAlgn="ctr">
              <a:buNone/>
            </a:pPr>
            <a:endParaRPr lang="cs-CZ" dirty="0"/>
          </a:p>
          <a:p>
            <a:r>
              <a:rPr lang="cs-CZ" sz="3600" b="1" dirty="0"/>
              <a:t>Svrab je infekční kožní nemoc způsobená parazitem</a:t>
            </a:r>
            <a:r>
              <a:rPr lang="cs-CZ" sz="3600" dirty="0"/>
              <a:t>. </a:t>
            </a:r>
            <a:endParaRPr lang="cs-CZ" sz="3600" dirty="0" smtClean="0"/>
          </a:p>
          <a:p>
            <a:r>
              <a:rPr lang="cs-CZ" sz="3600" dirty="0" smtClean="0"/>
              <a:t>Projev: vyrážky nepříjemné svěděním </a:t>
            </a:r>
            <a:r>
              <a:rPr lang="cs-CZ" sz="3600" dirty="0"/>
              <a:t>a </a:t>
            </a:r>
            <a:r>
              <a:rPr lang="cs-CZ" sz="3600" dirty="0" smtClean="0"/>
              <a:t>kožní změny v </a:t>
            </a:r>
            <a:r>
              <a:rPr lang="cs-CZ" sz="3600" dirty="0"/>
              <a:t>podobě oděrek pupínků a skvrn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Přenos  </a:t>
            </a:r>
            <a:r>
              <a:rPr lang="cs-CZ" sz="3600" dirty="0"/>
              <a:t>obvykle </a:t>
            </a:r>
            <a:r>
              <a:rPr lang="cs-CZ" sz="3600" dirty="0" smtClean="0"/>
              <a:t>přímým </a:t>
            </a:r>
            <a:r>
              <a:rPr lang="cs-CZ" sz="3600" b="1" dirty="0" smtClean="0"/>
              <a:t>fyzickým </a:t>
            </a:r>
            <a:r>
              <a:rPr lang="cs-CZ" sz="3600" b="1" dirty="0"/>
              <a:t>kontaktem</a:t>
            </a:r>
            <a:r>
              <a:rPr lang="cs-CZ" sz="3600" dirty="0"/>
              <a:t> s vyrážkou, méně přes předměty, např. lůžkoviny. </a:t>
            </a:r>
            <a:endParaRPr lang="cs-CZ" sz="3600" dirty="0" smtClean="0"/>
          </a:p>
          <a:p>
            <a:r>
              <a:rPr lang="cs-CZ" sz="3600" dirty="0" smtClean="0"/>
              <a:t>Původcem </a:t>
            </a:r>
            <a:r>
              <a:rPr lang="cs-CZ" sz="3600" dirty="0"/>
              <a:t>svrabu je mikroskopický roztoč, který se jmenuje </a:t>
            </a:r>
            <a:r>
              <a:rPr lang="cs-CZ" sz="3600" b="1" dirty="0"/>
              <a:t>zákožka svrabová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Délka života jedné zákožky je až 5 týdnů a za tu dobu stačí naklást 40 až 50 vajíček. Během několika měsíců se v příznivých podmínkách na lidském těle 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Samičky </a:t>
            </a:r>
            <a:r>
              <a:rPr lang="cs-CZ" sz="3600" dirty="0"/>
              <a:t>lezou po kůži, během několika minut se do ní zavrtávají a ve spodních vrstvách kůže si </a:t>
            </a:r>
            <a:r>
              <a:rPr lang="cs-CZ" sz="3600" b="1" dirty="0"/>
              <a:t>razí chodbičky</a:t>
            </a:r>
            <a:r>
              <a:rPr lang="cs-CZ" sz="3600" dirty="0"/>
              <a:t>, ve kterých každý den kladou vajíčka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Výskyt </a:t>
            </a:r>
            <a:r>
              <a:rPr lang="cs-CZ" sz="3600" dirty="0"/>
              <a:t>chodbiček je zejména v místech s jemnou kůží ( meziprstní prostory, okolí genitálu, prsních bradavek, na hýždích, zápěstích, v záhybech loketního a kolenního kloubu, na podbřišku a v místech, kde přiléhá prádlo).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8608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7776864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21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BRADAVICE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ctr"/>
            <a:r>
              <a:rPr lang="cs-CZ" dirty="0"/>
              <a:t>Bradavice</a:t>
            </a:r>
          </a:p>
          <a:p>
            <a:r>
              <a:rPr lang="cs-CZ" b="1" dirty="0"/>
              <a:t>Bradavice (</a:t>
            </a:r>
            <a:r>
              <a:rPr lang="cs-CZ" b="1" dirty="0" err="1"/>
              <a:t>verrucae</a:t>
            </a:r>
            <a:r>
              <a:rPr lang="cs-CZ" b="1" dirty="0"/>
              <a:t>) jsou nezhoubné novotvary</a:t>
            </a:r>
            <a:r>
              <a:rPr lang="cs-CZ" dirty="0"/>
              <a:t>, jsou to benigní </a:t>
            </a:r>
            <a:r>
              <a:rPr lang="cs-CZ" dirty="0" err="1"/>
              <a:t>nádorky</a:t>
            </a:r>
            <a:r>
              <a:rPr lang="cs-CZ" dirty="0"/>
              <a:t>, které se vyskytují převážně na kůži. V některých případech se objevují i na sliznici. Příčinou bradavic jsou </a:t>
            </a:r>
            <a:r>
              <a:rPr lang="cs-CZ" b="1" dirty="0"/>
              <a:t>viry</a:t>
            </a:r>
            <a:r>
              <a:rPr lang="cs-CZ" dirty="0"/>
              <a:t>. 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93097"/>
            <a:ext cx="2222489" cy="2210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0387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Lupénka: psoriáza.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2012-03-29]. Dostupné z: http://upload.wikimedia.org/wikipedia/commons/0/01/Psoriasis.jpg</a:t>
            </a:r>
          </a:p>
          <a:p>
            <a:r>
              <a:rPr lang="cs-CZ" dirty="0"/>
              <a:t>Lupénka: psoriasis.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2012-03-29].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cs.wikipedia.org/wiki/Soubor:Psoriasis_on_back.jpg</a:t>
            </a:r>
            <a:endParaRPr lang="cs-CZ" dirty="0" smtClean="0"/>
          </a:p>
          <a:p>
            <a:r>
              <a:rPr lang="cs-CZ" dirty="0"/>
              <a:t>Svrab.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2012-03-29].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cs.wikipedia.org/wiki/Soubor:Acarodermatitis_Fu%C3%9F.jpg</a:t>
            </a:r>
            <a:endParaRPr lang="cs-CZ" dirty="0" smtClean="0"/>
          </a:p>
          <a:p>
            <a:r>
              <a:rPr lang="cs-CZ" dirty="0"/>
              <a:t>Bradavice: </a:t>
            </a:r>
            <a:r>
              <a:rPr lang="cs-CZ" dirty="0" err="1"/>
              <a:t>Dornwarzen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2012-03-29]. Dostupné z: http://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051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142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Bradavice</vt:lpstr>
      <vt:lpstr>Prezentace aplikace PowerPoint</vt:lpstr>
      <vt:lpstr>ANOTACE</vt:lpstr>
      <vt:lpstr>Onemocnění kůže</vt:lpstr>
      <vt:lpstr>LUPÉNKA</vt:lpstr>
      <vt:lpstr>Prezentace aplikace PowerPoint</vt:lpstr>
      <vt:lpstr>SVRAB</vt:lpstr>
      <vt:lpstr>Prezentace aplikace PowerPoint</vt:lpstr>
      <vt:lpstr>BRADAVICE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8</cp:revision>
  <dcterms:created xsi:type="dcterms:W3CDTF">2012-03-01T21:07:18Z</dcterms:created>
  <dcterms:modified xsi:type="dcterms:W3CDTF">2012-08-31T20:46:56Z</dcterms:modified>
</cp:coreProperties>
</file>