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8" r:id="rId1"/>
  </p:sldMasterIdLst>
  <p:notesMasterIdLst>
    <p:notesMasterId r:id="rId13"/>
  </p:notes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5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A7D0B7-EDBF-4F27-BA3B-4B95A1746E86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3FA575-0E82-49C1-A227-6303CBBBE0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608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3FA575-0E82-49C1-A227-6303CBBBE01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063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4"/>
          <p:cNvGrpSpPr/>
          <p:nvPr/>
        </p:nvGrpSpPr>
        <p:grpSpPr>
          <a:xfrm>
            <a:off x="0" y="2928934"/>
            <a:ext cx="9144000" cy="285752"/>
            <a:chOff x="0" y="2928934"/>
            <a:chExt cx="9144000" cy="285752"/>
          </a:xfrm>
        </p:grpSpPr>
        <p:sp>
          <p:nvSpPr>
            <p:cNvPr id="12" name="Rectangle 11"/>
            <p:cNvSpPr/>
            <p:nvPr userDrawn="1"/>
          </p:nvSpPr>
          <p:spPr>
            <a:xfrm flipH="1">
              <a:off x="0" y="2928934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 flipH="1">
              <a:off x="8334000" y="2963384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 flipH="1">
              <a:off x="0" y="2966642"/>
              <a:ext cx="8286776" cy="214314"/>
            </a:xfrm>
            <a:prstGeom prst="rect">
              <a:avLst/>
            </a:prstGeom>
            <a:solidFill>
              <a:schemeClr val="accent5"/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54136"/>
            <a:ext cx="7772400" cy="1470025"/>
          </a:xfrm>
          <a:noFill/>
        </p:spPr>
        <p:txBody>
          <a:bodyPr/>
          <a:lstStyle>
            <a:lvl1pPr>
              <a:defRPr>
                <a:gradFill flip="none" rotWithShape="1"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16200000" scaled="1"/>
                  <a:tileRect/>
                </a:gradFill>
                <a:effectLst>
                  <a:outerShdw blurRad="50800" dist="50800" dir="18900000" algn="tl" rotWithShape="0">
                    <a:schemeClr val="accent5">
                      <a:tint val="2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219007"/>
            <a:ext cx="6400800" cy="1752600"/>
          </a:xfrm>
          <a:noFill/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98000"/>
            <a:ext cx="1800000" cy="360000"/>
          </a:xfrm>
        </p:spPr>
        <p:txBody>
          <a:bodyPr vert="horz"/>
          <a:lstStyle>
            <a:lvl1pPr algn="l">
              <a:defRPr/>
            </a:lvl1pPr>
          </a:lstStyle>
          <a:p>
            <a:fld id="{D6BA8EE6-0EE3-472B-B260-2C797FBE7147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64000" y="6498000"/>
            <a:ext cx="2880000" cy="360000"/>
          </a:xfrm>
        </p:spPr>
        <p:txBody>
          <a:bodyPr vert="horz"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34000" y="2928934"/>
            <a:ext cx="810000" cy="285752"/>
          </a:xfrm>
        </p:spPr>
        <p:txBody>
          <a:bodyPr/>
          <a:lstStyle/>
          <a:p>
            <a:fld id="{D6C575D2-947E-4A3D-A38B-528A3E5CD21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8EE6-0EE3-472B-B260-2C797FBE7147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575D2-947E-4A3D-A38B-528A3E5CD2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0"/>
          <p:cNvGrpSpPr/>
          <p:nvPr/>
        </p:nvGrpSpPr>
        <p:grpSpPr>
          <a:xfrm>
            <a:off x="0" y="2928934"/>
            <a:ext cx="9144000" cy="285752"/>
            <a:chOff x="0" y="2928934"/>
            <a:chExt cx="9144000" cy="285752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2928934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 flipH="1">
              <a:off x="8334000" y="2963384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0" name="Rectangle 9"/>
            <p:cNvSpPr/>
            <p:nvPr userDrawn="1"/>
          </p:nvSpPr>
          <p:spPr>
            <a:xfrm flipH="1">
              <a:off x="0" y="2966642"/>
              <a:ext cx="8286776" cy="214314"/>
            </a:xfrm>
            <a:prstGeom prst="rect">
              <a:avLst/>
            </a:prstGeom>
            <a:solidFill>
              <a:schemeClr val="accent5"/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217345"/>
            <a:ext cx="7772400" cy="1362075"/>
          </a:xfrm>
          <a:noFill/>
        </p:spPr>
        <p:txBody>
          <a:bodyPr anchor="t"/>
          <a:lstStyle>
            <a:lvl1pPr algn="ctr">
              <a:defRPr sz="4000" b="1" cap="all">
                <a:gradFill flip="none" rotWithShape="1"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16200000" scaled="1"/>
                  <a:tileRect/>
                </a:gradFill>
                <a:effectLst>
                  <a:outerShdw blurRad="50800" dist="50800" dir="18900000" algn="tl" rotWithShape="0">
                    <a:schemeClr val="accent5">
                      <a:tint val="2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1426089"/>
            <a:ext cx="6400800" cy="1500187"/>
          </a:xfrm>
          <a:noFill/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98000"/>
            <a:ext cx="1800000" cy="360000"/>
          </a:xfrm>
        </p:spPr>
        <p:txBody>
          <a:bodyPr vert="horz"/>
          <a:lstStyle/>
          <a:p>
            <a:fld id="{D6BA8EE6-0EE3-472B-B260-2C797FBE7147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64000" y="6498000"/>
            <a:ext cx="2880000" cy="360000"/>
          </a:xfrm>
        </p:spPr>
        <p:txBody>
          <a:bodyPr vert="horz"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34000" y="2928934"/>
            <a:ext cx="810000" cy="285752"/>
          </a:xfrm>
        </p:spPr>
        <p:txBody>
          <a:bodyPr/>
          <a:lstStyle/>
          <a:p>
            <a:fld id="{D6C575D2-947E-4A3D-A38B-528A3E5CD21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2994" y="1717110"/>
            <a:ext cx="4038600" cy="4838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3994" y="1717110"/>
            <a:ext cx="4038600" cy="4838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8EE6-0EE3-472B-B260-2C797FBE7147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575D2-947E-4A3D-A38B-528A3E5CD2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2994" y="1717668"/>
            <a:ext cx="4040188" cy="639762"/>
          </a:xfrm>
          <a:solidFill>
            <a:srgbClr val="FF9900">
              <a:alpha val="10196"/>
            </a:srgbClr>
          </a:solidFill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2994" y="2357433"/>
            <a:ext cx="4040188" cy="419605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0819" y="1717668"/>
            <a:ext cx="4041775" cy="639762"/>
          </a:xfrm>
          <a:solidFill>
            <a:srgbClr val="FF9900">
              <a:alpha val="10196"/>
            </a:srgbClr>
          </a:solidFill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0820" y="2357430"/>
            <a:ext cx="4041775" cy="41976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8EE6-0EE3-472B-B260-2C797FBE7147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575D2-947E-4A3D-A38B-528A3E5CD2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9"/>
          <p:cNvGrpSpPr/>
          <p:nvPr/>
        </p:nvGrpSpPr>
        <p:grpSpPr>
          <a:xfrm>
            <a:off x="0" y="1428736"/>
            <a:ext cx="9144000" cy="285752"/>
            <a:chOff x="0" y="1428736"/>
            <a:chExt cx="9144000" cy="285752"/>
          </a:xfrm>
        </p:grpSpPr>
        <p:sp>
          <p:nvSpPr>
            <p:cNvPr id="7" name="Rectangle 6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8EE6-0EE3-472B-B260-2C797FBE7147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575D2-947E-4A3D-A38B-528A3E5CD2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0" y="6286520"/>
            <a:ext cx="9144000" cy="285752"/>
            <a:chOff x="0" y="1428736"/>
            <a:chExt cx="9144000" cy="285752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7" name="Rectangle 6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8EE6-0EE3-472B-B260-2C797FBE7147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86520"/>
            <a:ext cx="810000" cy="285752"/>
          </a:xfrm>
        </p:spPr>
        <p:txBody>
          <a:bodyPr/>
          <a:lstStyle/>
          <a:p>
            <a:fld id="{D6C575D2-947E-4A3D-A38B-528A3E5CD2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26" y="285728"/>
            <a:ext cx="3286146" cy="1143008"/>
          </a:xfrm>
        </p:spPr>
        <p:txBody>
          <a:bodyPr anchor="t"/>
          <a:lstStyle>
            <a:lvl1pPr algn="l">
              <a:defRPr sz="2000" b="1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7224" y="1717341"/>
            <a:ext cx="8215338" cy="483860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214810" y="285728"/>
            <a:ext cx="4857752" cy="11448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8EE6-0EE3-472B-B260-2C797FBE7147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575D2-947E-4A3D-A38B-528A3E5CD2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3" y="1718046"/>
            <a:ext cx="734214" cy="4834842"/>
          </a:xfrm>
          <a:noFill/>
        </p:spPr>
        <p:txBody>
          <a:bodyPr vert="eaVert" anchor="ctr"/>
          <a:lstStyle>
            <a:lvl1pPr algn="ctr">
              <a:defRPr sz="2000" b="1">
                <a:gradFill flip="none" rotWithShape="1"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5372" y="1790268"/>
            <a:ext cx="8091100" cy="4710569"/>
          </a:xfrm>
          <a:effectLst>
            <a:glow rad="101600">
              <a:schemeClr val="accent1">
                <a:alpha val="6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2994" y="285728"/>
            <a:ext cx="8229600" cy="1144800"/>
          </a:xfrm>
        </p:spPr>
        <p:txBody>
          <a:bodyPr anchor="ctr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8EE6-0EE3-472B-B260-2C797FBE7147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575D2-947E-4A3D-A38B-528A3E5CD2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8EE6-0EE3-472B-B260-2C797FBE7147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575D2-947E-4A3D-A38B-528A3E5CD2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6286520"/>
            <a:ext cx="9144000" cy="285752"/>
            <a:chOff x="0" y="1428736"/>
            <a:chExt cx="9144000" cy="285752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43802" y="285728"/>
            <a:ext cx="1500198" cy="6000791"/>
          </a:xfrm>
          <a:noFill/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16200000" scaled="1"/>
                  <a:tileRect/>
                </a:gradFill>
                <a:effectLst>
                  <a:outerShdw blurRad="50800" dist="50800" dir="13500000" algn="tl" rotWithShape="0">
                    <a:schemeClr val="tx2"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42994" y="285730"/>
            <a:ext cx="6657964" cy="6000791"/>
          </a:xfrm>
          <a:noFill/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BA8EE6-0EE3-472B-B260-2C797FBE7147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6286520"/>
            <a:ext cx="810000" cy="285752"/>
          </a:xfrm>
        </p:spPr>
        <p:txBody>
          <a:bodyPr/>
          <a:lstStyle/>
          <a:p>
            <a:fld id="{D6C575D2-947E-4A3D-A38B-528A3E5CD2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2"/>
          <p:cNvGrpSpPr/>
          <p:nvPr/>
        </p:nvGrpSpPr>
        <p:grpSpPr>
          <a:xfrm>
            <a:off x="0" y="1428736"/>
            <a:ext cx="9144000" cy="285752"/>
            <a:chOff x="0" y="1428736"/>
            <a:chExt cx="9144000" cy="285752"/>
          </a:xfrm>
        </p:grpSpPr>
        <p:sp>
          <p:nvSpPr>
            <p:cNvPr id="7" name="Rectangle 6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5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2994" y="1716711"/>
            <a:ext cx="8229600" cy="4838735"/>
          </a:xfrm>
          <a:prstGeom prst="rect">
            <a:avLst/>
          </a:prstGeom>
          <a:noFill/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2272"/>
            <a:ext cx="1800000" cy="285728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BA8EE6-0EE3-472B-B260-2C797FBE7147}" type="datetimeFigureOut">
              <a:rPr lang="cs-CZ" smtClean="0"/>
              <a:t>29.8.2012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64000" y="6572272"/>
            <a:ext cx="2880000" cy="285728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1428736"/>
            <a:ext cx="810000" cy="285752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50000"/>
                  </a:schemeClr>
                </a:solidFill>
              </a:defRPr>
            </a:lvl1pPr>
          </a:lstStyle>
          <a:p>
            <a:fld id="{D6C575D2-947E-4A3D-A38B-528A3E5CD21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42994" y="283053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9" r:id="rId1"/>
    <p:sldLayoutId id="2147483820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  <a:tileRect/>
          </a:gradFill>
          <a:effectLst>
            <a:outerShdw blurRad="50800" dist="50800" dir="18900000" algn="tl" rotWithShape="0">
              <a:schemeClr val="tx2">
                <a:alpha val="43000"/>
              </a:scheme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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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"/>
        <a:buChar char="Ø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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olumber.com/brain_test.php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Koncový </a:t>
            </a:r>
            <a:r>
              <a:rPr lang="cs-CZ" dirty="0" smtClean="0"/>
              <a:t>mozek, kůra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Hemisféry, myšlení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3107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13" y="958850"/>
            <a:ext cx="7877175" cy="4945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11872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Navazující prezentace vysvětlující </a:t>
            </a:r>
            <a:r>
              <a:rPr lang="cs-CZ" dirty="0" err="1" smtClean="0"/>
              <a:t>jenotlivé</a:t>
            </a:r>
            <a:r>
              <a:rPr lang="cs-CZ" dirty="0" smtClean="0"/>
              <a:t> časti mozku</a:t>
            </a:r>
          </a:p>
          <a:p>
            <a:r>
              <a:rPr lang="cs-CZ" dirty="0" smtClean="0"/>
              <a:t>Prezentace objasňuje pojmy k části koncového mozku</a:t>
            </a:r>
          </a:p>
          <a:p>
            <a:r>
              <a:rPr lang="cs-CZ" dirty="0" smtClean="0"/>
              <a:t>Po objasnění látky funkčního členění mozkové kůry je pro žáky připravena slepá mapa k procvičení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7732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Koncový mozek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Největší část mozku člověka</a:t>
            </a:r>
          </a:p>
          <a:p>
            <a:r>
              <a:rPr lang="cs-CZ" dirty="0" smtClean="0"/>
              <a:t>Složen ze dvou mozkových polokoulí=hemisfér</a:t>
            </a:r>
          </a:p>
          <a:p>
            <a:r>
              <a:rPr lang="cs-CZ" dirty="0" smtClean="0"/>
              <a:t>Pravá </a:t>
            </a:r>
            <a:r>
              <a:rPr lang="cs-CZ" dirty="0"/>
              <a:t>hemisféra  </a:t>
            </a:r>
            <a:r>
              <a:rPr lang="cs-CZ" dirty="0" smtClean="0"/>
              <a:t>je spojena s</a:t>
            </a:r>
            <a:r>
              <a:rPr lang="cs-CZ" dirty="0"/>
              <a:t> intuitivními myšlenkami</a:t>
            </a:r>
          </a:p>
          <a:p>
            <a:r>
              <a:rPr lang="cs-CZ" dirty="0" smtClean="0"/>
              <a:t>Levá </a:t>
            </a:r>
            <a:r>
              <a:rPr lang="cs-CZ" dirty="0"/>
              <a:t>hemisféra je více spojena s logickým </a:t>
            </a:r>
            <a:r>
              <a:rPr lang="cs-CZ" dirty="0" smtClean="0"/>
              <a:t>myšlením</a:t>
            </a:r>
          </a:p>
          <a:p>
            <a:pPr marL="0" indent="0">
              <a:buNone/>
            </a:pPr>
            <a:r>
              <a:rPr lang="cs-CZ" dirty="0"/>
              <a:t>Test: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www.kolumber.com/brain_test.php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1090841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Hemisféry mozku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/>
              <a:t>levá </a:t>
            </a:r>
            <a:r>
              <a:rPr lang="cs-CZ" b="1" dirty="0" smtClean="0"/>
              <a:t>hemisféra	</a:t>
            </a:r>
            <a:r>
              <a:rPr lang="cs-CZ" dirty="0" smtClean="0"/>
              <a:t>		</a:t>
            </a:r>
            <a:r>
              <a:rPr lang="cs-CZ" b="1" dirty="0" smtClean="0"/>
              <a:t>pravá </a:t>
            </a:r>
            <a:r>
              <a:rPr lang="cs-CZ" b="1" dirty="0"/>
              <a:t>hemisféra </a:t>
            </a:r>
          </a:p>
          <a:p>
            <a:pPr marL="0" indent="0">
              <a:buNone/>
            </a:pPr>
            <a:r>
              <a:rPr lang="cs-CZ" dirty="0"/>
              <a:t>užívá logiku </a:t>
            </a:r>
            <a:r>
              <a:rPr lang="cs-CZ" dirty="0" smtClean="0"/>
              <a:t>				užívá </a:t>
            </a:r>
            <a:r>
              <a:rPr lang="cs-CZ" dirty="0"/>
              <a:t>pocity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zaměření </a:t>
            </a:r>
            <a:r>
              <a:rPr lang="cs-CZ" dirty="0"/>
              <a:t>na </a:t>
            </a:r>
            <a:r>
              <a:rPr lang="cs-CZ" dirty="0" smtClean="0"/>
              <a:t>detaily			zaměření </a:t>
            </a:r>
            <a:r>
              <a:rPr lang="cs-CZ" dirty="0"/>
              <a:t>na obecnost </a:t>
            </a:r>
          </a:p>
          <a:p>
            <a:pPr marL="0" indent="0">
              <a:buNone/>
            </a:pPr>
            <a:r>
              <a:rPr lang="cs-CZ" dirty="0"/>
              <a:t>pracuje s </a:t>
            </a:r>
            <a:r>
              <a:rPr lang="cs-CZ" dirty="0" smtClean="0"/>
              <a:t>fakty				pracuje </a:t>
            </a:r>
            <a:r>
              <a:rPr lang="cs-CZ" dirty="0"/>
              <a:t>s představami </a:t>
            </a:r>
          </a:p>
          <a:p>
            <a:pPr marL="0" indent="0">
              <a:buNone/>
            </a:pPr>
            <a:r>
              <a:rPr lang="cs-CZ" dirty="0"/>
              <a:t>pracuje s pravidly </a:t>
            </a:r>
            <a:r>
              <a:rPr lang="cs-CZ" dirty="0" smtClean="0"/>
              <a:t>			pracuje </a:t>
            </a:r>
            <a:r>
              <a:rPr lang="cs-CZ" dirty="0"/>
              <a:t>se souvislostmi </a:t>
            </a:r>
          </a:p>
          <a:p>
            <a:pPr marL="0" indent="0">
              <a:buNone/>
            </a:pPr>
            <a:r>
              <a:rPr lang="cs-CZ" dirty="0"/>
              <a:t>zná slova a </a:t>
            </a:r>
            <a:r>
              <a:rPr lang="cs-CZ" dirty="0" smtClean="0"/>
              <a:t>jazyk			zná </a:t>
            </a:r>
            <a:r>
              <a:rPr lang="cs-CZ" dirty="0"/>
              <a:t>symboly a obrazy </a:t>
            </a:r>
          </a:p>
          <a:p>
            <a:pPr marL="0" indent="0">
              <a:buNone/>
            </a:pPr>
            <a:r>
              <a:rPr lang="cs-CZ" dirty="0"/>
              <a:t>rozpoznává názvy objektů </a:t>
            </a:r>
            <a:r>
              <a:rPr lang="cs-CZ" dirty="0" smtClean="0"/>
              <a:t>		rozpoznává </a:t>
            </a:r>
            <a:r>
              <a:rPr lang="cs-CZ" dirty="0"/>
              <a:t>funkci objektů </a:t>
            </a:r>
          </a:p>
          <a:p>
            <a:pPr marL="0" indent="0">
              <a:buNone/>
            </a:pPr>
            <a:r>
              <a:rPr lang="cs-CZ" dirty="0"/>
              <a:t>minulost a </a:t>
            </a:r>
            <a:r>
              <a:rPr lang="cs-CZ" dirty="0" smtClean="0"/>
              <a:t>současnost			současnost </a:t>
            </a:r>
            <a:r>
              <a:rPr lang="cs-CZ" dirty="0"/>
              <a:t>a budoucnost </a:t>
            </a:r>
          </a:p>
          <a:p>
            <a:pPr marL="0" indent="0">
              <a:buNone/>
            </a:pPr>
            <a:r>
              <a:rPr lang="cs-CZ" dirty="0"/>
              <a:t>vyhledává </a:t>
            </a:r>
            <a:r>
              <a:rPr lang="cs-CZ" dirty="0" smtClean="0"/>
              <a:t>pravidla			vyhledává </a:t>
            </a:r>
            <a:r>
              <a:rPr lang="cs-CZ" dirty="0"/>
              <a:t>možnosti </a:t>
            </a:r>
          </a:p>
          <a:p>
            <a:pPr marL="0" indent="0">
              <a:buNone/>
            </a:pPr>
            <a:r>
              <a:rPr lang="cs-CZ" dirty="0"/>
              <a:t>matematika filosofie, </a:t>
            </a:r>
            <a:r>
              <a:rPr lang="cs-CZ" dirty="0" smtClean="0"/>
              <a:t>			umění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vnímá </a:t>
            </a:r>
            <a:r>
              <a:rPr lang="cs-CZ" dirty="0" smtClean="0"/>
              <a:t>znalosti				 </a:t>
            </a:r>
            <a:r>
              <a:rPr lang="cs-CZ" dirty="0"/>
              <a:t>vnímá význam </a:t>
            </a:r>
          </a:p>
          <a:p>
            <a:pPr marL="0" indent="0">
              <a:buNone/>
            </a:pPr>
            <a:r>
              <a:rPr lang="cs-CZ" dirty="0"/>
              <a:t>jde mu o bezpečí </a:t>
            </a:r>
            <a:r>
              <a:rPr lang="cs-CZ" dirty="0" smtClean="0"/>
              <a:t>			jde </a:t>
            </a:r>
            <a:r>
              <a:rPr lang="cs-CZ" dirty="0"/>
              <a:t>do rizika </a:t>
            </a:r>
          </a:p>
          <a:p>
            <a:pPr marL="0" indent="0">
              <a:buNone/>
            </a:pPr>
            <a:r>
              <a:rPr lang="cs-CZ" dirty="0"/>
              <a:t>je realista </a:t>
            </a:r>
            <a:r>
              <a:rPr lang="cs-CZ" dirty="0" smtClean="0"/>
              <a:t>				je </a:t>
            </a:r>
            <a:r>
              <a:rPr lang="cs-CZ" dirty="0"/>
              <a:t>snílek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18841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 laloky každé hemisféry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Každou hemisféru tvoří 4 laloky:</a:t>
            </a:r>
          </a:p>
          <a:p>
            <a:r>
              <a:rPr lang="cs-CZ" dirty="0" smtClean="0"/>
              <a:t>Čelní</a:t>
            </a:r>
          </a:p>
          <a:p>
            <a:r>
              <a:rPr lang="cs-CZ" dirty="0" smtClean="0"/>
              <a:t>Temenní</a:t>
            </a:r>
          </a:p>
          <a:p>
            <a:r>
              <a:rPr lang="cs-CZ" dirty="0" smtClean="0"/>
              <a:t>Spánkový </a:t>
            </a:r>
          </a:p>
          <a:p>
            <a:r>
              <a:rPr lang="cs-CZ" dirty="0" smtClean="0"/>
              <a:t>týlní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437" t="28286" r="13156" b="46819"/>
          <a:stretch/>
        </p:blipFill>
        <p:spPr>
          <a:xfrm>
            <a:off x="3203848" y="2492896"/>
            <a:ext cx="5616624" cy="381642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724128" y="580526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spánkový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84368" y="350100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čelní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2" y="285293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temenní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450912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týlní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508518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744063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Mozková kůra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povrchu koncového mozku je šedá kůra mozková- tvořena těly nervových buněk</a:t>
            </a:r>
          </a:p>
          <a:p>
            <a:r>
              <a:rPr lang="cs-CZ" dirty="0" smtClean="0"/>
              <a:t>Po narození asi 15 miliard buněk(buňky se neobnovují, ničí je alkohol a drogy!)</a:t>
            </a:r>
          </a:p>
          <a:p>
            <a:r>
              <a:rPr lang="cs-CZ" dirty="0" smtClean="0"/>
              <a:t>Kůra je zbrázděna rýhami=závity </a:t>
            </a:r>
          </a:p>
          <a:p>
            <a:r>
              <a:rPr lang="cs-CZ" dirty="0" smtClean="0"/>
              <a:t>Šedá kůra mozková řídí veškerou činnost organismu a je sídlem vyšší nervové činnosti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06520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Funkční členění mozkové kůry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950" t="8334" r="7288" b="58816"/>
          <a:stretch/>
        </p:blipFill>
        <p:spPr>
          <a:xfrm rot="10800000">
            <a:off x="755576" y="2204862"/>
            <a:ext cx="7920880" cy="4653138"/>
          </a:xfrm>
        </p:spPr>
      </p:pic>
      <p:sp>
        <p:nvSpPr>
          <p:cNvPr id="5" name="TextovéPole 4"/>
          <p:cNvSpPr txBox="1"/>
          <p:nvPr/>
        </p:nvSpPr>
        <p:spPr>
          <a:xfrm>
            <a:off x="611560" y="1772816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Centra a členění 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645333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5295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Popiš laloky a doplň umístění center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563" t="36593" r="24532" b="30557"/>
          <a:stretch/>
        </p:blipFill>
        <p:spPr>
          <a:xfrm>
            <a:off x="827584" y="2060848"/>
            <a:ext cx="6912768" cy="4248472"/>
          </a:xfrm>
        </p:spPr>
      </p:pic>
      <p:sp>
        <p:nvSpPr>
          <p:cNvPr id="3" name="TextovéPole 2"/>
          <p:cNvSpPr txBox="1"/>
          <p:nvPr/>
        </p:nvSpPr>
        <p:spPr>
          <a:xfrm>
            <a:off x="683568" y="609329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430290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Myšlení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šedé kůře mozkové se jednotlivé podněty vyhodnocují a mozek reaguje=myšlení</a:t>
            </a:r>
          </a:p>
          <a:p>
            <a:r>
              <a:rPr lang="cs-CZ" dirty="0" smtClean="0"/>
              <a:t>Tkáně mozku jsou závislé na přísunu kyslíku a glukózy přiváděné krví</a:t>
            </a:r>
          </a:p>
          <a:p>
            <a:r>
              <a:rPr lang="cs-CZ" dirty="0" smtClean="0"/>
              <a:t>Mozkem protéká asi 1 l krve/min </a:t>
            </a:r>
          </a:p>
          <a:p>
            <a:r>
              <a:rPr lang="cs-CZ" dirty="0" smtClean="0"/>
              <a:t>Za 3 min bez kyslíku-změny, poškození</a:t>
            </a:r>
          </a:p>
          <a:p>
            <a:r>
              <a:rPr lang="cs-CZ" dirty="0" smtClean="0"/>
              <a:t>Po 5 minutách bez kyslíku </a:t>
            </a:r>
            <a:r>
              <a:rPr lang="cs-CZ" dirty="0" err="1" smtClean="0"/>
              <a:t>mozk</a:t>
            </a:r>
            <a:r>
              <a:rPr lang="cs-CZ" dirty="0" smtClean="0"/>
              <a:t>. tkáň odumírá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135478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Mozkové laloky </a:t>
            </a:r>
            <a:r>
              <a:rPr lang="cs-CZ" dirty="0"/>
              <a:t>DROZDOVÁ, Eva, Lenka KLINKOVSKÁ a Pavel LÍZAL. </a:t>
            </a:r>
            <a:r>
              <a:rPr lang="cs-CZ" i="1" dirty="0"/>
              <a:t>Přírodopis</a:t>
            </a:r>
            <a:r>
              <a:rPr lang="cs-CZ" dirty="0"/>
              <a:t>: </a:t>
            </a:r>
            <a:r>
              <a:rPr lang="cs-CZ" i="1" dirty="0"/>
              <a:t>Biologie člověka učebnice</a:t>
            </a:r>
            <a:r>
              <a:rPr lang="cs-CZ" dirty="0"/>
              <a:t>. Brno: Nová škola, s.r.o., 2009. ISBN 80-7289-111-1.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Členění mozkové kůry :</a:t>
            </a:r>
            <a:r>
              <a:rPr lang="cs-CZ" dirty="0"/>
              <a:t>DROZDOVÁ, Eva, Lenka KLINKOVSKÁ a Pavel LÍZAL. </a:t>
            </a:r>
            <a:r>
              <a:rPr lang="cs-CZ" i="1" dirty="0"/>
              <a:t>Přírodopis</a:t>
            </a:r>
            <a:r>
              <a:rPr lang="cs-CZ" dirty="0"/>
              <a:t>: </a:t>
            </a:r>
            <a:r>
              <a:rPr lang="cs-CZ" i="1" dirty="0"/>
              <a:t>Biologie člověka učebnice</a:t>
            </a:r>
            <a:r>
              <a:rPr lang="cs-CZ" dirty="0"/>
              <a:t>. Brno: Nová škola, s.r.o., 2009. ISBN </a:t>
            </a:r>
            <a:r>
              <a:rPr lang="cs-CZ" dirty="0" smtClean="0"/>
              <a:t>80-7289-111-1.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Členění mozkové kůry </a:t>
            </a:r>
            <a:r>
              <a:rPr lang="cs-CZ" dirty="0"/>
              <a:t>DROZDOVÁ, Eva, Lenka KLINKOVSKÁ a Pavel LÍZAL. </a:t>
            </a:r>
            <a:r>
              <a:rPr lang="cs-CZ" i="1" dirty="0"/>
              <a:t>Přírodopis</a:t>
            </a:r>
            <a:r>
              <a:rPr lang="cs-CZ" dirty="0"/>
              <a:t>: </a:t>
            </a:r>
            <a:r>
              <a:rPr lang="cs-CZ" i="1" dirty="0"/>
              <a:t>Biologie člověka učebnice</a:t>
            </a:r>
            <a:r>
              <a:rPr lang="cs-CZ" dirty="0"/>
              <a:t>. Brno: Nová škola, s.r.o., 2009. ISBN 80-7289-111-1.</a:t>
            </a:r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666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ok">
  <a:themeElements>
    <a:clrScheme name="Book">
      <a:dk1>
        <a:sysClr val="windowText" lastClr="000000"/>
      </a:dk1>
      <a:lt1>
        <a:sysClr val="window" lastClr="FFFFFF"/>
      </a:lt1>
      <a:dk2>
        <a:srgbClr val="000082"/>
      </a:dk2>
      <a:lt2>
        <a:srgbClr val="F3F3FF"/>
      </a:lt2>
      <a:accent1>
        <a:srgbClr val="828200"/>
      </a:accent1>
      <a:accent2>
        <a:srgbClr val="1B582B"/>
      </a:accent2>
      <a:accent3>
        <a:srgbClr val="009FEC"/>
      </a:accent3>
      <a:accent4>
        <a:srgbClr val="00BDBD"/>
      </a:accent4>
      <a:accent5>
        <a:srgbClr val="7C5BAE"/>
      </a:accent5>
      <a:accent6>
        <a:srgbClr val="0055AA"/>
      </a:accent6>
      <a:hlink>
        <a:srgbClr val="FC9658"/>
      </a:hlink>
      <a:folHlink>
        <a:srgbClr val="E800E8"/>
      </a:folHlink>
    </a:clrScheme>
    <a:fontScheme name="Book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標楷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mbria"/>
        <a:ea typeface=""/>
        <a:cs typeface=""/>
        <a:font script="Jpan" typeface="ＭＳ Ｐ明朝"/>
        <a:font script="Hang" typeface="HY견명조"/>
        <a:font script="Hans" typeface="方正舒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o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30000"/>
                <a:shade val="100000"/>
                <a:hueMod val="100000"/>
                <a:satMod val="100000"/>
              </a:schemeClr>
            </a:gs>
            <a:gs pos="80000">
              <a:schemeClr val="phClr">
                <a:tint val="7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7200000" scaled="1"/>
        </a:gradFill>
        <a:gradFill rotWithShape="1">
          <a:gsLst>
            <a:gs pos="0">
              <a:schemeClr val="phClr">
                <a:tint val="8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180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>
              <a:rot lat="0" lon="0" rev="0"/>
            </a:camera>
            <a:lightRig rig="morning" dir="bl"/>
          </a:scene3d>
          <a:sp3d extrusionH="222250" contourW="25400" prstMaterial="matte">
            <a:bevelT w="38100" h="38100" prst="softRound"/>
            <a:bevelB/>
            <a:extrusionClr>
              <a:srgbClr val="FF0000"/>
            </a:extrusionClr>
            <a:contourClr>
              <a:schemeClr val="accent3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 fov="0">
              <a:rot lat="0" lon="0" rev="0"/>
            </a:camera>
            <a:lightRig rig="soft" dir="bl">
              <a:rot lat="0" lon="0" rev="0"/>
            </a:lightRig>
          </a:scene3d>
          <a:sp3d prstMaterial="plastic">
            <a:bevelT w="381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60000"/>
                <a:hueMod val="100000"/>
                <a:satMod val="100000"/>
              </a:schemeClr>
            </a:gs>
            <a:gs pos="80000">
              <a:schemeClr val="phClr">
                <a:tint val="9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80000"/>
                <a:shade val="100000"/>
                <a:hueMod val="100000"/>
                <a:satMod val="100000"/>
              </a:schemeClr>
            </a:gs>
          </a:gsLst>
          <a:lin ang="180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50000"/>
                <a:hueMod val="100000"/>
                <a:satMod val="100000"/>
              </a:schemeClr>
              <a:schemeClr val="phClr">
                <a:tint val="9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TC010219409[[fn=Knižní motiv]]</Template>
  <TotalTime>74</TotalTime>
  <Words>201</Words>
  <Application>Microsoft Office PowerPoint</Application>
  <PresentationFormat>Předvádění na obrazovce (4:3)</PresentationFormat>
  <Paragraphs>59</Paragraphs>
  <Slides>11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Book</vt:lpstr>
      <vt:lpstr>Koncový mozek, kůra </vt:lpstr>
      <vt:lpstr>Prezentace aplikace PowerPoint</vt:lpstr>
      <vt:lpstr>ANOTACE</vt:lpstr>
      <vt:lpstr>Koncový mozek</vt:lpstr>
      <vt:lpstr>Hemisféry mozku</vt:lpstr>
      <vt:lpstr>4 laloky každé hemisféry</vt:lpstr>
      <vt:lpstr>Mozková kůra</vt:lpstr>
      <vt:lpstr>Funkční členění mozkové kůry</vt:lpstr>
      <vt:lpstr>Popiš laloky a doplň umístění center</vt:lpstr>
      <vt:lpstr>Myšlení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Schejbalová Kateřina</dc:creator>
  <cp:lastModifiedBy>0CGZ</cp:lastModifiedBy>
  <cp:revision>10</cp:revision>
  <dcterms:created xsi:type="dcterms:W3CDTF">2012-03-29T13:17:33Z</dcterms:created>
  <dcterms:modified xsi:type="dcterms:W3CDTF">2012-08-29T21:02:46Z</dcterms:modified>
</cp:coreProperties>
</file>