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72" r:id="rId2"/>
    <p:sldId id="258" r:id="rId3"/>
    <p:sldId id="273" r:id="rId4"/>
    <p:sldId id="259" r:id="rId5"/>
    <p:sldId id="260" r:id="rId6"/>
    <p:sldId id="261" r:id="rId7"/>
    <p:sldId id="264" r:id="rId8"/>
    <p:sldId id="268" r:id="rId9"/>
    <p:sldId id="269" r:id="rId10"/>
    <p:sldId id="270" r:id="rId11"/>
    <p:sldId id="271" r:id="rId12"/>
    <p:sldId id="263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4" d="100"/>
          <a:sy n="74" d="100"/>
        </p:scale>
        <p:origin x="-126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 bwMode="white">
          <a:xfrm>
            <a:off x="0" y="5971032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-9144" y="6053328"/>
            <a:ext cx="2249424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2359152" y="6044184"/>
            <a:ext cx="6784848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362200" y="4038600"/>
            <a:ext cx="6477000" cy="1828800"/>
          </a:xfrm>
        </p:spPr>
        <p:txBody>
          <a:bodyPr anchor="b"/>
          <a:lstStyle>
            <a:lvl1pPr>
              <a:defRPr cap="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362200" y="6050037"/>
            <a:ext cx="6705600" cy="685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600">
                <a:solidFill>
                  <a:srgbClr val="FFFFFF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76200" y="6068699"/>
            <a:ext cx="2057400" cy="685800"/>
          </a:xfrm>
        </p:spPr>
        <p:txBody>
          <a:bodyPr>
            <a:noAutofit/>
          </a:bodyPr>
          <a:lstStyle>
            <a:lvl1pPr algn="ctr">
              <a:defRPr sz="2000">
                <a:solidFill>
                  <a:srgbClr val="FFFFFF"/>
                </a:solidFill>
              </a:defRPr>
            </a:lvl1pPr>
          </a:lstStyle>
          <a:p>
            <a:fld id="{19957A8C-587E-4440-A0F8-9EB4DEF68FAA}" type="datetimeFigureOut">
              <a:rPr lang="cs-CZ" smtClean="0"/>
              <a:t>30.8.2012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2085393" y="236538"/>
            <a:ext cx="5867400" cy="365125"/>
          </a:xfrm>
        </p:spPr>
        <p:txBody>
          <a:bodyPr/>
          <a:lstStyle>
            <a:lvl1pPr algn="r">
              <a:defRPr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8001000" y="228600"/>
            <a:ext cx="8382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50170AD8-19D7-47B6-AFCF-C7AFE1AF126C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2648" y="228600"/>
            <a:ext cx="8153400" cy="9906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957A8C-587E-4440-A0F8-9EB4DEF68FAA}" type="datetimeFigureOut">
              <a:rPr lang="cs-CZ" smtClean="0"/>
              <a:t>30.8.2012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50170AD8-19D7-47B6-AFCF-C7AFE1AF126C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4958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71600" y="2743200"/>
            <a:ext cx="7123113" cy="1673225"/>
          </a:xfrm>
        </p:spPr>
        <p:txBody>
          <a:bodyPr anchor="t"/>
          <a:lstStyle>
            <a:lvl1pPr marL="0" indent="0">
              <a:buNone/>
              <a:defRPr sz="280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7" name="Obdélník 6"/>
          <p:cNvSpPr/>
          <p:nvPr/>
        </p:nvSpPr>
        <p:spPr bwMode="white">
          <a:xfrm>
            <a:off x="0" y="1524000"/>
            <a:ext cx="9144000" cy="114300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0" y="1600200"/>
            <a:ext cx="1295400" cy="990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1371600" y="1600200"/>
            <a:ext cx="7772400" cy="990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371600" y="1600200"/>
            <a:ext cx="7620000" cy="990600"/>
          </a:xfrm>
        </p:spPr>
        <p:txBody>
          <a:bodyPr/>
          <a:lstStyle>
            <a:lvl1pPr algn="l">
              <a:buNone/>
              <a:defRPr sz="4400" b="0" cap="none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957A8C-587E-4440-A0F8-9EB4DEF68FAA}" type="datetimeFigureOut">
              <a:rPr lang="cs-CZ" smtClean="0"/>
              <a:t>30.8.2012</a:t>
            </a:fld>
            <a:endParaRPr lang="cs-CZ"/>
          </a:p>
        </p:txBody>
      </p:sp>
      <p:sp>
        <p:nvSpPr>
          <p:cNvPr id="13" name="Zástupný symbol pro číslo snímku 12"/>
          <p:cNvSpPr>
            <a:spLocks noGrp="1"/>
          </p:cNvSpPr>
          <p:nvPr>
            <p:ph type="sldNum" sz="quarter" idx="11"/>
          </p:nvPr>
        </p:nvSpPr>
        <p:spPr>
          <a:xfrm>
            <a:off x="0" y="1752600"/>
            <a:ext cx="1295400" cy="701676"/>
          </a:xfrm>
        </p:spPr>
        <p:txBody>
          <a:bodyPr>
            <a:noAutofit/>
          </a:bodyPr>
          <a:lstStyle>
            <a:lvl1pPr>
              <a:defRPr sz="2400">
                <a:solidFill>
                  <a:srgbClr val="FFFFFF"/>
                </a:solidFill>
              </a:defRPr>
            </a:lvl1pPr>
          </a:lstStyle>
          <a:p>
            <a:fld id="{50170AD8-19D7-47B6-AFCF-C7AFE1AF126C}" type="slidenum">
              <a:rPr lang="cs-CZ" smtClean="0"/>
              <a:t>‹#›</a:t>
            </a:fld>
            <a:endParaRPr lang="cs-CZ"/>
          </a:p>
        </p:txBody>
      </p:sp>
      <p:sp>
        <p:nvSpPr>
          <p:cNvPr id="14" name="Zástupný symbol pro zápatí 13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609600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844901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19957A8C-587E-4440-A0F8-9EB4DEF68FAA}" type="datetimeFigureOut">
              <a:rPr lang="cs-CZ" smtClean="0"/>
              <a:t>30.8.2012</a:t>
            </a:fld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50170AD8-19D7-47B6-AFCF-C7AFE1AF126C}" type="slidenum">
              <a:rPr lang="cs-CZ" smtClean="0"/>
              <a:t>‹#›</a:t>
            </a:fld>
            <a:endParaRPr lang="cs-CZ"/>
          </a:p>
        </p:txBody>
      </p:sp>
      <p:sp>
        <p:nvSpPr>
          <p:cNvPr id="12" name="Zástupný symbol pro zápatí 11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3400" y="273050"/>
            <a:ext cx="8153400" cy="8699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609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800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19957A8C-587E-4440-A0F8-9EB4DEF68FAA}" type="datetimeFigureOut">
              <a:rPr lang="cs-CZ" smtClean="0"/>
              <a:t>30.8.2012</a:t>
            </a:fld>
            <a:endParaRPr lang="cs-CZ"/>
          </a:p>
        </p:txBody>
      </p:sp>
      <p:sp>
        <p:nvSpPr>
          <p:cNvPr id="12" name="Zástupný symbol pro číslo snímku 11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50170AD8-19D7-47B6-AFCF-C7AFE1AF126C}" type="slidenum">
              <a:rPr lang="cs-CZ" smtClean="0"/>
              <a:t>‹#›</a:t>
            </a:fld>
            <a:endParaRPr lang="cs-CZ"/>
          </a:p>
        </p:txBody>
      </p:sp>
      <p:sp>
        <p:nvSpPr>
          <p:cNvPr id="14" name="Zástupný symbol pro zápatí 13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cs-CZ"/>
          </a:p>
        </p:txBody>
      </p:sp>
      <p:sp>
        <p:nvSpPr>
          <p:cNvPr id="16" name="Zástupný symbol pro text 15"/>
          <p:cNvSpPr>
            <a:spLocks noGrp="1"/>
          </p:cNvSpPr>
          <p:nvPr>
            <p:ph type="body" sz="quarter" idx="1"/>
          </p:nvPr>
        </p:nvSpPr>
        <p:spPr>
          <a:xfrm>
            <a:off x="609600" y="1752600"/>
            <a:ext cx="3886200" cy="640080"/>
          </a:xfrm>
          <a:solidFill>
            <a:schemeClr val="accent2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5" name="Zástupný symbol pro text 14"/>
          <p:cNvSpPr>
            <a:spLocks noGrp="1"/>
          </p:cNvSpPr>
          <p:nvPr>
            <p:ph type="body" sz="quarter" idx="3"/>
          </p:nvPr>
        </p:nvSpPr>
        <p:spPr>
          <a:xfrm>
            <a:off x="4800600" y="1752600"/>
            <a:ext cx="3886200" cy="640080"/>
          </a:xfrm>
          <a:solidFill>
            <a:schemeClr val="accent4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957A8C-587E-4440-A0F8-9EB4DEF68FAA}" type="datetimeFigureOut">
              <a:rPr lang="cs-CZ" smtClean="0"/>
              <a:t>30.8.2012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50170AD8-19D7-47B6-AFCF-C7AFE1AF126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957A8C-587E-4440-A0F8-9EB4DEF68FAA}" type="datetimeFigureOut">
              <a:rPr lang="cs-CZ" smtClean="0"/>
              <a:t>30.8.2012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0" y="6248400"/>
            <a:ext cx="5334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50170AD8-19D7-47B6-AFCF-C7AFE1AF126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273050"/>
            <a:ext cx="8077200" cy="869950"/>
          </a:xfrm>
        </p:spPr>
        <p:txBody>
          <a:bodyPr anchor="ctr"/>
          <a:lstStyle>
            <a:lvl1pPr algn="l">
              <a:buNone/>
              <a:defRPr sz="4400" b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957A8C-587E-4440-A0F8-9EB4DEF68FAA}" type="datetimeFigureOut">
              <a:rPr lang="cs-CZ" smtClean="0"/>
              <a:t>30.8.2012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50170AD8-19D7-47B6-AFCF-C7AFE1AF126C}" type="slidenum">
              <a:rPr lang="cs-CZ" smtClean="0"/>
              <a:t>‹#›</a:t>
            </a:fld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09600" y="1752600"/>
            <a:ext cx="1600200" cy="4343400"/>
          </a:xfrm>
          <a:ln w="50800" cap="sq" cmpd="dbl" algn="ctr">
            <a:solidFill>
              <a:schemeClr val="accent2"/>
            </a:solidFill>
            <a:prstDash val="solid"/>
            <a:miter lim="800000"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lIns="137160" tIns="182880" rIns="137160" bIns="91440"/>
          <a:lstStyle>
            <a:lvl1pPr marL="0" indent="0">
              <a:spcAft>
                <a:spcPts val="1000"/>
              </a:spcAft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2362200" y="1752600"/>
            <a:ext cx="6400800" cy="44196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600200" y="5486400"/>
            <a:ext cx="7315200" cy="685800"/>
          </a:xfrm>
        </p:spPr>
        <p:txBody>
          <a:bodyPr/>
          <a:lstStyle>
            <a:lvl1pPr marL="0" indent="0">
              <a:buFontTx/>
              <a:buNone/>
              <a:defRPr sz="17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Obdélník 7"/>
          <p:cNvSpPr/>
          <p:nvPr/>
        </p:nvSpPr>
        <p:spPr bwMode="white">
          <a:xfrm>
            <a:off x="-9144" y="4572000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-9144" y="4663440"/>
            <a:ext cx="1463040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1545336" y="4654296"/>
            <a:ext cx="7598664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00200" y="4648200"/>
            <a:ext cx="7315200" cy="685800"/>
          </a:xfrm>
        </p:spPr>
        <p:txBody>
          <a:bodyPr anchor="ctr"/>
          <a:lstStyle>
            <a:lvl1pPr algn="l">
              <a:buNone/>
              <a:defRPr sz="2800" b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1" name="Obdélník 10"/>
          <p:cNvSpPr/>
          <p:nvPr/>
        </p:nvSpPr>
        <p:spPr bwMode="white">
          <a:xfrm>
            <a:off x="1447800" y="0"/>
            <a:ext cx="100584" cy="6867144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>
          <a:xfrm>
            <a:off x="6248400" y="6248400"/>
            <a:ext cx="2667000" cy="365125"/>
          </a:xfrm>
        </p:spPr>
        <p:txBody>
          <a:bodyPr rtlCol="0"/>
          <a:lstStyle/>
          <a:p>
            <a:fld id="{19957A8C-587E-4440-A0F8-9EB4DEF68FAA}" type="datetimeFigureOut">
              <a:rPr lang="cs-CZ" smtClean="0"/>
              <a:t>30.8.2012</a:t>
            </a:fld>
            <a:endParaRPr lang="cs-CZ"/>
          </a:p>
        </p:txBody>
      </p:sp>
      <p:sp>
        <p:nvSpPr>
          <p:cNvPr id="13" name="Zástupný symbol pro číslo snímku 12"/>
          <p:cNvSpPr>
            <a:spLocks noGrp="1"/>
          </p:cNvSpPr>
          <p:nvPr>
            <p:ph type="sldNum" sz="quarter" idx="11"/>
          </p:nvPr>
        </p:nvSpPr>
        <p:spPr>
          <a:xfrm>
            <a:off x="0" y="4667249"/>
            <a:ext cx="1447800" cy="663578"/>
          </a:xfrm>
        </p:spPr>
        <p:txBody>
          <a:bodyPr rtlCol="0"/>
          <a:lstStyle>
            <a:lvl1pPr>
              <a:defRPr sz="2800"/>
            </a:lvl1pPr>
          </a:lstStyle>
          <a:p>
            <a:fld id="{50170AD8-19D7-47B6-AFCF-C7AFE1AF126C}" type="slidenum">
              <a:rPr lang="cs-CZ" smtClean="0"/>
              <a:t>‹#›</a:t>
            </a:fld>
            <a:endParaRPr lang="cs-CZ"/>
          </a:p>
        </p:txBody>
      </p:sp>
      <p:sp>
        <p:nvSpPr>
          <p:cNvPr id="14" name="Zástupný symbol pro zápatí 13"/>
          <p:cNvSpPr>
            <a:spLocks noGrp="1"/>
          </p:cNvSpPr>
          <p:nvPr>
            <p:ph type="ftr" sz="quarter" idx="12"/>
          </p:nvPr>
        </p:nvSpPr>
        <p:spPr>
          <a:xfrm>
            <a:off x="1600200" y="6248206"/>
            <a:ext cx="4572000" cy="365125"/>
          </a:xfrm>
        </p:spPr>
        <p:txBody>
          <a:bodyPr rtlCol="0"/>
          <a:lstStyle/>
          <a:p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560576" y="0"/>
            <a:ext cx="7583424" cy="4568952"/>
          </a:xfrm>
          <a:solidFill>
            <a:schemeClr val="accent1">
              <a:tint val="40000"/>
            </a:schemeClr>
          </a:solidFill>
          <a:ln>
            <a:noFill/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957A8C-587E-4440-A0F8-9EB4DEF68FAA}" type="datetimeFigureOut">
              <a:rPr lang="cs-CZ" smtClean="0"/>
              <a:t>30.8.2012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170AD8-19D7-47B6-AFCF-C7AFE1AF126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53200" y="609600"/>
            <a:ext cx="2057400" cy="5516563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609600"/>
            <a:ext cx="5562600" cy="5516564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553200" y="6248402"/>
            <a:ext cx="2209800" cy="365125"/>
          </a:xfrm>
        </p:spPr>
        <p:txBody>
          <a:bodyPr/>
          <a:lstStyle/>
          <a:p>
            <a:fld id="{19957A8C-587E-4440-A0F8-9EB4DEF68FAA}" type="datetimeFigureOut">
              <a:rPr lang="cs-CZ" smtClean="0"/>
              <a:t>30.8.2012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1" y="6248207"/>
            <a:ext cx="5573483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7" name="Obdélník 6"/>
          <p:cNvSpPr/>
          <p:nvPr/>
        </p:nvSpPr>
        <p:spPr bwMode="white">
          <a:xfrm>
            <a:off x="6096318" y="0"/>
            <a:ext cx="320040" cy="6858000"/>
          </a:xfrm>
          <a:prstGeom prst="rect">
            <a:avLst/>
          </a:prstGeom>
          <a:solidFill>
            <a:srgbClr val="FFFFFF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6142038" y="609600"/>
            <a:ext cx="228600" cy="6248400"/>
          </a:xfrm>
          <a:prstGeom prst="rect">
            <a:avLst/>
          </a:prstGeom>
          <a:solidFill>
            <a:schemeClr val="accent1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6142038" y="0"/>
            <a:ext cx="228600" cy="533400"/>
          </a:xfrm>
          <a:prstGeom prst="rect">
            <a:avLst/>
          </a:prstGeom>
          <a:solidFill>
            <a:schemeClr val="accent2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 rot="5400000">
            <a:off x="5989638" y="144462"/>
            <a:ext cx="533400" cy="244476"/>
          </a:xfrm>
        </p:spPr>
        <p:txBody>
          <a:bodyPr/>
          <a:lstStyle/>
          <a:p>
            <a:fld id="{50170AD8-19D7-47B6-AFCF-C7AFE1AF126C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609600" y="228600"/>
            <a:ext cx="8153400" cy="9906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612648" y="1600200"/>
            <a:ext cx="8153400" cy="452628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096000" y="6248400"/>
            <a:ext cx="2667000" cy="365125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19957A8C-587E-4440-A0F8-9EB4DEF68FAA}" type="datetimeFigureOut">
              <a:rPr lang="cs-CZ" smtClean="0"/>
              <a:t>30.8.2012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609600" y="6248206"/>
            <a:ext cx="5421083" cy="365125"/>
          </a:xfrm>
          <a:prstGeom prst="rect">
            <a:avLst/>
          </a:prstGeom>
        </p:spPr>
        <p:txBody>
          <a:bodyPr vert="horz" anchor="ctr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Obdélník 6"/>
          <p:cNvSpPr/>
          <p:nvPr/>
        </p:nvSpPr>
        <p:spPr bwMode="white">
          <a:xfrm>
            <a:off x="0" y="1234440"/>
            <a:ext cx="9144000" cy="32004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0" y="1280160"/>
            <a:ext cx="533400" cy="228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590550" y="1280160"/>
            <a:ext cx="8553450" cy="228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0" y="1272222"/>
            <a:ext cx="533400" cy="244476"/>
          </a:xfrm>
          <a:prstGeom prst="rect">
            <a:avLst/>
          </a:prstGeom>
        </p:spPr>
        <p:txBody>
          <a:bodyPr vert="horz" anchor="ctr" anchorCtr="0">
            <a:normAutofit/>
          </a:bodyPr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50170AD8-19D7-47B6-AFCF-C7AFE1AF126C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1" latinLnBrk="0" hangingPunct="1">
        <a:spcBef>
          <a:spcPct val="0"/>
        </a:spcBef>
        <a:buNone/>
        <a:defRPr kumimoji="0" sz="44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20040" indent="-320040" algn="l" rtl="0" eaLnBrk="1" latinLnBrk="0" hangingPunct="1">
        <a:spcBef>
          <a:spcPts val="700"/>
        </a:spcBef>
        <a:buClr>
          <a:schemeClr val="accent2"/>
        </a:buClr>
        <a:buSzPct val="60000"/>
        <a:buFont typeface="Wingdings"/>
        <a:buChar char=""/>
        <a:defRPr kumimoji="0" sz="29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550"/>
        </a:spcBef>
        <a:buClr>
          <a:schemeClr val="accent1"/>
        </a:buClr>
        <a:buSzPct val="70000"/>
        <a:buFont typeface="Wingdings 2"/>
        <a:buChar char="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rtl="0" eaLnBrk="1" latinLnBrk="0" hangingPunct="1">
        <a:spcBef>
          <a:spcPts val="500"/>
        </a:spcBef>
        <a:buClr>
          <a:schemeClr val="accent2"/>
        </a:buClr>
        <a:buSzPct val="75000"/>
        <a:buFont typeface="Wingdings"/>
        <a:buChar char="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28600" algn="l" rtl="0" eaLnBrk="1" latinLnBrk="0" hangingPunct="1">
        <a:spcBef>
          <a:spcPts val="400"/>
        </a:spcBef>
        <a:buClr>
          <a:schemeClr val="accent3"/>
        </a:buClr>
        <a:buSzPct val="7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indent="-228600" algn="l" rtl="0" eaLnBrk="1" latinLnBrk="0" hangingPunct="1">
        <a:spcBef>
          <a:spcPts val="400"/>
        </a:spcBef>
        <a:buClr>
          <a:schemeClr val="accent4"/>
        </a:buClr>
        <a:buSzPct val="6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103120" indent="-228600" algn="l" rtl="0" eaLnBrk="1" latinLnBrk="0" hangingPunct="1">
        <a:spcBef>
          <a:spcPct val="20000"/>
        </a:spcBef>
        <a:buClr>
          <a:schemeClr val="accent1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2377440" indent="-228600" algn="l" rtl="0" eaLnBrk="1" latinLnBrk="0" hangingPunct="1">
        <a:spcBef>
          <a:spcPct val="20000"/>
        </a:spcBef>
        <a:buClr>
          <a:schemeClr val="accent2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651760" indent="-228600" algn="l" rtl="0" eaLnBrk="1" latinLnBrk="0" hangingPunct="1">
        <a:spcBef>
          <a:spcPct val="20000"/>
        </a:spcBef>
        <a:buClr>
          <a:schemeClr val="accent3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926080" indent="-228600" algn="l" rtl="0" eaLnBrk="1" latinLnBrk="0" hangingPunct="1">
        <a:spcBef>
          <a:spcPct val="20000"/>
        </a:spcBef>
        <a:buClr>
          <a:schemeClr val="accent4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Relationship Id="rId4" Type="http://schemas.microsoft.com/office/2007/relationships/hdphoto" Target="../media/hdphoto2.wdp"/></Relationships>
</file>

<file path=ppt/slides/_rels/slide8.xml.rels><?xml version="1.0" encoding="UTF-8" standalone="yes"?>
<Relationships xmlns="http://schemas.openxmlformats.org/package/2006/relationships"><Relationship Id="rId3" Type="http://schemas.microsoft.com/office/2007/relationships/hdphoto" Target="../media/hdphoto3.wdp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microsoft.com/office/2007/relationships/hdphoto" Target="../media/hdphoto4.wdp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Gray778_Trigeminal.png" TargetMode="External"/><Relationship Id="rId7" Type="http://schemas.openxmlformats.org/officeDocument/2006/relationships/hyperlink" Target="http://cs.wikipedia.org/wiki/Soubor:Spinal_nerve.svg" TargetMode="External"/><Relationship Id="rId2" Type="http://schemas.openxmlformats.org/officeDocument/2006/relationships/hyperlink" Target="http://cs.wikipedia.org/wiki/Soubor:Cranial_nerve_VII.svg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cs.wikipedia.org/wiki/Soubor:Calf-Eye-Posterior-Outside-2005-Oct-13.jpg" TargetMode="External"/><Relationship Id="rId5" Type="http://schemas.openxmlformats.org/officeDocument/2006/relationships/hyperlink" Target="http://cs.wikipedia.org/wiki/Soubor:Gray773.png" TargetMode="External"/><Relationship Id="rId4" Type="http://schemas.openxmlformats.org/officeDocument/2006/relationships/hyperlink" Target="http://cs.wikipedia.org/wiki/Soubor:Head_olfactory_nerve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OBVODOVÁ NERVOVÁ SOUSTAVA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136308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3413" y="958850"/>
            <a:ext cx="7877175" cy="49450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1975176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Prezentace je pokračující  a navazující prezentace k široké kapitole nervové soustavy pro žáky 8. ročníku ZŠ</a:t>
            </a:r>
          </a:p>
          <a:p>
            <a:r>
              <a:rPr lang="cs-CZ" dirty="0" smtClean="0"/>
              <a:t>Objasňuje a seznamuje žáky s učivem na téma obvodové NS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339077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OBVODOVÁ NERVOVÁ SOUSTAVA</a:t>
            </a:r>
            <a:endParaRPr lang="cs-CZ" dirty="0"/>
          </a:p>
        </p:txBody>
      </p:sp>
      <p:sp>
        <p:nvSpPr>
          <p:cNvPr id="2" name="Zástupný symbol pro obsah 1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Skládá se z obvodových nervů, které spojují jednotlivé části těla s mozkem a míchou(CNS)</a:t>
            </a:r>
          </a:p>
          <a:p>
            <a:r>
              <a:rPr lang="cs-CZ" dirty="0" smtClean="0"/>
              <a:t>Každý nerv je tvořen mnoha nervovými vlákny</a:t>
            </a:r>
          </a:p>
          <a:p>
            <a:r>
              <a:rPr lang="cs-CZ" b="1" dirty="0" smtClean="0"/>
              <a:t>Dělení obvodových nervů:</a:t>
            </a:r>
          </a:p>
          <a:p>
            <a:pPr>
              <a:buFont typeface="Arial" pitchFamily="34" charset="0"/>
              <a:buChar char="•"/>
            </a:pPr>
            <a:r>
              <a:rPr lang="cs-CZ" dirty="0" smtClean="0"/>
              <a:t>Mozkové</a:t>
            </a:r>
          </a:p>
          <a:p>
            <a:pPr>
              <a:buFont typeface="Arial" pitchFamily="34" charset="0"/>
              <a:buChar char="•"/>
            </a:pPr>
            <a:r>
              <a:rPr lang="cs-CZ" dirty="0" smtClean="0"/>
              <a:t>Míšní</a:t>
            </a:r>
          </a:p>
          <a:p>
            <a:pPr>
              <a:buFont typeface="Arial" pitchFamily="34" charset="0"/>
              <a:buChar char="•"/>
            </a:pPr>
            <a:r>
              <a:rPr lang="cs-CZ" dirty="0" smtClean="0"/>
              <a:t>Útrobní</a:t>
            </a:r>
          </a:p>
          <a:p>
            <a:pPr>
              <a:buFont typeface="Arial" pitchFamily="34" charset="0"/>
              <a:buChar char="•"/>
            </a:pP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36640077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2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MOZKOVÉ NERVY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Vycházejí z mozku</a:t>
            </a:r>
          </a:p>
          <a:p>
            <a:r>
              <a:rPr lang="cs-CZ" dirty="0" smtClean="0"/>
              <a:t>Ovládají hlavu a krk</a:t>
            </a:r>
          </a:p>
          <a:p>
            <a:r>
              <a:rPr lang="cs-CZ" dirty="0" smtClean="0"/>
              <a:t>12 párů mozkových nervů</a:t>
            </a:r>
          </a:p>
          <a:p>
            <a:r>
              <a:rPr lang="cs-CZ" dirty="0" smtClean="0"/>
              <a:t>Nerv čichový, zrakový, </a:t>
            </a:r>
          </a:p>
          <a:p>
            <a:pPr marL="0" indent="0">
              <a:buNone/>
            </a:pPr>
            <a:r>
              <a:rPr lang="cs-CZ" dirty="0" smtClean="0"/>
              <a:t>trojklaný, okohybný,</a:t>
            </a:r>
          </a:p>
          <a:p>
            <a:pPr marL="0" indent="0">
              <a:buNone/>
            </a:pPr>
            <a:r>
              <a:rPr lang="cs-CZ" dirty="0" smtClean="0"/>
              <a:t>lícní, bloudivý, podjazykový aj.</a:t>
            </a:r>
          </a:p>
          <a:p>
            <a:endParaRPr lang="cs-CZ" dirty="0"/>
          </a:p>
        </p:txBody>
      </p:sp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5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92080" y="1556792"/>
            <a:ext cx="3851920" cy="496855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1403648" y="6021288"/>
            <a:ext cx="35283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Obrázek č.1 Lícní nerv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11752546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4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1" y="188641"/>
            <a:ext cx="4896544" cy="54006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61891" y="188641"/>
            <a:ext cx="4032448" cy="5715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251521" y="5589241"/>
            <a:ext cx="259228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Obrázek č.2 trojklaný nerv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5061891" y="5589241"/>
            <a:ext cx="188637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Obrázek č.3</a:t>
            </a:r>
          </a:p>
          <a:p>
            <a:r>
              <a:rPr lang="cs-CZ" dirty="0" smtClean="0"/>
              <a:t>Čichový nerv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98778528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504" y="601635"/>
            <a:ext cx="3733800" cy="428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sharpenSoften amount="5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27984" y="332656"/>
            <a:ext cx="4608512" cy="554461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251520" y="5589240"/>
            <a:ext cx="40324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Obrázek č. 4 zrakový nerv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3995936" y="6309320"/>
            <a:ext cx="50405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Obrázek č.5 zrakový nerv porušený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07495248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MÍŠNÍ NERVY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5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1124744"/>
            <a:ext cx="8280920" cy="488022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611560" y="6093296"/>
            <a:ext cx="54006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6. Míšní nerv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10929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MÍŠNÍ NERVY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Z míchy vycházejí a ovládají kosterní svaly</a:t>
            </a:r>
          </a:p>
          <a:p>
            <a:r>
              <a:rPr lang="cs-CZ" dirty="0" smtClean="0"/>
              <a:t>Umožňují pohyb</a:t>
            </a:r>
          </a:p>
          <a:p>
            <a:r>
              <a:rPr lang="cs-CZ" dirty="0" smtClean="0"/>
              <a:t>Podle části páteře odkud vycházejí se dělí: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Krční nervy- 8 párů(HK, hlava, krk)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Hrudní nervy – 12 párů(kůže, záda, hrudník, mezižeberní svaly)</a:t>
            </a:r>
          </a:p>
          <a:p>
            <a:pPr>
              <a:buFont typeface="Wingdings" pitchFamily="2" charset="2"/>
              <a:buChar char="Ø"/>
            </a:pPr>
            <a:r>
              <a:rPr lang="cs-CZ" dirty="0" err="1" smtClean="0"/>
              <a:t>Bedérní</a:t>
            </a:r>
            <a:r>
              <a:rPr lang="cs-CZ" dirty="0" smtClean="0"/>
              <a:t> nervy- 5 párů(břicho, stehna, pohl.org.)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Křížové nervy- 5 párů (inervace DK, sedací svaly)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Kostrční nervy- 1pár(bez funkce)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972411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ÚTROBNÍ NERVY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Řídí činnost orgánů, které nemůžeme ovládat vůlí (srdce, dýchání, žlázy aj.)</a:t>
            </a:r>
          </a:p>
          <a:p>
            <a:r>
              <a:rPr lang="cs-CZ" dirty="0" smtClean="0"/>
              <a:t>BUDIVÉ ÚTROBNÍ NERVY-(</a:t>
            </a:r>
            <a:r>
              <a:rPr lang="cs-CZ" b="1" dirty="0" err="1" smtClean="0"/>
              <a:t>sympaktikus</a:t>
            </a:r>
            <a:r>
              <a:rPr lang="cs-CZ" dirty="0" smtClean="0"/>
              <a:t>)-aktivují orgány </a:t>
            </a:r>
          </a:p>
          <a:p>
            <a:r>
              <a:rPr lang="cs-CZ" dirty="0" smtClean="0"/>
              <a:t>TLUMIVÉ ÚTROBNÍ NERVY- (</a:t>
            </a:r>
            <a:r>
              <a:rPr lang="cs-CZ" b="1" dirty="0" err="1" smtClean="0"/>
              <a:t>parasympaktikus</a:t>
            </a:r>
            <a:r>
              <a:rPr lang="cs-CZ" dirty="0" smtClean="0"/>
              <a:t>)- tlumí činnost orgánů, uvolňuje(spánek)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712517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5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47664" y="188640"/>
            <a:ext cx="6048672" cy="666935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0" y="4005064"/>
            <a:ext cx="1547664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Obr.č.7</a:t>
            </a:r>
          </a:p>
          <a:p>
            <a:r>
              <a:rPr lang="cs-CZ" dirty="0" smtClean="0"/>
              <a:t>Modrá-</a:t>
            </a:r>
            <a:r>
              <a:rPr lang="cs-CZ" dirty="0" err="1" smtClean="0"/>
              <a:t>parasympaktukus</a:t>
            </a:r>
            <a:endParaRPr lang="cs-CZ" dirty="0" smtClean="0"/>
          </a:p>
          <a:p>
            <a:r>
              <a:rPr lang="cs-CZ" dirty="0" smtClean="0"/>
              <a:t>Červená-</a:t>
            </a:r>
            <a:r>
              <a:rPr lang="cs-CZ" dirty="0" err="1" smtClean="0"/>
              <a:t>sympaktikus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083064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9512" y="116632"/>
            <a:ext cx="8640960" cy="72943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+mj-lt"/>
              <a:buAutoNum type="arabicPeriod"/>
            </a:pPr>
            <a:r>
              <a:rPr lang="cs-CZ" dirty="0"/>
              <a:t>Lícní nerv: </a:t>
            </a:r>
            <a:r>
              <a:rPr lang="cs-CZ" dirty="0" err="1"/>
              <a:t>cranial</a:t>
            </a:r>
            <a:r>
              <a:rPr lang="cs-CZ" dirty="0"/>
              <a:t> nerve VII. In: </a:t>
            </a:r>
            <a:r>
              <a:rPr lang="cs-CZ" i="1" dirty="0" err="1"/>
              <a:t>Wikipedia</a:t>
            </a:r>
            <a:r>
              <a:rPr lang="cs-CZ" dirty="0"/>
              <a:t>: 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 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2001-, 4.8.2010 [cit. 2012-04-02]. Dostupné z: </a:t>
            </a:r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cs.wikipedia.org/wiki/Soubor:Cranial_nerve_VII.svg</a:t>
            </a:r>
            <a:endParaRPr lang="cs-CZ" dirty="0" smtClean="0"/>
          </a:p>
          <a:p>
            <a:endParaRPr lang="cs-CZ" dirty="0" smtClean="0">
              <a:solidFill>
                <a:prstClr val="black"/>
              </a:solidFill>
            </a:endParaRPr>
          </a:p>
          <a:p>
            <a:r>
              <a:rPr lang="cs-CZ" dirty="0" smtClean="0">
                <a:solidFill>
                  <a:prstClr val="black"/>
                </a:solidFill>
              </a:rPr>
              <a:t>2. Trojklaný </a:t>
            </a:r>
            <a:r>
              <a:rPr lang="cs-CZ" dirty="0">
                <a:solidFill>
                  <a:prstClr val="black"/>
                </a:solidFill>
              </a:rPr>
              <a:t>nerv: </a:t>
            </a:r>
            <a:r>
              <a:rPr lang="cs-CZ" dirty="0" err="1">
                <a:solidFill>
                  <a:prstClr val="black"/>
                </a:solidFill>
              </a:rPr>
              <a:t>trigeminal</a:t>
            </a:r>
            <a:r>
              <a:rPr lang="cs-CZ" dirty="0">
                <a:solidFill>
                  <a:prstClr val="black"/>
                </a:solidFill>
              </a:rPr>
              <a:t>. In: </a:t>
            </a:r>
            <a:r>
              <a:rPr lang="cs-CZ" i="1" dirty="0" err="1">
                <a:solidFill>
                  <a:prstClr val="black"/>
                </a:solidFill>
              </a:rPr>
              <a:t>Wikipedia</a:t>
            </a:r>
            <a:r>
              <a:rPr lang="cs-CZ" dirty="0">
                <a:solidFill>
                  <a:prstClr val="black"/>
                </a:solidFill>
              </a:rPr>
              <a:t>: </a:t>
            </a:r>
            <a:r>
              <a:rPr lang="cs-CZ" i="1" dirty="0" err="1">
                <a:solidFill>
                  <a:prstClr val="black"/>
                </a:solidFill>
              </a:rPr>
              <a:t>the</a:t>
            </a:r>
            <a:r>
              <a:rPr lang="cs-CZ" i="1" dirty="0">
                <a:solidFill>
                  <a:prstClr val="black"/>
                </a:solidFill>
              </a:rPr>
              <a:t> free </a:t>
            </a:r>
            <a:r>
              <a:rPr lang="cs-CZ" i="1" dirty="0" err="1">
                <a:solidFill>
                  <a:prstClr val="black"/>
                </a:solidFill>
              </a:rPr>
              <a:t>encyclopedia</a:t>
            </a:r>
            <a:r>
              <a:rPr lang="cs-CZ" dirty="0">
                <a:solidFill>
                  <a:prstClr val="black"/>
                </a:solidFill>
              </a:rPr>
              <a:t> [online]. San Francisco (CA): </a:t>
            </a:r>
            <a:r>
              <a:rPr lang="cs-CZ" dirty="0" err="1">
                <a:solidFill>
                  <a:prstClr val="black"/>
                </a:solidFill>
              </a:rPr>
              <a:t>Wikimedia</a:t>
            </a:r>
            <a:r>
              <a:rPr lang="cs-CZ" dirty="0">
                <a:solidFill>
                  <a:prstClr val="black"/>
                </a:solidFill>
              </a:rPr>
              <a:t> </a:t>
            </a:r>
            <a:r>
              <a:rPr lang="cs-CZ" dirty="0" err="1">
                <a:solidFill>
                  <a:prstClr val="black"/>
                </a:solidFill>
              </a:rPr>
              <a:t>Foundation</a:t>
            </a:r>
            <a:r>
              <a:rPr lang="cs-CZ" dirty="0">
                <a:solidFill>
                  <a:prstClr val="black"/>
                </a:solidFill>
              </a:rPr>
              <a:t>, 2001-, 22.06.2006 [cit. 2012-04-02]. Dostupné z: </a:t>
            </a:r>
            <a:r>
              <a:rPr lang="cs-CZ" dirty="0">
                <a:solidFill>
                  <a:prstClr val="black"/>
                </a:solidFill>
                <a:hlinkClick r:id="rId3"/>
              </a:rPr>
              <a:t>http://</a:t>
            </a:r>
            <a:r>
              <a:rPr lang="cs-CZ" dirty="0" smtClean="0">
                <a:solidFill>
                  <a:prstClr val="black"/>
                </a:solidFill>
                <a:hlinkClick r:id="rId3"/>
              </a:rPr>
              <a:t>cs.wikipedia.org/wiki/Soubor:Gray778_Trigeminal.png</a:t>
            </a:r>
            <a:endParaRPr lang="cs-CZ" dirty="0" smtClean="0">
              <a:solidFill>
                <a:prstClr val="black"/>
              </a:solidFill>
            </a:endParaRPr>
          </a:p>
          <a:p>
            <a:r>
              <a:rPr lang="cs-CZ" dirty="0" smtClean="0"/>
              <a:t>3. Čichový </a:t>
            </a:r>
            <a:r>
              <a:rPr lang="cs-CZ" dirty="0"/>
              <a:t>nerv: </a:t>
            </a:r>
            <a:r>
              <a:rPr lang="cs-CZ" dirty="0" err="1"/>
              <a:t>head</a:t>
            </a:r>
            <a:r>
              <a:rPr lang="cs-CZ" dirty="0"/>
              <a:t> </a:t>
            </a:r>
            <a:r>
              <a:rPr lang="cs-CZ" dirty="0" err="1"/>
              <a:t>olfactory</a:t>
            </a:r>
            <a:r>
              <a:rPr lang="cs-CZ" dirty="0"/>
              <a:t>. In: </a:t>
            </a:r>
            <a:r>
              <a:rPr lang="cs-CZ" i="1" dirty="0" err="1"/>
              <a:t>Wikipedia</a:t>
            </a:r>
            <a:r>
              <a:rPr lang="cs-CZ" dirty="0"/>
              <a:t>: 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 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2001-, 23.12.2006 [cit. 2012-04-02]. Dostupné z: </a:t>
            </a:r>
            <a:r>
              <a:rPr lang="cs-CZ" dirty="0">
                <a:hlinkClick r:id="rId4"/>
              </a:rPr>
              <a:t>http://</a:t>
            </a:r>
            <a:r>
              <a:rPr lang="cs-CZ" dirty="0" smtClean="0">
                <a:hlinkClick r:id="rId4"/>
              </a:rPr>
              <a:t>cs.wikipedia.org/wiki/Soubor:Head_olfactory_nerve.jpg</a:t>
            </a:r>
            <a:endParaRPr lang="cs-CZ" dirty="0" smtClean="0"/>
          </a:p>
          <a:p>
            <a:r>
              <a:rPr lang="cs-CZ" dirty="0" smtClean="0"/>
              <a:t>4. Zrakový </a:t>
            </a:r>
            <a:r>
              <a:rPr lang="cs-CZ" dirty="0"/>
              <a:t>nerv. In: </a:t>
            </a:r>
            <a:r>
              <a:rPr lang="cs-CZ" i="1" dirty="0" err="1"/>
              <a:t>Wikipedia</a:t>
            </a:r>
            <a:r>
              <a:rPr lang="cs-CZ" dirty="0"/>
              <a:t>: 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 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2001-, 23.1.2007 [cit. 2012-04-02]. Dostupné z: </a:t>
            </a:r>
            <a:r>
              <a:rPr lang="cs-CZ" dirty="0">
                <a:hlinkClick r:id="rId5"/>
              </a:rPr>
              <a:t>http://</a:t>
            </a:r>
            <a:r>
              <a:rPr lang="cs-CZ" dirty="0" smtClean="0">
                <a:hlinkClick r:id="rId5"/>
              </a:rPr>
              <a:t>cs.wikipedia.org/wiki/Soubor:Gray773.png</a:t>
            </a:r>
            <a:endParaRPr lang="cs-CZ" dirty="0" smtClean="0"/>
          </a:p>
          <a:p>
            <a:r>
              <a:rPr lang="cs-CZ" dirty="0" smtClean="0"/>
              <a:t>5. Zrakový </a:t>
            </a:r>
            <a:r>
              <a:rPr lang="cs-CZ" dirty="0"/>
              <a:t>nerv: </a:t>
            </a:r>
            <a:r>
              <a:rPr lang="cs-CZ" dirty="0" err="1"/>
              <a:t>calf-eye-posterior</a:t>
            </a:r>
            <a:r>
              <a:rPr lang="cs-CZ" dirty="0"/>
              <a:t>. In: </a:t>
            </a:r>
            <a:r>
              <a:rPr lang="cs-CZ" i="1" dirty="0" err="1"/>
              <a:t>Wikipedia</a:t>
            </a:r>
            <a:r>
              <a:rPr lang="cs-CZ" dirty="0"/>
              <a:t>: 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 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2001-, 16.10.2005 [cit. 2012-04-02]. Dostupné z: </a:t>
            </a:r>
            <a:r>
              <a:rPr lang="cs-CZ" dirty="0">
                <a:hlinkClick r:id="rId6"/>
              </a:rPr>
              <a:t>http://</a:t>
            </a:r>
            <a:r>
              <a:rPr lang="cs-CZ" dirty="0" smtClean="0">
                <a:hlinkClick r:id="rId6"/>
              </a:rPr>
              <a:t>cs.wikipedia.org/wiki/Soubor:Calf-Eye-Posterior-Outside-2005-Oct-13.jpg</a:t>
            </a:r>
            <a:endParaRPr lang="cs-CZ" dirty="0" smtClean="0"/>
          </a:p>
          <a:p>
            <a:r>
              <a:rPr lang="cs-CZ" dirty="0" smtClean="0"/>
              <a:t>6. </a:t>
            </a:r>
            <a:r>
              <a:rPr lang="cs-CZ" dirty="0"/>
              <a:t>MÍŠNÍ NERV: </a:t>
            </a:r>
            <a:r>
              <a:rPr lang="cs-CZ" dirty="0" err="1"/>
              <a:t>spinal</a:t>
            </a:r>
            <a:r>
              <a:rPr lang="cs-CZ" dirty="0"/>
              <a:t> </a:t>
            </a:r>
            <a:r>
              <a:rPr lang="cs-CZ" dirty="0" err="1"/>
              <a:t>nerves</a:t>
            </a:r>
            <a:r>
              <a:rPr lang="cs-CZ" dirty="0"/>
              <a:t>. In: </a:t>
            </a:r>
            <a:r>
              <a:rPr lang="cs-CZ" i="1" dirty="0" err="1"/>
              <a:t>Wikipedia</a:t>
            </a:r>
            <a:r>
              <a:rPr lang="cs-CZ" dirty="0"/>
              <a:t>: 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 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2001-, 1.12.2006 [cit. 2012-04-02]. Dostupné z: </a:t>
            </a:r>
            <a:r>
              <a:rPr lang="cs-CZ" dirty="0">
                <a:hlinkClick r:id="rId7"/>
              </a:rPr>
              <a:t>http://</a:t>
            </a:r>
            <a:r>
              <a:rPr lang="cs-CZ" dirty="0" smtClean="0">
                <a:hlinkClick r:id="rId7"/>
              </a:rPr>
              <a:t>cs.wikipedia.org/wiki/Soubor:Spinal_nerve.svg</a:t>
            </a:r>
            <a:endParaRPr lang="cs-CZ" dirty="0" smtClean="0"/>
          </a:p>
          <a:p>
            <a:r>
              <a:rPr lang="cs-CZ" dirty="0" smtClean="0"/>
              <a:t>7. </a:t>
            </a:r>
            <a:r>
              <a:rPr lang="cs-CZ" dirty="0"/>
              <a:t>Autonomní nervová soustava. In: </a:t>
            </a:r>
            <a:r>
              <a:rPr lang="cs-CZ" i="1" dirty="0" err="1"/>
              <a:t>Wikipedia</a:t>
            </a:r>
            <a:r>
              <a:rPr lang="cs-CZ" dirty="0"/>
              <a:t>: 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 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2001-, 7.1.2012 [cit. 2012-04-09]. Dostupné z: http://commons.wikimedia.org/wiki/File:Gray839_clean.png</a:t>
            </a:r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>
              <a:solidFill>
                <a:prstClr val="black"/>
              </a:solidFill>
            </a:endParaRPr>
          </a:p>
          <a:p>
            <a:endParaRPr lang="cs-CZ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278815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edián">
  <a:themeElements>
    <a:clrScheme name="Medián">
      <a:dk1>
        <a:sysClr val="windowText" lastClr="000000"/>
      </a:dk1>
      <a:lt1>
        <a:sysClr val="window" lastClr="FFFFFF"/>
      </a:lt1>
      <a:dk2>
        <a:srgbClr val="775F55"/>
      </a:dk2>
      <a:lt2>
        <a:srgbClr val="EBDDC3"/>
      </a:lt2>
      <a:accent1>
        <a:srgbClr val="94B6D2"/>
      </a:accent1>
      <a:accent2>
        <a:srgbClr val="DD8047"/>
      </a:accent2>
      <a:accent3>
        <a:srgbClr val="A5AB81"/>
      </a:accent3>
      <a:accent4>
        <a:srgbClr val="D8B25C"/>
      </a:accent4>
      <a:accent5>
        <a:srgbClr val="7BA79D"/>
      </a:accent5>
      <a:accent6>
        <a:srgbClr val="968C8C"/>
      </a:accent6>
      <a:hlink>
        <a:srgbClr val="F7B615"/>
      </a:hlink>
      <a:folHlink>
        <a:srgbClr val="704404"/>
      </a:folHlink>
    </a:clrScheme>
    <a:fontScheme name="Medián">
      <a:majorFont>
        <a:latin typeface="Tw Cen MT"/>
        <a:ea typeface=""/>
        <a:cs typeface=""/>
        <a:font script="Grek" typeface="Calibri"/>
        <a:font script="Cyrl" typeface="Calibri"/>
        <a:font script="Jpan" typeface="HGPｺﾞｼｯｸE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w Cen MT"/>
        <a:ea typeface=""/>
        <a:cs typeface=""/>
        <a:font script="Grek" typeface="Calibri"/>
        <a:font script="Cyrl" typeface="Calibri"/>
        <a:font script="Jpan" typeface="HGPｺﾞｼｯｸE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Medián">
      <a:fillStyleLst>
        <a:solidFill>
          <a:schemeClr val="phClr"/>
        </a:solidFill>
        <a:solidFill>
          <a:schemeClr val="phClr">
            <a:tint val="50000"/>
          </a:schemeClr>
        </a:solidFill>
        <a:solidFill>
          <a:schemeClr val="phClr"/>
        </a:solidFill>
      </a:fillStyleLst>
      <a:lnStyleLst>
        <a:ln w="10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47625" cap="flat" cmpd="dbl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  <a:scene3d>
            <a:camera prst="isometricTopDown" fov="0">
              <a:rot lat="0" lon="0" rev="0"/>
            </a:camera>
            <a:lightRig rig="balanced" dir="t">
              <a:rot lat="0" lon="0" rev="13800000"/>
            </a:lightRig>
          </a:scene3d>
          <a:sp3d extrusionH="12700" prstMaterial="plastic">
            <a:bevelT w="38100" h="25400" prst="softRound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  <a:blipFill>
          <a:blip xmlns:r="http://schemas.openxmlformats.org/officeDocument/2006/relationships" r:embed="rId2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Median</Template>
  <TotalTime>92</TotalTime>
  <Words>238</Words>
  <Application>Microsoft Office PowerPoint</Application>
  <PresentationFormat>Předvádění na obrazovce (4:3)</PresentationFormat>
  <Paragraphs>52</Paragraphs>
  <Slides>12</Slides>
  <Notes>0</Notes>
  <HiddenSlides>1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Medián</vt:lpstr>
      <vt:lpstr>OBVODOVÁ NERVOVÁ SOUSTAVA</vt:lpstr>
      <vt:lpstr>Prezentace aplikace PowerPoint</vt:lpstr>
      <vt:lpstr>ANOTACE</vt:lpstr>
      <vt:lpstr>OBVODOVÁ NERVOVÁ SOUSTAVA</vt:lpstr>
      <vt:lpstr>MOZKOVÉ NERVY</vt:lpstr>
      <vt:lpstr>Prezentace aplikace PowerPoint</vt:lpstr>
      <vt:lpstr>Prezentace aplikace PowerPoint</vt:lpstr>
      <vt:lpstr>MÍŠNÍ NERVY</vt:lpstr>
      <vt:lpstr>MÍŠNÍ NERVY</vt:lpstr>
      <vt:lpstr>ÚTROBNÍ NERVY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0CGZ</dc:creator>
  <cp:lastModifiedBy>0CGZ</cp:lastModifiedBy>
  <cp:revision>11</cp:revision>
  <dcterms:created xsi:type="dcterms:W3CDTF">2012-04-02T20:18:58Z</dcterms:created>
  <dcterms:modified xsi:type="dcterms:W3CDTF">2012-08-30T18:44:23Z</dcterms:modified>
</cp:coreProperties>
</file>