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67" r:id="rId4"/>
    <p:sldId id="260" r:id="rId5"/>
    <p:sldId id="262" r:id="rId6"/>
    <p:sldId id="257" r:id="rId7"/>
    <p:sldId id="259" r:id="rId8"/>
    <p:sldId id="263" r:id="rId9"/>
    <p:sldId id="264" r:id="rId10"/>
    <p:sldId id="265" r:id="rId11"/>
    <p:sldId id="26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2E63F-037E-42A5-A0BD-277CC7A61EBA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A46C033E-10CA-4F33-9629-8F0D3429FD6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2E63F-037E-42A5-A0BD-277CC7A61EBA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C033E-10CA-4F33-9629-8F0D3429FD6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2E63F-037E-42A5-A0BD-277CC7A61EBA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46C033E-10CA-4F33-9629-8F0D3429FD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2E63F-037E-42A5-A0BD-277CC7A61EBA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C033E-10CA-4F33-9629-8F0D3429FD6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2E63F-037E-42A5-A0BD-277CC7A61EBA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C033E-10CA-4F33-9629-8F0D3429FD6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2E63F-037E-42A5-A0BD-277CC7A61EBA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C033E-10CA-4F33-9629-8F0D3429FD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2E63F-037E-42A5-A0BD-277CC7A61EBA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C033E-10CA-4F33-9629-8F0D3429FD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2E63F-037E-42A5-A0BD-277CC7A61EBA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C033E-10CA-4F33-9629-8F0D3429FD6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2E63F-037E-42A5-A0BD-277CC7A61EBA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46C033E-10CA-4F33-9629-8F0D3429FD6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2E63F-037E-42A5-A0BD-277CC7A61EBA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C033E-10CA-4F33-9629-8F0D3429FD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2E63F-037E-42A5-A0BD-277CC7A61EBA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C033E-10CA-4F33-9629-8F0D3429FD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5E2E63F-037E-42A5-A0BD-277CC7A61EBA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A46C033E-10CA-4F33-9629-8F0D3429FD6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Male_reproductive_system_lateral_nolabel.png" TargetMode="External"/><Relationship Id="rId2" Type="http://schemas.openxmlformats.org/officeDocument/2006/relationships/hyperlink" Target="http://upload.wikimedia.org/wikipedia/commons/f/fa/Penis_parts.png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cs.wikipedia.org/wiki/Soubor:Complete_diagram_of_a_human_spermatozoa_cs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Mužská pohlavní soustava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9019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958850"/>
            <a:ext cx="7877175" cy="4945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1907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Prezentace je určena pro žáky 8. ročníku ZŠ</a:t>
            </a:r>
          </a:p>
          <a:p>
            <a:r>
              <a:rPr lang="cs-CZ" dirty="0" smtClean="0"/>
              <a:t>Prezentace navazuje na kapitolu Hormonální soustava</a:t>
            </a:r>
          </a:p>
          <a:p>
            <a:r>
              <a:rPr lang="cs-CZ" dirty="0" smtClean="0"/>
              <a:t>Heslovité pojmy k tématu navozují k diskuzi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6181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Rozmnožovací soustava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Člověk- rozmnožování pohlavní</a:t>
            </a:r>
          </a:p>
          <a:p>
            <a:r>
              <a:rPr lang="cs-CZ" dirty="0" smtClean="0"/>
              <a:t>Mužská a ženská</a:t>
            </a:r>
          </a:p>
          <a:p>
            <a:r>
              <a:rPr lang="cs-CZ" dirty="0" smtClean="0"/>
              <a:t>Soustava se skládá z pohlavních žláz a přídatných pohlavních orgánů</a:t>
            </a:r>
          </a:p>
          <a:p>
            <a:r>
              <a:rPr lang="cs-CZ" dirty="0" smtClean="0"/>
              <a:t>Pohlavní orgány produkují pohlavní buňky a pohlavní hormony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81818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0CGZ\Downloads\pohlaví (1)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4467"/>
          <a:stretch/>
        </p:blipFill>
        <p:spPr bwMode="auto">
          <a:xfrm>
            <a:off x="0" y="0"/>
            <a:ext cx="8964488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78598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marL="3657600" lvl="8" indent="0">
              <a:buNone/>
            </a:pPr>
            <a:r>
              <a:rPr lang="cs-CZ" dirty="0" smtClean="0"/>
              <a:t>                                        1.   močový měchýř</a:t>
            </a:r>
          </a:p>
          <a:p>
            <a:pPr marL="3657600" lvl="8" indent="0">
              <a:buNone/>
            </a:pPr>
            <a:r>
              <a:rPr lang="cs-CZ" dirty="0" smtClean="0"/>
              <a:t>                                           2. stydká kost</a:t>
            </a:r>
          </a:p>
          <a:p>
            <a:pPr marL="3657600" lvl="8" indent="0">
              <a:buNone/>
            </a:pPr>
            <a:r>
              <a:rPr lang="cs-CZ" dirty="0" smtClean="0"/>
              <a:t>                                           3.  penis</a:t>
            </a:r>
          </a:p>
          <a:p>
            <a:pPr marL="3657600" lvl="8" indent="0">
              <a:buNone/>
            </a:pPr>
            <a:r>
              <a:rPr lang="cs-CZ" dirty="0" smtClean="0"/>
              <a:t>                                        4.   topořivé těleso</a:t>
            </a:r>
          </a:p>
          <a:p>
            <a:pPr marL="3657600" lvl="8" indent="0">
              <a:buNone/>
            </a:pPr>
            <a:r>
              <a:rPr lang="cs-CZ" dirty="0" smtClean="0"/>
              <a:t>                                          5.  žalud</a:t>
            </a:r>
          </a:p>
          <a:p>
            <a:pPr marL="3657600" lvl="8" indent="0">
              <a:buNone/>
            </a:pPr>
            <a:r>
              <a:rPr lang="cs-CZ" dirty="0" smtClean="0"/>
              <a:t>                                          6.  předkožka</a:t>
            </a:r>
          </a:p>
          <a:p>
            <a:pPr marL="3657600" lvl="8" indent="0">
              <a:buNone/>
            </a:pPr>
            <a:r>
              <a:rPr lang="cs-CZ" dirty="0" smtClean="0"/>
              <a:t>                                         7.  ústí močové trubice</a:t>
            </a:r>
          </a:p>
          <a:p>
            <a:pPr marL="3657600" lvl="8" indent="0">
              <a:buNone/>
            </a:pPr>
            <a:r>
              <a:rPr lang="cs-CZ" dirty="0" smtClean="0"/>
              <a:t>                                             8.  tračník</a:t>
            </a:r>
          </a:p>
          <a:p>
            <a:pPr marL="3657600" lvl="8" indent="0">
              <a:buNone/>
            </a:pPr>
            <a:r>
              <a:rPr lang="cs-CZ" dirty="0" smtClean="0"/>
              <a:t>                                              9. konečník</a:t>
            </a:r>
          </a:p>
          <a:p>
            <a:pPr marL="3657600" lvl="8" indent="0">
              <a:buNone/>
            </a:pPr>
            <a:r>
              <a:rPr lang="cs-CZ" dirty="0" smtClean="0"/>
              <a:t>                                               10. semenný váček</a:t>
            </a:r>
          </a:p>
          <a:p>
            <a:pPr marL="3657600" lvl="8" indent="0">
              <a:buNone/>
            </a:pPr>
            <a:r>
              <a:rPr lang="cs-CZ" dirty="0" smtClean="0"/>
              <a:t>                                            11. ejakulační vývod</a:t>
            </a:r>
          </a:p>
          <a:p>
            <a:pPr marL="3657600" lvl="8" indent="0">
              <a:buNone/>
            </a:pPr>
            <a:r>
              <a:rPr lang="cs-CZ" dirty="0" smtClean="0"/>
              <a:t>                                                 12. prostata</a:t>
            </a:r>
          </a:p>
          <a:p>
            <a:pPr marL="3657600" lvl="8" indent="0">
              <a:buNone/>
            </a:pPr>
            <a:r>
              <a:rPr lang="cs-CZ" dirty="0" smtClean="0"/>
              <a:t>                                               13. </a:t>
            </a:r>
            <a:r>
              <a:rPr lang="cs-CZ" dirty="0" err="1" smtClean="0"/>
              <a:t>Cowperovy</a:t>
            </a:r>
            <a:r>
              <a:rPr lang="cs-CZ" dirty="0" smtClean="0"/>
              <a:t> žlázy</a:t>
            </a:r>
          </a:p>
          <a:p>
            <a:pPr marL="3657600" lvl="8" indent="0">
              <a:buNone/>
            </a:pPr>
            <a:r>
              <a:rPr lang="cs-CZ" dirty="0" smtClean="0"/>
              <a:t>                                                14. řitní otvor</a:t>
            </a:r>
          </a:p>
          <a:p>
            <a:pPr marL="3657600" lvl="8" indent="0">
              <a:buNone/>
            </a:pPr>
            <a:r>
              <a:rPr lang="cs-CZ" dirty="0" smtClean="0"/>
              <a:t>                                                   15.chámovod</a:t>
            </a:r>
          </a:p>
          <a:p>
            <a:pPr marL="3657600" lvl="8" indent="0">
              <a:buNone/>
            </a:pPr>
            <a:r>
              <a:rPr lang="cs-CZ" dirty="0" smtClean="0"/>
              <a:t>                                                16. nadvarle</a:t>
            </a:r>
          </a:p>
          <a:p>
            <a:pPr marL="3657600" lvl="8" indent="0">
              <a:buNone/>
            </a:pPr>
            <a:r>
              <a:rPr lang="cs-CZ" dirty="0" smtClean="0"/>
              <a:t>                                                  17. varle</a:t>
            </a:r>
          </a:p>
          <a:p>
            <a:pPr marL="3657600" lvl="8" indent="0">
              <a:buNone/>
            </a:pPr>
            <a:r>
              <a:rPr lang="cs-CZ" dirty="0" smtClean="0"/>
              <a:t>                                                 18. šourek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24744"/>
            <a:ext cx="5760640" cy="5157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3528" y="116632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STAVBA : MUŽSKÉ POHLAVNÍ ÚSTROJÍ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33678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Mužské pohlavní ústrojí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VNITŘNÍ 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VNĚJŠÍ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VARLATA</a:t>
            </a:r>
          </a:p>
          <a:p>
            <a:r>
              <a:rPr lang="cs-CZ" dirty="0" smtClean="0"/>
              <a:t>NADVARLATA</a:t>
            </a:r>
          </a:p>
          <a:p>
            <a:r>
              <a:rPr lang="cs-CZ" dirty="0" smtClean="0"/>
              <a:t>CHÁMOVODY</a:t>
            </a:r>
          </a:p>
          <a:p>
            <a:r>
              <a:rPr lang="cs-CZ" dirty="0" smtClean="0"/>
              <a:t>SEMENNÉ VÁČKY</a:t>
            </a:r>
          </a:p>
          <a:p>
            <a:r>
              <a:rPr lang="cs-CZ" dirty="0" smtClean="0"/>
              <a:t>PROSTATA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4"/>
          </p:nvPr>
        </p:nvSpPr>
        <p:spPr/>
        <p:txBody>
          <a:bodyPr/>
          <a:lstStyle/>
          <a:p>
            <a:r>
              <a:rPr lang="cs-CZ" dirty="0" smtClean="0"/>
              <a:t>PENIS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708920"/>
            <a:ext cx="2210569" cy="3995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7308304" y="2708920"/>
            <a:ext cx="16561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A- šourek</a:t>
            </a:r>
          </a:p>
          <a:p>
            <a:r>
              <a:rPr lang="cs-CZ" dirty="0" smtClean="0"/>
              <a:t>B- penis (s topořivými tělísky- 3 )</a:t>
            </a:r>
          </a:p>
          <a:p>
            <a:r>
              <a:rPr lang="cs-CZ" dirty="0" smtClean="0"/>
              <a:t>C- žalud</a:t>
            </a:r>
          </a:p>
          <a:p>
            <a:r>
              <a:rPr lang="cs-CZ" dirty="0" smtClean="0"/>
              <a:t>D- předkožka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1981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  <p:bldP spid="4" grpId="0" build="p"/>
      <p:bldP spid="6" grpId="0" build="p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VNITŘNÍ POHLAVNÍ ORGÁNY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4400" b="1" dirty="0" smtClean="0"/>
              <a:t>VARLATA: </a:t>
            </a:r>
          </a:p>
          <a:p>
            <a:r>
              <a:rPr lang="cs-CZ" dirty="0" smtClean="0"/>
              <a:t>mužské pohlavní žlázy, uloženy v </a:t>
            </a:r>
            <a:r>
              <a:rPr lang="cs-CZ" dirty="0" err="1" smtClean="0"/>
              <a:t>šourku,vejčitý</a:t>
            </a:r>
            <a:r>
              <a:rPr lang="cs-CZ" dirty="0" smtClean="0"/>
              <a:t> tvar (5 cm), tvorba spermií v semenotvorných kanálcích</a:t>
            </a:r>
          </a:p>
          <a:p>
            <a:r>
              <a:rPr lang="cs-CZ" dirty="0" smtClean="0"/>
              <a:t>Vznik testosteronu- vliv na mužské pohlavní znaky : ochlupení, vousy, hrtan, svalová hmota a pohlavní chování muže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04861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SPERMIE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 varlat 	nadvarlat(dozrávají, shromažďují)	chámovody	prostata	</a:t>
            </a:r>
            <a:r>
              <a:rPr lang="cs-CZ" dirty="0" err="1" smtClean="0"/>
              <a:t>moč.trubice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V chámovodech vyústění </a:t>
            </a:r>
            <a:r>
              <a:rPr lang="cs-CZ" dirty="0" err="1" smtClean="0"/>
              <a:t>semenn.váčků</a:t>
            </a:r>
            <a:r>
              <a:rPr lang="cs-CZ" dirty="0" smtClean="0"/>
              <a:t>	vzniká sperma</a:t>
            </a:r>
          </a:p>
          <a:p>
            <a:r>
              <a:rPr lang="cs-CZ" dirty="0" smtClean="0"/>
              <a:t>1 ml spermatu=asi 50 – 100 mil. spermií</a:t>
            </a:r>
          </a:p>
          <a:p>
            <a:r>
              <a:rPr lang="cs-CZ" dirty="0" smtClean="0"/>
              <a:t>Spermie zrají asi 75 dní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72015"/>
          <a:stretch/>
        </p:blipFill>
        <p:spPr bwMode="auto">
          <a:xfrm>
            <a:off x="1691680" y="4377222"/>
            <a:ext cx="5686425" cy="1559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Šipka doprava 3"/>
          <p:cNvSpPr/>
          <p:nvPr/>
        </p:nvSpPr>
        <p:spPr>
          <a:xfrm>
            <a:off x="1079612" y="1988840"/>
            <a:ext cx="792088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2267744" y="1700808"/>
            <a:ext cx="432048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>
            <a:off x="3313559" y="2087137"/>
            <a:ext cx="288032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4788024" y="2060848"/>
            <a:ext cx="648072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2913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  <p:bldP spid="5" grpId="0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7200800" cy="49006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Objasnění pojmů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980728"/>
            <a:ext cx="8229600" cy="5256584"/>
          </a:xfrm>
        </p:spPr>
        <p:txBody>
          <a:bodyPr/>
          <a:lstStyle/>
          <a:p>
            <a:r>
              <a:rPr lang="cs-CZ" b="1" dirty="0" smtClean="0"/>
              <a:t>EREKCE</a:t>
            </a:r>
            <a:r>
              <a:rPr lang="cs-CZ" dirty="0" smtClean="0"/>
              <a:t>- reflexní děj, podněty různé, dojde k při vzrušení plnění krví topořivých tělísek a ztopoření penisu</a:t>
            </a:r>
          </a:p>
          <a:p>
            <a:r>
              <a:rPr lang="cs-CZ" b="1" dirty="0" smtClean="0"/>
              <a:t>EJAKULACE</a:t>
            </a:r>
            <a:r>
              <a:rPr lang="cs-CZ" dirty="0" smtClean="0"/>
              <a:t>- vypuzení spermatu reflexními stahy močovou trubicí </a:t>
            </a:r>
          </a:p>
          <a:p>
            <a:r>
              <a:rPr lang="cs-CZ" b="1" dirty="0" smtClean="0"/>
              <a:t>POLUCE</a:t>
            </a:r>
            <a:r>
              <a:rPr lang="cs-CZ" dirty="0" smtClean="0"/>
              <a:t>-samovolný únik ve spánku(normální)</a:t>
            </a:r>
          </a:p>
          <a:p>
            <a:r>
              <a:rPr lang="cs-CZ" b="1" dirty="0" smtClean="0"/>
              <a:t>IMPOTENCE</a:t>
            </a:r>
            <a:r>
              <a:rPr lang="cs-CZ" dirty="0" smtClean="0"/>
              <a:t>- neschopnost </a:t>
            </a:r>
            <a:r>
              <a:rPr lang="cs-CZ" dirty="0" smtClean="0"/>
              <a:t>erekce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!!!!</a:t>
            </a:r>
            <a:r>
              <a:rPr lang="cs-CZ" b="1" dirty="0" smtClean="0"/>
              <a:t>Rakovina varlat- </a:t>
            </a:r>
            <a:r>
              <a:rPr lang="cs-CZ" dirty="0" smtClean="0"/>
              <a:t>nutné </a:t>
            </a:r>
            <a:r>
              <a:rPr lang="cs-CZ" dirty="0" err="1" smtClean="0"/>
              <a:t>samovyšetřování</a:t>
            </a:r>
            <a:r>
              <a:rPr lang="cs-CZ" dirty="0" smtClean="0"/>
              <a:t>-nejčastěji kolem 16-18 let!!!!!!!!!!!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33846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268760"/>
            <a:ext cx="835292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Penis. In: </a:t>
            </a:r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2012-05-28].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upload.wikimedia.org/wikipedia/commons/f/fa/Penis_parts.png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STAVBA : Male </a:t>
            </a:r>
            <a:r>
              <a:rPr lang="cs-CZ" dirty="0" err="1"/>
              <a:t>reproductive</a:t>
            </a:r>
            <a:r>
              <a:rPr lang="cs-CZ" dirty="0"/>
              <a:t> </a:t>
            </a:r>
            <a:r>
              <a:rPr lang="cs-CZ" dirty="0" err="1"/>
              <a:t>system</a:t>
            </a:r>
            <a:r>
              <a:rPr lang="cs-CZ" dirty="0"/>
              <a:t> </a:t>
            </a:r>
            <a:r>
              <a:rPr lang="cs-CZ" dirty="0" err="1"/>
              <a:t>lateral</a:t>
            </a:r>
            <a:r>
              <a:rPr lang="cs-CZ" dirty="0"/>
              <a:t> nolabel.png: mužská pohlavní soustava. In: </a:t>
            </a:r>
            <a:r>
              <a:rPr lang="cs-CZ" i="1" dirty="0" err="1"/>
              <a:t>Wikipedia</a:t>
            </a:r>
            <a:r>
              <a:rPr lang="cs-CZ" dirty="0"/>
              <a:t>: 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2001-, 2003 [cit. 2012-05-28]. Dostupné z: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cs.wikipedia.org/wiki/Soubor:Male_reproductive_system_lateral_nolabel.png</a:t>
            </a:r>
            <a:endParaRPr lang="cs-CZ" dirty="0" smtClean="0"/>
          </a:p>
          <a:p>
            <a:endParaRPr lang="cs-CZ" dirty="0" smtClean="0"/>
          </a:p>
          <a:p>
            <a:r>
              <a:rPr lang="en-US" dirty="0" err="1"/>
              <a:t>Spermie</a:t>
            </a:r>
            <a:r>
              <a:rPr lang="en-US" dirty="0"/>
              <a:t>. In: </a:t>
            </a:r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2012-05-10].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4"/>
              </a:rPr>
              <a:t>http://</a:t>
            </a:r>
            <a:r>
              <a:rPr lang="en-US" dirty="0" smtClean="0">
                <a:hlinkClick r:id="rId4"/>
              </a:rPr>
              <a:t>cs.wikipedia.org/wiki/Soubor:Complete_diagram_of_a_human_spermatozoa_cs.svg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</a:t>
            </a:r>
            <a:r>
              <a:rPr lang="cs-CZ" dirty="0" smtClean="0"/>
              <a:t>Ostatní obrázky použity z </a:t>
            </a:r>
            <a:r>
              <a:rPr lang="cs-CZ" dirty="0"/>
              <a:t>FRONĚK, Jiří. </a:t>
            </a:r>
            <a:r>
              <a:rPr lang="cs-CZ" i="1" dirty="0"/>
              <a:t>Lidské tělo</a:t>
            </a:r>
            <a:r>
              <a:rPr lang="cs-CZ" dirty="0"/>
              <a:t>: </a:t>
            </a:r>
            <a:r>
              <a:rPr lang="cs-CZ" i="1" dirty="0"/>
              <a:t>Poznávejme sami sebe</a:t>
            </a:r>
            <a:r>
              <a:rPr lang="cs-CZ" dirty="0"/>
              <a:t>. Inka </a:t>
            </a:r>
            <a:r>
              <a:rPr lang="cs-CZ" dirty="0" err="1"/>
              <a:t>Delévová</a:t>
            </a:r>
            <a:r>
              <a:rPr lang="cs-CZ" dirty="0"/>
              <a:t>. Jaroslava Bukáčová, Vlasta </a:t>
            </a:r>
            <a:r>
              <a:rPr lang="cs-CZ" dirty="0" err="1"/>
              <a:t>Blumentrittová</a:t>
            </a:r>
            <a:r>
              <a:rPr lang="cs-CZ" dirty="0"/>
              <a:t>. Praha: </a:t>
            </a:r>
            <a:r>
              <a:rPr lang="cs-CZ" dirty="0" err="1"/>
              <a:t>Blug</a:t>
            </a:r>
            <a:r>
              <a:rPr lang="cs-CZ" dirty="0"/>
              <a:t>, 2004. 110-97-6. ISBN 80-85635-97-6.</a:t>
            </a:r>
          </a:p>
          <a:p>
            <a:r>
              <a:rPr lang="cs-CZ" dirty="0"/>
              <a:t/>
            </a:r>
            <a:br>
              <a:rPr lang="cs-CZ" dirty="0"/>
            </a:b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9877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88</TotalTime>
  <Words>257</Words>
  <Application>Microsoft Office PowerPoint</Application>
  <PresentationFormat>Předvádění na obrazovce (4:3)</PresentationFormat>
  <Paragraphs>69</Paragraphs>
  <Slides>11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Jmění</vt:lpstr>
      <vt:lpstr>Mužská pohlavní soustava</vt:lpstr>
      <vt:lpstr>Prezentace aplikace PowerPoint</vt:lpstr>
      <vt:lpstr>Anotace</vt:lpstr>
      <vt:lpstr>Rozmnožovací soustava</vt:lpstr>
      <vt:lpstr>Prezentace aplikace PowerPoint</vt:lpstr>
      <vt:lpstr> </vt:lpstr>
      <vt:lpstr>Mužské pohlavní ústrojí</vt:lpstr>
      <vt:lpstr>VNITŘNÍ POHLAVNÍ ORGÁNY</vt:lpstr>
      <vt:lpstr>SPERMIE</vt:lpstr>
      <vt:lpstr>Objasnění pojmů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0CGZ</dc:creator>
  <cp:lastModifiedBy>0CGZ</cp:lastModifiedBy>
  <cp:revision>9</cp:revision>
  <dcterms:created xsi:type="dcterms:W3CDTF">2012-05-28T18:27:38Z</dcterms:created>
  <dcterms:modified xsi:type="dcterms:W3CDTF">2012-09-01T05:12:49Z</dcterms:modified>
</cp:coreProperties>
</file>