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6" r:id="rId3"/>
    <p:sldId id="267" r:id="rId4"/>
    <p:sldId id="257" r:id="rId5"/>
    <p:sldId id="258" r:id="rId6"/>
    <p:sldId id="260" r:id="rId7"/>
    <p:sldId id="261" r:id="rId8"/>
    <p:sldId id="264" r:id="rId9"/>
    <p:sldId id="262" r:id="rId10"/>
    <p:sldId id="263" r:id="rId11"/>
    <p:sldId id="265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B07AA-42AA-423F-9759-372FA8E6C8F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387C2-86D9-4CCD-92B2-CD3FBF7E1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18498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B07AA-42AA-423F-9759-372FA8E6C8F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387C2-86D9-4CCD-92B2-CD3FBF7E1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5270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B07AA-42AA-423F-9759-372FA8E6C8F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387C2-86D9-4CCD-92B2-CD3FBF7E1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02350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B07AA-42AA-423F-9759-372FA8E6C8F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387C2-86D9-4CCD-92B2-CD3FBF7E1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648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B07AA-42AA-423F-9759-372FA8E6C8F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387C2-86D9-4CCD-92B2-CD3FBF7E1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101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B07AA-42AA-423F-9759-372FA8E6C8F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387C2-86D9-4CCD-92B2-CD3FBF7E1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910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B07AA-42AA-423F-9759-372FA8E6C8F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387C2-86D9-4CCD-92B2-CD3FBF7E1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2585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B07AA-42AA-423F-9759-372FA8E6C8F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387C2-86D9-4CCD-92B2-CD3FBF7E1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2600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B07AA-42AA-423F-9759-372FA8E6C8F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387C2-86D9-4CCD-92B2-CD3FBF7E1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0910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B07AA-42AA-423F-9759-372FA8E6C8F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387C2-86D9-4CCD-92B2-CD3FBF7E1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9122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B07AA-42AA-423F-9759-372FA8E6C8F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387C2-86D9-4CCD-92B2-CD3FBF7E1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1855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1B07AA-42AA-423F-9759-372FA8E6C8F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9387C2-86D9-4CCD-92B2-CD3FBF7E1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773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7000" b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TĚHOTENSTVÍ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Porod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9815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413" y="958850"/>
            <a:ext cx="7877175" cy="4945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06649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pro žáky 8. ročníku </a:t>
            </a:r>
            <a:r>
              <a:rPr lang="cs-CZ" dirty="0" smtClean="0"/>
              <a:t>ZŠ</a:t>
            </a:r>
          </a:p>
          <a:p>
            <a:r>
              <a:rPr lang="cs-CZ" dirty="0" smtClean="0"/>
              <a:t>Navazuje na látku :pohlavní soustava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983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TĚHOTENSTVÍ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/>
          <a:lstStyle/>
          <a:p>
            <a:r>
              <a:rPr lang="cs-CZ" dirty="0" smtClean="0"/>
              <a:t>PŘI POHLAVNÍ STYKU     EJAKULACE     SPERMA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OPLOZENÍ VAJÍČKA</a:t>
            </a:r>
          </a:p>
          <a:p>
            <a:pPr marL="0" indent="0">
              <a:buNone/>
            </a:pPr>
            <a:r>
              <a:rPr lang="cs-CZ" b="1" dirty="0" smtClean="0"/>
              <a:t>PŘÍZNAKY: 	</a:t>
            </a:r>
          </a:p>
          <a:p>
            <a:r>
              <a:rPr lang="cs-CZ" dirty="0" smtClean="0"/>
              <a:t>VYNECHÁNÍ MENSTRUACE</a:t>
            </a:r>
          </a:p>
          <a:p>
            <a:r>
              <a:rPr lang="cs-CZ" dirty="0" smtClean="0"/>
              <a:t>ÚNAVA, NEVOLNOST, ČASTĚJŠÍ </a:t>
            </a:r>
          </a:p>
          <a:p>
            <a:pPr marL="0" indent="0">
              <a:buNone/>
            </a:pPr>
            <a:r>
              <a:rPr lang="cs-CZ" dirty="0" smtClean="0"/>
              <a:t>MOČENÍ, CITLIVOST PRSŮ,</a:t>
            </a:r>
          </a:p>
          <a:p>
            <a:pPr marL="0" indent="0">
              <a:buNone/>
            </a:pPr>
            <a:r>
              <a:rPr lang="cs-CZ" dirty="0" smtClean="0"/>
              <a:t> VNÍMÁNÍ PACHŮ</a:t>
            </a:r>
          </a:p>
          <a:p>
            <a:r>
              <a:rPr lang="cs-CZ" dirty="0" smtClean="0"/>
              <a:t>POZITIVNÍ TEST NA PŘÍTOMNOST HORMONŮ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276872"/>
            <a:ext cx="2808312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4427984" y="1916832"/>
            <a:ext cx="288032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6804248" y="1916832"/>
            <a:ext cx="216024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827584" y="2492896"/>
            <a:ext cx="792088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156176" y="529833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Těhotenství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0287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6" grpId="0" animBg="1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3000"/>
            <a:lum/>
          </a:blip>
          <a:srcRect/>
          <a:stretch>
            <a:fillRect l="-7000" t="-6000" r="-6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TĚHOTENSTVÍ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TRVÁ 280 DNÍ , 40 TÝDNŮ, 9 MĚSÍCŮ</a:t>
            </a:r>
          </a:p>
          <a:p>
            <a:r>
              <a:rPr lang="cs-CZ" dirty="0" smtClean="0"/>
              <a:t>DBÁT O ZDRAVÍ: PESTRÁ STRAVA, ŽÁDNÝ ALKOHOL A KOUŘENÍ- POŠKOZUJE PLOD!!!!</a:t>
            </a:r>
          </a:p>
          <a:p>
            <a:r>
              <a:rPr lang="cs-CZ" dirty="0" smtClean="0"/>
              <a:t>OMEZENÉ UŽÍVÁNÍ LÉKŮ</a:t>
            </a:r>
          </a:p>
          <a:p>
            <a:r>
              <a:rPr lang="cs-CZ" dirty="0" smtClean="0"/>
              <a:t>CHRÁNIT SE PŘED INFEKCEMI</a:t>
            </a:r>
          </a:p>
          <a:p>
            <a:r>
              <a:rPr lang="cs-CZ" dirty="0" smtClean="0"/>
              <a:t>DOSTATEK SPÁNKU, PŘIMĚŘENÉHO POHYBU, KLID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331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923" b="32744"/>
          <a:stretch/>
        </p:blipFill>
        <p:spPr>
          <a:xfrm>
            <a:off x="179512" y="116632"/>
            <a:ext cx="8784976" cy="6741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132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zárodku a plodu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00654" y="1052736"/>
            <a:ext cx="8064896" cy="6617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/>
              <a:t>Zárodek:</a:t>
            </a:r>
          </a:p>
          <a:p>
            <a:r>
              <a:rPr lang="cs-CZ" sz="3600" dirty="0" smtClean="0"/>
              <a:t>1. – 2. měsíc : Hlava a nohy embrya rostou, vyvíjejí se oči a uši. V budoucím hrudníku bije srdce a vytvářejí se plíce.</a:t>
            </a:r>
          </a:p>
          <a:p>
            <a:r>
              <a:rPr lang="cs-CZ" sz="3600" b="1" u="sng" dirty="0" smtClean="0"/>
              <a:t>Plod  </a:t>
            </a:r>
          </a:p>
          <a:p>
            <a:r>
              <a:rPr lang="cs-CZ" sz="3600" dirty="0" smtClean="0"/>
              <a:t>od 3. měsíce : už má všechny orgány. Vytváří se čelist včetně zárodků zubů v dásních. V mozku probíhá elektrická aktivita. Plod měří asi 2 cm a jeho srdce tepe asi 140 až 150 krát za minutu.</a:t>
            </a:r>
          </a:p>
          <a:p>
            <a:endParaRPr lang="cs-CZ" sz="36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67592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3168352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Plod je uložen v zárodeční dutině, vyplněn  plodovou vodou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b="1" u="sng" dirty="0" smtClean="0"/>
              <a:t>PLACENTA</a:t>
            </a:r>
            <a:r>
              <a:rPr lang="cs-CZ" sz="3600" dirty="0" smtClean="0"/>
              <a:t>:  vyživuje plod pomocí pupečníku : kyslík, živiny</a:t>
            </a:r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801" r="53505" b="51765"/>
          <a:stretch/>
        </p:blipFill>
        <p:spPr>
          <a:xfrm>
            <a:off x="3491880" y="0"/>
            <a:ext cx="5472608" cy="6723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9341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333" b="34511"/>
          <a:stretch/>
        </p:blipFill>
        <p:spPr>
          <a:xfrm>
            <a:off x="179511" y="188640"/>
            <a:ext cx="8640961" cy="6552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02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r>
              <a:rPr lang="cs-CZ" dirty="0" smtClean="0"/>
              <a:t>Konec těhotenství</a:t>
            </a:r>
          </a:p>
          <a:p>
            <a:r>
              <a:rPr lang="cs-CZ" dirty="0" smtClean="0"/>
              <a:t>Začátek: stahy dělohy, únik plodové vody</a:t>
            </a:r>
          </a:p>
          <a:p>
            <a:r>
              <a:rPr lang="cs-CZ" dirty="0" smtClean="0"/>
              <a:t>3doby porodní</a:t>
            </a:r>
          </a:p>
          <a:p>
            <a:pPr marL="0" indent="0">
              <a:buNone/>
            </a:pPr>
            <a:r>
              <a:rPr lang="cs-CZ" dirty="0" smtClean="0"/>
              <a:t>1.doba: otevírací-stahy, otevření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rdla děložního</a:t>
            </a:r>
          </a:p>
          <a:p>
            <a:pPr marL="0" indent="0">
              <a:buNone/>
            </a:pPr>
            <a:r>
              <a:rPr lang="cs-CZ" dirty="0" smtClean="0"/>
              <a:t>2. doba: </a:t>
            </a:r>
            <a:r>
              <a:rPr lang="cs-CZ" dirty="0" err="1" smtClean="0"/>
              <a:t>vypuzovací-narození</a:t>
            </a:r>
            <a:r>
              <a:rPr lang="cs-CZ" dirty="0" smtClean="0"/>
              <a:t> dítěte</a:t>
            </a:r>
          </a:p>
          <a:p>
            <a:pPr marL="0" indent="0">
              <a:buNone/>
            </a:pPr>
            <a:r>
              <a:rPr lang="cs-CZ" dirty="0" smtClean="0"/>
              <a:t>3.doba: vypuzení placenty</a:t>
            </a:r>
          </a:p>
          <a:p>
            <a:pPr marL="0" indent="0">
              <a:buNone/>
            </a:pPr>
            <a:r>
              <a:rPr lang="cs-CZ" dirty="0" smtClean="0"/>
              <a:t>Donošený novorozenec </a:t>
            </a:r>
            <a:r>
              <a:rPr lang="cs-CZ" b="1" dirty="0" smtClean="0"/>
              <a:t>asi </a:t>
            </a:r>
            <a:r>
              <a:rPr lang="cs-CZ" dirty="0" smtClean="0"/>
              <a:t>50 cm, 3 kg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5687" t="3529" r="-425" b="74118"/>
          <a:stretch/>
        </p:blipFill>
        <p:spPr>
          <a:xfrm>
            <a:off x="5992652" y="2636912"/>
            <a:ext cx="3131840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2959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Mateřské mléko, kojení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porodu produkce hormonu OXYTOCINU</a:t>
            </a:r>
          </a:p>
          <a:p>
            <a:r>
              <a:rPr lang="cs-CZ" dirty="0" smtClean="0"/>
              <a:t>Oxytocin ovlivňuje tvorbu mat. mléka</a:t>
            </a:r>
          </a:p>
          <a:p>
            <a:r>
              <a:rPr lang="cs-CZ" b="1" dirty="0" smtClean="0"/>
              <a:t>Nejlepší výživa pro novorozence!!!!</a:t>
            </a:r>
          </a:p>
          <a:p>
            <a:r>
              <a:rPr lang="cs-CZ" dirty="0" smtClean="0"/>
              <a:t>Protilátky, lépe stravitelné, živiny</a:t>
            </a:r>
          </a:p>
          <a:p>
            <a:r>
              <a:rPr lang="cs-CZ" dirty="0" smtClean="0"/>
              <a:t>Tvorba citového vztahu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1841" t="26274" b="52353"/>
          <a:stretch/>
        </p:blipFill>
        <p:spPr>
          <a:xfrm>
            <a:off x="1043608" y="4509120"/>
            <a:ext cx="2664296" cy="2232248"/>
          </a:xfrm>
          <a:prstGeom prst="rect">
            <a:avLst/>
          </a:prstGeom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212976"/>
            <a:ext cx="2555776" cy="35531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20072" y="562524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Kojení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371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effectLst/>
              </a:rPr>
              <a:t>TĚHOTENSTVÍ: </a:t>
            </a:r>
            <a:r>
              <a:rPr lang="cs-CZ" dirty="0" err="1" smtClean="0">
                <a:effectLst/>
              </a:rPr>
              <a:t>Oh</a:t>
            </a:r>
            <a:r>
              <a:rPr lang="cs-CZ" dirty="0" smtClean="0">
                <a:effectLst/>
              </a:rPr>
              <a:t> mother.jpg. In: </a:t>
            </a:r>
            <a:r>
              <a:rPr lang="cs-CZ" i="1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San Francisco (CA): </a:t>
            </a:r>
            <a:r>
              <a:rPr lang="cs-CZ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2001-, 17.5.2007 [cit. 2012-06-12]. Dostupné z: http://cs.wikipedia.org/wiki/Soubor:Oh_mother.jpg </a:t>
            </a:r>
          </a:p>
          <a:p>
            <a:r>
              <a:rPr lang="cs-CZ" dirty="0" smtClean="0">
                <a:effectLst/>
              </a:rPr>
              <a:t>Kojení: </a:t>
            </a:r>
            <a:r>
              <a:rPr lang="cs-CZ" dirty="0" err="1" smtClean="0">
                <a:effectLst/>
              </a:rPr>
              <a:t>Breastfeeding</a:t>
            </a:r>
            <a:r>
              <a:rPr lang="cs-CZ" dirty="0" smtClean="0">
                <a:effectLst/>
              </a:rPr>
              <a:t> infant.jpg. In: </a:t>
            </a:r>
            <a:r>
              <a:rPr lang="cs-CZ" i="1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San Francisco (CA): </a:t>
            </a:r>
            <a:r>
              <a:rPr lang="cs-CZ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2001-, 31.12.2004 [cit. 2012-06-12]. Dostupné z: http://cs.wikipedia.org/wiki/Soubor:Breastfeeding_infant.jpg </a:t>
            </a:r>
          </a:p>
          <a:p>
            <a:r>
              <a:rPr lang="cs-CZ" dirty="0" smtClean="0"/>
              <a:t>Ostatní obrázky použity z </a:t>
            </a:r>
            <a:r>
              <a:rPr lang="cs-CZ" dirty="0"/>
              <a:t>FRONĚK, Jiří. </a:t>
            </a:r>
            <a:r>
              <a:rPr lang="cs-CZ" i="1" dirty="0"/>
              <a:t>Lidské tělo</a:t>
            </a:r>
            <a:r>
              <a:rPr lang="cs-CZ" dirty="0"/>
              <a:t>: </a:t>
            </a:r>
            <a:r>
              <a:rPr lang="cs-CZ" i="1" dirty="0"/>
              <a:t>Poznávejme sami sebe</a:t>
            </a:r>
            <a:r>
              <a:rPr lang="cs-CZ" dirty="0"/>
              <a:t>. Inka </a:t>
            </a:r>
            <a:r>
              <a:rPr lang="cs-CZ" dirty="0" err="1"/>
              <a:t>Delévová</a:t>
            </a:r>
            <a:r>
              <a:rPr lang="cs-CZ" dirty="0"/>
              <a:t>. Jaroslava Bukáčová, Vlasta </a:t>
            </a:r>
            <a:r>
              <a:rPr lang="cs-CZ" dirty="0" err="1"/>
              <a:t>Blumentrittová</a:t>
            </a:r>
            <a:r>
              <a:rPr lang="cs-CZ" dirty="0"/>
              <a:t>. Praha: </a:t>
            </a:r>
            <a:r>
              <a:rPr lang="cs-CZ" dirty="0" err="1"/>
              <a:t>Blug</a:t>
            </a:r>
            <a:r>
              <a:rPr lang="cs-CZ" dirty="0"/>
              <a:t>, 2004. 110-97-6. ISBN 80-85635-97-6.</a:t>
            </a:r>
          </a:p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endParaRPr lang="cs-CZ" dirty="0" smtClean="0">
              <a:effectLst/>
            </a:endParaRPr>
          </a:p>
          <a:p>
            <a:endParaRPr lang="cs-CZ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2725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</TotalTime>
  <Words>316</Words>
  <Application>Microsoft Office PowerPoint</Application>
  <PresentationFormat>Předvádění na obrazovce (4:3)</PresentationFormat>
  <Paragraphs>48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TĚHOTENSTVÍ</vt:lpstr>
      <vt:lpstr>Prezentace aplikace PowerPoint</vt:lpstr>
      <vt:lpstr>ANOTACE</vt:lpstr>
      <vt:lpstr>TĚHOTENSTVÍ</vt:lpstr>
      <vt:lpstr>TĚHOTENSTVÍ</vt:lpstr>
      <vt:lpstr>Prezentace aplikace PowerPoint</vt:lpstr>
      <vt:lpstr>Vývoj zárodku a plodu</vt:lpstr>
      <vt:lpstr>Prezentace aplikace PowerPoint</vt:lpstr>
      <vt:lpstr>Prezentace aplikace PowerPoint</vt:lpstr>
      <vt:lpstr>POROD</vt:lpstr>
      <vt:lpstr>Mateřské mléko, kojení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TĚHOTENSTVÍ</dc:title>
  <dc:creator>Schejbalová Kateřina</dc:creator>
  <cp:lastModifiedBy>0CGZ</cp:lastModifiedBy>
  <cp:revision>10</cp:revision>
  <dcterms:created xsi:type="dcterms:W3CDTF">2012-06-12T08:02:04Z</dcterms:created>
  <dcterms:modified xsi:type="dcterms:W3CDTF">2012-09-01T05:02:06Z</dcterms:modified>
</cp:coreProperties>
</file>