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28" autoAdjust="0"/>
  </p:normalViewPr>
  <p:slideViewPr>
    <p:cSldViewPr>
      <p:cViewPr>
        <p:scale>
          <a:sx n="60" d="100"/>
          <a:sy n="60" d="100"/>
        </p:scale>
        <p:origin x="-79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46E8F5-525E-48CD-840A-5AC59F2527EE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DAAD05-5054-465E-86D4-911C4624D7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66548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tzbghjjjjjj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AAD05-5054-465E-86D4-911C4624D705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4285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6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32DFA1A-032F-4022-A7B2-EE0680E6B1FA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9C1E236-7C08-45C3-90FE-0D8B9719FB6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2243644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Výtvarná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výchova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latin typeface="Times New Roman"/>
                          <a:ea typeface="Calibri"/>
                          <a:cs typeface="Times New Roman"/>
                        </a:rPr>
                        <a:t>VY_31_INOVACE_01_</a:t>
                      </a:r>
                      <a:r>
                        <a:rPr kumimoji="0" lang="cs-CZ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Venuše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Křivonosková Kateřina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3619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/>
                    </a14:imgEffect>
                    <a14:imgEffect>
                      <a14:artisticPencilSketch trans="100000" pressure="1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12576" y="548680"/>
            <a:ext cx="4040207" cy="6687740"/>
          </a:xfrm>
          <a:prstGeom prst="rect">
            <a:avLst/>
          </a:prstGeom>
          <a:noFill/>
          <a:ln w="0" cap="sq">
            <a:noFill/>
            <a:round/>
          </a:ln>
          <a:effectLst/>
          <a:scene3d>
            <a:camera prst="orthographicFront"/>
            <a:lightRig rig="threePt" dir="t"/>
          </a:scene3d>
          <a:sp3d>
            <a:contourClr>
              <a:srgbClr val="FFFFFF"/>
            </a:contourClr>
          </a:sp3d>
        </p:spPr>
      </p:pic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611560" y="2348880"/>
            <a:ext cx="8686474" cy="1152128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>
            <a:noAutofit/>
          </a:bodyPr>
          <a:lstStyle/>
          <a:p>
            <a:r>
              <a:rPr lang="cs-CZ" sz="13800" dirty="0" smtClean="0">
                <a:ln w="6350">
                  <a:solidFill>
                    <a:schemeClr val="bg1"/>
                  </a:solidFill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Aharoni" pitchFamily="2" charset="-79"/>
              </a:rPr>
              <a:t>VENUŠE</a:t>
            </a:r>
            <a:endParaRPr lang="cs-CZ" sz="13800" dirty="0">
              <a:ln w="6350">
                <a:solidFill>
                  <a:schemeClr val="bg1"/>
                </a:solidFill>
              </a:ln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cs typeface="Aharoni" pitchFamily="2" charset="-79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98945" y="3717032"/>
            <a:ext cx="626469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Arial Narrow" pitchFamily="34" charset="0"/>
                <a:ea typeface="Batang" pitchFamily="18" charset="-127"/>
              </a:rPr>
              <a:t>pravěké sochy žen</a:t>
            </a:r>
            <a:endParaRPr lang="cs-CZ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Arial Narrow" pitchFamily="34" charset="0"/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154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2156786"/>
            <a:ext cx="7388003" cy="2031325"/>
          </a:xfrm>
          <a:prstGeom prst="rect">
            <a:avLst/>
          </a:prstGeom>
          <a:noFill/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cs-CZ" sz="3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Žena  –   matka = </a:t>
            </a:r>
            <a:r>
              <a:rPr lang="cs-CZ" sz="3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uctívání</a:t>
            </a:r>
          </a:p>
          <a:p>
            <a:pPr marL="571500" indent="-571500">
              <a:buFont typeface="Wingdings" pitchFamily="2" charset="2"/>
              <a:buChar char="Ø"/>
            </a:pPr>
            <a:endParaRPr lang="cs-CZ" sz="3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cs-CZ" sz="3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Sošky </a:t>
            </a:r>
            <a:r>
              <a:rPr lang="cs-CZ" sz="3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nejrůznější materiály</a:t>
            </a:r>
          </a:p>
          <a:p>
            <a:pPr marL="285750" indent="-285750">
              <a:buFont typeface="Wingdings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42061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14256" y="2780928"/>
            <a:ext cx="4657429" cy="233910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lvl="0"/>
            <a:r>
              <a:rPr lang="cs-CZ" sz="4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Venuše </a:t>
            </a:r>
            <a:r>
              <a:rPr lang="cs-CZ" sz="4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4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rohem </a:t>
            </a:r>
            <a:endParaRPr lang="cs-CZ" sz="480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cs-CZ" sz="2000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Laussel</a:t>
            </a:r>
            <a:r>
              <a:rPr lang="cs-CZ" sz="20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 </a:t>
            </a:r>
            <a:endParaRPr lang="cs-CZ" sz="2000" i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cs-CZ" sz="20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rytina </a:t>
            </a:r>
            <a:r>
              <a:rPr lang="cs-CZ" sz="2000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cs-CZ" sz="2000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kame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stáří 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30 000 let </a:t>
            </a:r>
            <a:endParaRPr lang="cs-CZ" sz="200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NATURALISTICKÉ zobrazení</a:t>
            </a:r>
            <a:endParaRPr lang="cs-CZ" sz="2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02988"/>
            <a:ext cx="3922776" cy="5477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033654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9961" y="2271104"/>
            <a:ext cx="4695810" cy="307776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cs-CZ" sz="3200" dirty="0">
                <a:solidFill>
                  <a:schemeClr val="accent1">
                    <a:lumMod val="75000"/>
                  </a:schemeClr>
                </a:solidFill>
              </a:rPr>
              <a:t>Venuše z Dolních Věstonic </a:t>
            </a:r>
            <a:endParaRPr lang="cs-CZ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 algn="ctr"/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na </a:t>
            </a:r>
            <a:r>
              <a:rPr lang="cs-CZ" sz="3200" dirty="0">
                <a:solidFill>
                  <a:schemeClr val="accent1">
                    <a:lumMod val="75000"/>
                  </a:schemeClr>
                </a:solidFill>
              </a:rPr>
              <a:t>Moravě </a:t>
            </a:r>
            <a:endParaRPr lang="cs-CZ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vymodelována ze směsi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popela, 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jílovité hlíny a kostního prachu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stáří 30 000 let </a:t>
            </a: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NATURALISTICKÉ</a:t>
            </a:r>
            <a:endParaRPr lang="cs-CZ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/>
                    </a14:imgEffect>
                    <a14:imgEffect>
                      <a14:artisticPencilSketch trans="100000" pressure="1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7409" y="499304"/>
            <a:ext cx="4039807" cy="6687740"/>
          </a:xfrm>
          <a:prstGeom prst="rect">
            <a:avLst/>
          </a:prstGeom>
          <a:noFill/>
          <a:ln w="0" cap="sq">
            <a:noFill/>
            <a:round/>
          </a:ln>
          <a:effectLst/>
          <a:scene3d>
            <a:camera prst="orthographicFront"/>
            <a:lightRig rig="threePt" dir="t"/>
          </a:scene3d>
          <a:sp3d>
            <a:contourClr>
              <a:srgbClr val="FFFFFF"/>
            </a:contourClr>
          </a:sp3d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667" b="95333" l="9901" r="900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692696"/>
            <a:ext cx="3606393" cy="671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43554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5370"/>
            <a:ext cx="4445584" cy="6692022"/>
          </a:xfrm>
          <a:prstGeom prst="rect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</p:pic>
      <p:sp>
        <p:nvSpPr>
          <p:cNvPr id="3" name="TextovéPole 2"/>
          <p:cNvSpPr txBox="1"/>
          <p:nvPr/>
        </p:nvSpPr>
        <p:spPr>
          <a:xfrm>
            <a:off x="5220072" y="2468835"/>
            <a:ext cx="3397084" cy="14157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lvl="0"/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ZDENĚK BURIAN 1905 – 1981</a:t>
            </a:r>
          </a:p>
          <a:p>
            <a:pPr lvl="0"/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Tvůrce Věstonické </a:t>
            </a:r>
            <a:r>
              <a:rPr lang="cs-CZ" sz="1400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venuše</a:t>
            </a:r>
            <a:endParaRPr lang="cs-CZ" sz="140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olej na plátně</a:t>
            </a:r>
          </a:p>
          <a:p>
            <a:pPr lvl="0"/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2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95831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" b="98667" l="9402" r="897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692696"/>
            <a:ext cx="2160240" cy="553907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347864" y="2096337"/>
            <a:ext cx="4695810" cy="310854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Soška ženy z Hlubokých </a:t>
            </a:r>
            <a:r>
              <a:rPr lang="cs-CZ" sz="3200" dirty="0" err="1" smtClean="0">
                <a:solidFill>
                  <a:schemeClr val="accent1">
                    <a:lumMod val="50000"/>
                  </a:schemeClr>
                </a:solidFill>
              </a:rPr>
              <a:t>Mašůvek</a:t>
            </a:r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u Znojma na Moravě </a:t>
            </a:r>
            <a:endParaRPr lang="cs-CZ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lvl="0" indent="-342900"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vypálena 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z hlíny – 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keramiky </a:t>
            </a:r>
          </a:p>
          <a:p>
            <a:pPr marL="342900" lvl="0" indent="-342900"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stáří 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5 000 let </a:t>
            </a:r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lvl="0" indent="-342900"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Zjednodušená, stylizovaná, idealizovaná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0870888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320480" y="2708920"/>
            <a:ext cx="4572000" cy="267765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0" algn="ctr"/>
            <a:r>
              <a:rPr lang="cs-CZ" sz="3200" dirty="0">
                <a:solidFill>
                  <a:schemeClr val="accent1">
                    <a:lumMod val="50000"/>
                  </a:schemeClr>
                </a:solidFill>
              </a:rPr>
              <a:t>Soška zjednodušené ženské postavy – idolu z Plovdivu v Bulharsku </a:t>
            </a:r>
            <a:endParaRPr lang="cs-CZ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z kamene 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stáří 5</a:t>
            </a:r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 000 let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Zjednodušená, stylizovaná, </a:t>
            </a:r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idealizovaná</a:t>
            </a:r>
          </a:p>
        </p:txBody>
      </p:sp>
    </p:spTree>
    <p:extLst>
      <p:ext uri="{BB962C8B-B14F-4D97-AF65-F5344CB8AC3E}">
        <p14:creationId xmlns:p14="http://schemas.microsoft.com/office/powerpoint/2010/main" xmlns="" val="42366227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32115" y="-171400"/>
            <a:ext cx="9122699" cy="12618839"/>
          </a:xfrm>
          <a:prstGeom prst="rect">
            <a:avLst/>
          </a:prstGeom>
          <a:gradFill>
            <a:gsLst>
              <a:gs pos="0">
                <a:schemeClr val="accent1">
                  <a:tint val="48000"/>
                  <a:satMod val="138000"/>
                  <a:alpha val="18000"/>
                </a:schemeClr>
              </a:gs>
              <a:gs pos="48000">
                <a:schemeClr val="accent1">
                  <a:tint val="85000"/>
                </a:schemeClr>
              </a:gs>
              <a:gs pos="52000">
                <a:schemeClr val="accent1">
                  <a:tint val="92000"/>
                </a:schemeClr>
              </a:gs>
              <a:gs pos="63000">
                <a:schemeClr val="accent1">
                  <a:tint val="93000"/>
                </a:schemeClr>
              </a:gs>
              <a:gs pos="73000">
                <a:schemeClr val="accent1">
                  <a:tint val="92000"/>
                </a:schemeClr>
              </a:gs>
              <a:gs pos="86000">
                <a:schemeClr val="accent1">
                  <a:tint val="83000"/>
                  <a:satMod val="108000"/>
                </a:schemeClr>
              </a:gs>
              <a:gs pos="100000">
                <a:schemeClr val="accent1">
                  <a:tint val="48000"/>
                  <a:satMod val="150000"/>
                </a:schemeClr>
              </a:gs>
            </a:gsLst>
            <a:lin ang="5400000" scaled="0"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endParaRPr lang="cs-CZ" dirty="0" smtClean="0"/>
          </a:p>
          <a:p>
            <a:pPr lvl="0"/>
            <a:endParaRPr lang="cs-CZ" dirty="0"/>
          </a:p>
          <a:p>
            <a:pPr marL="285750" indent="-285750">
              <a:buFont typeface="Wingdings" pitchFamily="2" charset="2"/>
              <a:buChar char="Ø"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Co </a:t>
            </a:r>
            <a:r>
              <a:rPr lang="cs-CZ" sz="2400" dirty="0">
                <a:solidFill>
                  <a:schemeClr val="accent1">
                    <a:lumMod val="50000"/>
                  </a:schemeClr>
                </a:solidFill>
              </a:rPr>
              <a:t>znamená pojem naturalistické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zobrazení 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Kde se v současné době setkáváme se zjednodušenými symboly</a:t>
            </a:r>
          </a:p>
          <a:p>
            <a:pPr marL="342900" indent="-342900">
              <a:buFont typeface="Wingdings" pitchFamily="2" charset="2"/>
              <a:buChar char="Ø"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endParaRPr lang="cs-CZ" sz="2800" dirty="0"/>
          </a:p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pPr lvl="0"/>
            <a:endParaRPr lang="cs-CZ" dirty="0"/>
          </a:p>
          <a:p>
            <a:pPr lvl="0"/>
            <a:endParaRPr lang="cs-CZ" dirty="0" smtClean="0"/>
          </a:p>
          <a:p>
            <a:pPr lvl="0"/>
            <a:endParaRPr lang="cs-CZ" dirty="0"/>
          </a:p>
          <a:p>
            <a:pPr lvl="0"/>
            <a:endParaRPr lang="cs-CZ" dirty="0" smtClean="0"/>
          </a:p>
          <a:p>
            <a:pPr lvl="0"/>
            <a:endParaRPr lang="cs-CZ" dirty="0"/>
          </a:p>
          <a:p>
            <a:pPr lvl="0"/>
            <a:endParaRPr lang="cs-CZ" dirty="0" smtClean="0"/>
          </a:p>
          <a:p>
            <a:pPr lvl="0"/>
            <a:endParaRPr lang="cs-CZ" dirty="0"/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3217" y="1979548"/>
            <a:ext cx="63367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(přirozený, nezkreslující, ostře </a:t>
            </a:r>
            <a:r>
              <a:rPr lang="cs-CZ" sz="2000" b="1" dirty="0" smtClean="0">
                <a:solidFill>
                  <a:srgbClr val="FF0000"/>
                </a:solidFill>
              </a:rPr>
              <a:t>realistický,drsný</a:t>
            </a:r>
            <a:r>
              <a:rPr lang="cs-CZ" sz="2000" b="1" dirty="0" smtClean="0">
                <a:solidFill>
                  <a:srgbClr val="FF0000"/>
                </a:solidFill>
              </a:rPr>
              <a:t>)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4221087"/>
            <a:ext cx="6627135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orientační tabule, loga sportů při OH, označení toalet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95171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Zobrazení sošek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91852" y="1535112"/>
            <a:ext cx="4040188" cy="750887"/>
          </a:xfrm>
        </p:spPr>
        <p:txBody>
          <a:bodyPr/>
          <a:lstStyle/>
          <a:p>
            <a:r>
              <a:rPr lang="cs-CZ" dirty="0" smtClean="0"/>
              <a:t>? zobrazení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004048" y="1535112"/>
            <a:ext cx="4041775" cy="750887"/>
          </a:xfrm>
        </p:spPr>
        <p:txBody>
          <a:bodyPr/>
          <a:lstStyle/>
          <a:p>
            <a:r>
              <a:rPr lang="cs-CZ" dirty="0"/>
              <a:t>? </a:t>
            </a:r>
            <a:r>
              <a:rPr lang="cs-CZ" dirty="0" smtClean="0"/>
              <a:t>zobrazení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000" b="99333" l="9402" r="897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2197105"/>
            <a:ext cx="1114425" cy="2857500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  <a14:imgEffect>
                      <a14:artisticPencilSketch trans="100000" pressure="1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0655" y="1844824"/>
            <a:ext cx="2045979" cy="3562063"/>
          </a:xfrm>
          <a:prstGeom prst="rect">
            <a:avLst/>
          </a:prstGeom>
          <a:noFill/>
          <a:ln w="0" cap="sq">
            <a:noFill/>
            <a:round/>
          </a:ln>
          <a:effectLst/>
          <a:scene3d>
            <a:camera prst="orthographicFront"/>
            <a:lightRig rig="threePt" dir="t"/>
          </a:scene3d>
          <a:sp3d>
            <a:contourClr>
              <a:srgbClr val="FFFFFF"/>
            </a:contourClr>
          </a:sp3d>
        </p:spPr>
      </p:pic>
      <p:sp>
        <p:nvSpPr>
          <p:cNvPr id="9" name="TextovéPole 8"/>
          <p:cNvSpPr txBox="1"/>
          <p:nvPr/>
        </p:nvSpPr>
        <p:spPr>
          <a:xfrm>
            <a:off x="4716016" y="5083721"/>
            <a:ext cx="25859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symbolické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6548" y="5088590"/>
            <a:ext cx="3134191" cy="646331"/>
          </a:xfrm>
          <a:prstGeom prst="rect">
            <a:avLst/>
          </a:prstGeom>
          <a:noFill/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naturalistické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0078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87524" y="404664"/>
            <a:ext cx="8568952" cy="86177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Použité zdroje</a:t>
            </a:r>
            <a:endParaRPr lang="cs-CZ" u="sng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Pavel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Šamšula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Jarmila Hirschová  .:Průvodce výtvarným uměním.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Praha,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Práce, 1994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/>
              <a:t>Česká verze </a:t>
            </a:r>
            <a:r>
              <a:rPr lang="cs-CZ" sz="1600" b="1" dirty="0"/>
              <a:t>Wikipedie</a:t>
            </a:r>
            <a:r>
              <a:rPr lang="cs-CZ" sz="1600" dirty="0"/>
              <a:t> </a:t>
            </a:r>
            <a:r>
              <a:rPr lang="cs-CZ" sz="1600" dirty="0" smtClean="0"/>
              <a:t> </a:t>
            </a:r>
            <a:r>
              <a:rPr lang="cs-CZ" sz="1600" dirty="0"/>
              <a:t>2002 ,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17221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</TotalTime>
  <Words>111</Words>
  <Application>Microsoft Office PowerPoint</Application>
  <PresentationFormat>Předvádění na obrazovce (4:3)</PresentationFormat>
  <Paragraphs>81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Vrchol</vt:lpstr>
      <vt:lpstr>Snímek 1</vt:lpstr>
      <vt:lpstr>VENUŠE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Zobrazení sošek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VENUŠE</dc:title>
  <dc:creator>OEM</dc:creator>
  <cp:lastModifiedBy>Vaše jméno</cp:lastModifiedBy>
  <cp:revision>25</cp:revision>
  <dcterms:created xsi:type="dcterms:W3CDTF">2011-08-27T10:06:14Z</dcterms:created>
  <dcterms:modified xsi:type="dcterms:W3CDTF">2012-09-01T18:32:14Z</dcterms:modified>
</cp:coreProperties>
</file>