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6" r:id="rId2"/>
    <p:sldId id="256" r:id="rId3"/>
    <p:sldId id="258" r:id="rId4"/>
    <p:sldId id="261" r:id="rId5"/>
    <p:sldId id="260" r:id="rId6"/>
    <p:sldId id="259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-135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AFB03A-60B0-4103-9FC9-BA1C24B44B30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9AD02A-9233-4590-97D6-F3928CBB7D1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18666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B89CC0E-3068-4D5C-AAFA-3A8CBB14E98C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FBFAD3F-F16D-4CD1-B5F5-887038F756F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9CC0E-3068-4D5C-AAFA-3A8CBB14E98C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FAD3F-F16D-4CD1-B5F5-887038F756F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9CC0E-3068-4D5C-AAFA-3A8CBB14E98C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FAD3F-F16D-4CD1-B5F5-887038F756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9CC0E-3068-4D5C-AAFA-3A8CBB14E98C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FAD3F-F16D-4CD1-B5F5-887038F756F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9CC0E-3068-4D5C-AAFA-3A8CBB14E98C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FAD3F-F16D-4CD1-B5F5-887038F756F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9CC0E-3068-4D5C-AAFA-3A8CBB14E98C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FAD3F-F16D-4CD1-B5F5-887038F756F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9CC0E-3068-4D5C-AAFA-3A8CBB14E98C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FAD3F-F16D-4CD1-B5F5-887038F756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9CC0E-3068-4D5C-AAFA-3A8CBB14E98C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FAD3F-F16D-4CD1-B5F5-887038F756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9CC0E-3068-4D5C-AAFA-3A8CBB14E98C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FAD3F-F16D-4CD1-B5F5-887038F756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9CC0E-3068-4D5C-AAFA-3A8CBB14E98C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FAD3F-F16D-4CD1-B5F5-887038F756F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9CC0E-3068-4D5C-AAFA-3A8CBB14E98C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FAD3F-F16D-4CD1-B5F5-887038F756F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B89CC0E-3068-4D5C-AAFA-3A8CBB14E98C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FBFAD3F-F16D-4CD1-B5F5-887038F756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826767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Výtvarná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Times New Roman"/>
                          <a:ea typeface="Calibri"/>
                          <a:cs typeface="Times New Roman"/>
                        </a:rPr>
                        <a:t>VY_31_INOVACE_02_</a:t>
                      </a:r>
                      <a:r>
                        <a:rPr kumimoji="0"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Egiptské</a:t>
                      </a:r>
                      <a:r>
                        <a:rPr kumimoji="0" lang="cs-CZ" sz="1800" b="1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sousoší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Křivonosková Kateřina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88644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effectLst/>
              </a:rPr>
              <a:t>Egyptské sousoší</a:t>
            </a:r>
            <a:br>
              <a:rPr lang="cs-CZ" dirty="0">
                <a:effectLst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>
                <a:effectLst/>
              </a:rPr>
              <a:t>Socha Vojevůdce a velekněze </a:t>
            </a:r>
            <a:r>
              <a:rPr lang="cs-CZ" dirty="0" err="1">
                <a:effectLst/>
              </a:rPr>
              <a:t>Rahotepa</a:t>
            </a:r>
            <a:r>
              <a:rPr lang="cs-CZ" dirty="0">
                <a:effectLst/>
              </a:rPr>
              <a:t> s manželkou </a:t>
            </a:r>
            <a:r>
              <a:rPr lang="cs-CZ" dirty="0" err="1">
                <a:effectLst/>
              </a:rPr>
              <a:t>Nofretou</a:t>
            </a:r>
            <a:endParaRPr lang="cs-CZ" dirty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635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ahotep and Nofret statue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3727473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53509" y="2132856"/>
            <a:ext cx="4201791" cy="28315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1600" dirty="0" smtClean="0"/>
              <a:t>NEJSTARŠÍ PORTRÉTY 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16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1600" dirty="0" smtClean="0"/>
              <a:t>VĚRNÉ ZOBRAZENÍ LIDÍ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1600" dirty="0" smtClean="0"/>
          </a:p>
          <a:p>
            <a:pPr marL="342900" indent="-342900">
              <a:buFont typeface="Wingdings" pitchFamily="2" charset="2"/>
              <a:buChar char="Ø"/>
            </a:pPr>
            <a:endParaRPr lang="cs-CZ" sz="1600" dirty="0"/>
          </a:p>
          <a:p>
            <a:pPr marL="342900" indent="-342900">
              <a:buFont typeface="Wingdings" pitchFamily="2" charset="2"/>
              <a:buChar char="Ø"/>
            </a:pPr>
            <a:endParaRPr lang="cs-CZ" sz="1600" dirty="0" smtClean="0"/>
          </a:p>
          <a:p>
            <a:pPr marL="342900" indent="-342900">
              <a:buFont typeface="Wingdings" pitchFamily="2" charset="2"/>
              <a:buChar char="Ø"/>
            </a:pPr>
            <a:endParaRPr lang="cs-CZ" sz="16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1600" dirty="0" smtClean="0"/>
              <a:t>VYTESÁNY Z VÁPENCE</a:t>
            </a:r>
          </a:p>
          <a:p>
            <a:endParaRPr lang="cs-CZ" sz="16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1600" dirty="0" smtClean="0"/>
              <a:t>NABARVENY – POLYCHROMOVÁNY</a:t>
            </a:r>
            <a:endParaRPr lang="cs-CZ" sz="1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096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756263" cy="1054250"/>
          </a:xfrm>
        </p:spPr>
        <p:txBody>
          <a:bodyPr/>
          <a:lstStyle/>
          <a:p>
            <a:r>
              <a:rPr lang="cs-CZ" dirty="0" smtClean="0"/>
              <a:t>Detail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1916832"/>
            <a:ext cx="3081252" cy="3240360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1916832"/>
            <a:ext cx="3193414" cy="3343708"/>
          </a:xfrm>
        </p:spPr>
      </p:pic>
      <p:sp>
        <p:nvSpPr>
          <p:cNvPr id="7" name="TextovéPole 6"/>
          <p:cNvSpPr txBox="1"/>
          <p:nvPr/>
        </p:nvSpPr>
        <p:spPr>
          <a:xfrm>
            <a:off x="971600" y="5158933"/>
            <a:ext cx="26132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Rahotep</a:t>
            </a:r>
            <a:r>
              <a:rPr lang="cs-CZ" dirty="0" smtClean="0"/>
              <a:t> </a:t>
            </a:r>
          </a:p>
          <a:p>
            <a:r>
              <a:rPr lang="cs-CZ" dirty="0" smtClean="0"/>
              <a:t>Snědý opálený válečník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5302949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Nofret</a:t>
            </a:r>
            <a:endParaRPr lang="cs-CZ" dirty="0" smtClean="0"/>
          </a:p>
          <a:p>
            <a:r>
              <a:rPr lang="cs-CZ" dirty="0" smtClean="0"/>
              <a:t>Křehká bílá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6084004"/>
            <a:ext cx="7826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Vytvoření nejstaršího portrétu lidí </a:t>
            </a:r>
            <a:r>
              <a:rPr lang="cs-CZ" dirty="0" smtClean="0"/>
              <a:t>s </a:t>
            </a:r>
            <a:r>
              <a:rPr lang="cs-CZ" dirty="0" smtClean="0"/>
              <a:t>využitím polychromování (</a:t>
            </a:r>
            <a:r>
              <a:rPr lang="cs-CZ" i="1" dirty="0" smtClean="0"/>
              <a:t>nabarvení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839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0040" y="692696"/>
            <a:ext cx="7770392" cy="1630789"/>
          </a:xfrm>
        </p:spPr>
        <p:txBody>
          <a:bodyPr/>
          <a:lstStyle/>
          <a:p>
            <a:r>
              <a:rPr lang="cs-CZ" sz="4000" dirty="0"/>
              <a:t>Co znamená </a:t>
            </a:r>
            <a:r>
              <a:rPr lang="cs-CZ" sz="4000" dirty="0" smtClean="0"/>
              <a:t>polychromování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marL="457200" lvl="0" indent="-457200" algn="l">
              <a:buClr>
                <a:schemeClr val="tx1">
                  <a:lumMod val="95000"/>
                </a:schemeClr>
              </a:buClr>
              <a:buSzPct val="117000"/>
              <a:buFont typeface="+mj-lt"/>
              <a:buAutoNum type="alphaUcPeriod"/>
            </a:pPr>
            <a:r>
              <a:rPr lang="cs-CZ" dirty="0" smtClean="0"/>
              <a:t>Rozpuštění </a:t>
            </a:r>
            <a:r>
              <a:rPr lang="cs-CZ" dirty="0">
                <a:solidFill>
                  <a:schemeClr val="tx1">
                    <a:lumMod val="95000"/>
                  </a:schemeClr>
                </a:solidFill>
              </a:rPr>
              <a:t>chromu</a:t>
            </a:r>
            <a:r>
              <a:rPr lang="cs-CZ" dirty="0"/>
              <a:t> </a:t>
            </a:r>
            <a:r>
              <a:rPr lang="cs-CZ" dirty="0" smtClean="0"/>
              <a:t>elektrolýzou</a:t>
            </a:r>
          </a:p>
          <a:p>
            <a:pPr marL="457200" lvl="0" indent="-457200" algn="l">
              <a:buClr>
                <a:schemeClr val="tx1">
                  <a:lumMod val="95000"/>
                </a:schemeClr>
              </a:buClr>
              <a:buSzPct val="117000"/>
              <a:buFont typeface="+mj-lt"/>
              <a:buAutoNum type="alphaUcPeriod"/>
            </a:pPr>
            <a:endParaRPr lang="cs-CZ" dirty="0"/>
          </a:p>
          <a:p>
            <a:pPr marL="457200" lvl="0" indent="-457200" algn="l">
              <a:buClr>
                <a:schemeClr val="tx1">
                  <a:lumMod val="95000"/>
                </a:schemeClr>
              </a:buClr>
              <a:buSzPct val="117000"/>
              <a:buFont typeface="+mj-lt"/>
              <a:buAutoNum type="alphaUcPeriod"/>
            </a:pPr>
            <a:r>
              <a:rPr lang="cs-CZ" dirty="0"/>
              <a:t>Barvení soch ve starověkém </a:t>
            </a:r>
            <a:r>
              <a:rPr lang="cs-CZ" dirty="0" smtClean="0"/>
              <a:t>Egyptě</a:t>
            </a:r>
          </a:p>
          <a:p>
            <a:pPr marL="457200" lvl="0" indent="-457200" algn="l">
              <a:buClr>
                <a:schemeClr val="tx1">
                  <a:lumMod val="95000"/>
                </a:schemeClr>
              </a:buClr>
              <a:buSzPct val="117000"/>
              <a:buFont typeface="+mj-lt"/>
              <a:buAutoNum type="alphaUcPeriod"/>
            </a:pPr>
            <a:endParaRPr lang="cs-CZ" dirty="0"/>
          </a:p>
          <a:p>
            <a:pPr marL="457200" lvl="0" indent="-457200" algn="l">
              <a:buClr>
                <a:schemeClr val="tx1">
                  <a:lumMod val="95000"/>
                </a:schemeClr>
              </a:buClr>
              <a:buSzPct val="117000"/>
              <a:buFont typeface="+mj-lt"/>
              <a:buAutoNum type="alphaUcPeriod"/>
            </a:pPr>
            <a:r>
              <a:rPr lang="cs-CZ" dirty="0"/>
              <a:t>Technika restaurátorů při obnově soch</a:t>
            </a:r>
          </a:p>
          <a:p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7956376" y="1628800"/>
            <a:ext cx="792088" cy="79208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9455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22 0.00926 C -0.05156 0.01758 -0.32847 0.12954 -0.33524 0.13209 C -0.33924 0.13602 -0.34184 0.13648 -0.34705 0.13741 C -0.37986 0.15291 -0.44202 0.14389 -0.46441 0.14412 C -0.56077 0.15615 -0.45972 0.14412 -0.7309 0.14689 C -0.74809 0.14712 -0.76719 0.15291 -0.78438 0.15499 C -0.78542 0.15476 -0.7908 0.1536 -0.79236 0.15221 C -0.79688 0.14828 -0.79844 0.14111 -0.80347 0.1388 C -0.80764 0.13348 -0.81233 0.13394 -0.81667 0.12816 C -0.82101 0.12237 -0.82309 0.11566 -0.82674 0.10919 C -0.82865 0.10225 -0.82899 0.09485 -0.82986 0.08767 C -0.82917 0.05853 -0.83021 0.02915 -0.82778 0.00024 C -0.82674 -0.01226 -0.82813 -0.0296 -0.82274 -0.04025 C -0.82084 -0.05297 -0.81511 -0.07309 -0.8066 -0.0805 C -0.80365 -0.09206 -0.79462 -0.09831 -0.78733 -0.10478 C -0.78594 -0.10594 -0.7849 -0.10779 -0.78334 -0.10872 C -0.78143 -0.1101 -0.77726 -0.11149 -0.77726 -0.11126 C -0.76997 -0.11843 -0.77934 -0.11034 -0.77014 -0.11543 C -0.76406 -0.11866 -0.75972 -0.12398 -0.75313 -0.1263 C -0.74636 -0.13254 -0.73594 -0.13254 -0.72778 -0.13439 C -0.71285 -0.13786 -0.70052 -0.14133 -0.68542 -0.14249 C -0.66406 -0.14619 -0.64393 -0.15313 -0.6217 -0.15452 C -0.59115 -0.1566 -0.56042 -0.15706 -0.52986 -0.15868 C -0.42865 -0.17302 -0.24028 -0.16007 -0.20052 -0.15984 C -0.17257 -0.15938 -0.14462 -0.15938 -0.11667 -0.15868 C -0.10643 -0.15845 -0.10156 -0.14897 -0.09236 -0.14503 C -0.08264 -0.13208 -0.07292 -0.11913 -0.0632 -0.10617 C -0.05938 -0.10108 -0.05695 -0.09437 -0.05399 -0.08859 C -0.05226 -0.08512 -0.04896 -0.07795 -0.04896 -0.07772 C -0.04653 -0.06477 -0.05035 -0.08142 -0.04288 -0.0643 C -0.0408 -0.05921 -0.03993 -0.05343 -0.03785 -0.04834 C -0.03663 -0.04001 -0.03507 -0.03377 -0.03177 -0.0266 C -0.03038 -0.01573 -0.0283 -0.00485 -0.0257 0.00556 C -0.02639 0.03794 -0.02622 0.07033 -0.02778 0.10248 C -0.02795 0.10572 -0.03889 0.12538 -0.04097 0.12931 C -0.05104 0.14759 -0.06198 0.161 -0.07431 0.1765 C -0.08177 0.18552 -0.08611 0.19431 -0.09549 0.1994 C -0.10261 0.21074 -0.11024 0.2149 -0.12066 0.21814 C -0.13021 0.22462 -0.14063 0.22624 -0.15104 0.22901 C -0.16024 0.23132 -0.16806 0.23572 -0.17726 0.23711 C -0.20122 0.24613 -0.22327 0.25839 -0.24792 0.2614 C -0.28924 0.2607 -0.32934 0.25793 -0.37014 0.26001 C -0.39236 0.25955 -0.49965 0.33542 -0.50174 0.3338 C -0.58125 0.34999 -0.87014 0.37521 -0.84531 0.35786 " pathEditMode="relative" rAng="0" ptsTypes="ffffffffffffffffffffffffffffffffffffffffffaf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069" y="91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636912"/>
            <a:ext cx="7745505" cy="348925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dirty="0" smtClean="0"/>
              <a:t>znázorněte </a:t>
            </a:r>
            <a:r>
              <a:rPr lang="cs-CZ" sz="6000" dirty="0"/>
              <a:t>postavy sousoší </a:t>
            </a:r>
            <a:endParaRPr lang="cs-CZ" sz="6000" dirty="0" smtClean="0"/>
          </a:p>
          <a:p>
            <a:pPr marL="0" indent="0" algn="ctr">
              <a:buNone/>
            </a:pPr>
            <a:r>
              <a:rPr lang="cs-CZ" sz="6000" dirty="0" smtClean="0"/>
              <a:t>a </a:t>
            </a:r>
            <a:r>
              <a:rPr lang="cs-CZ" sz="6000" dirty="0"/>
              <a:t>popište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Oživlé sochy</a:t>
            </a:r>
          </a:p>
        </p:txBody>
      </p:sp>
    </p:spTree>
    <p:extLst>
      <p:ext uri="{BB962C8B-B14F-4D97-AF65-F5344CB8AC3E}">
        <p14:creationId xmlns:p14="http://schemas.microsoft.com/office/powerpoint/2010/main" xmlns="" val="4187268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Srovnání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Zde bude </a:t>
            </a:r>
            <a:r>
              <a:rPr lang="cs-CZ" dirty="0" smtClean="0"/>
              <a:t>umístěno foto </a:t>
            </a:r>
            <a:r>
              <a:rPr lang="cs-CZ" dirty="0" smtClean="0"/>
              <a:t>dětí z předchozí úlohy</a:t>
            </a:r>
            <a:endParaRPr lang="cs-CZ" dirty="0"/>
          </a:p>
        </p:txBody>
      </p:sp>
      <p:pic>
        <p:nvPicPr>
          <p:cNvPr id="5" name="Picture 2" descr="Rahotep and Nofret statues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" y="2276475"/>
            <a:ext cx="3803650" cy="380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86918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7504" y="476672"/>
            <a:ext cx="8568952" cy="86177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Použité zdroje</a:t>
            </a:r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Pavel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Šamšula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Jarmila Hirschová  .:Průvodce výtvarným uměním.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Praha,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Práce, 1994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Česká verze </a:t>
            </a:r>
            <a:r>
              <a:rPr lang="cs-CZ" sz="1600" b="1" dirty="0"/>
              <a:t>Wikipedie</a:t>
            </a:r>
            <a:r>
              <a:rPr lang="cs-CZ" sz="1600" dirty="0"/>
              <a:t> </a:t>
            </a:r>
            <a:r>
              <a:rPr lang="cs-CZ" sz="1600" dirty="0" smtClean="0"/>
              <a:t> </a:t>
            </a:r>
            <a:r>
              <a:rPr lang="cs-CZ" sz="1600" dirty="0"/>
              <a:t>2002 ,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7135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78</TotalTime>
  <Words>102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Tvrdý obal</vt:lpstr>
      <vt:lpstr>Snímek 1</vt:lpstr>
      <vt:lpstr>Egyptské sousoší </vt:lpstr>
      <vt:lpstr>Snímek 3</vt:lpstr>
      <vt:lpstr>Detail </vt:lpstr>
      <vt:lpstr>Co znamená polychromování</vt:lpstr>
      <vt:lpstr>Oživlé sochy</vt:lpstr>
      <vt:lpstr>Srovnání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Egyptské sousoší</dc:title>
  <dc:creator>OEM</dc:creator>
  <cp:lastModifiedBy>Vaše jméno</cp:lastModifiedBy>
  <cp:revision>11</cp:revision>
  <dcterms:created xsi:type="dcterms:W3CDTF">2011-08-27T14:32:13Z</dcterms:created>
  <dcterms:modified xsi:type="dcterms:W3CDTF">2012-09-01T18:39:54Z</dcterms:modified>
</cp:coreProperties>
</file>