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avi" ContentType="video/avi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25D9A9-B6D9-42B5-A6BC-FE55A75F475E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36FF1E-B49B-477D-A693-482A0A069E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649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6FF1E-B49B-477D-A693-482A0A069E9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300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oonlight title.png"/>
          <p:cNvPicPr>
            <a:picLocks noChangeAspect="1"/>
          </p:cNvPicPr>
          <p:nvPr/>
        </p:nvPicPr>
        <p:blipFill>
          <a:blip r:embed="rId2"/>
          <a:srcRect l="6765" r="4151" b="4117"/>
          <a:stretch>
            <a:fillRect/>
          </a:stretch>
        </p:blipFill>
        <p:spPr>
          <a:xfrm>
            <a:off x="0" y="0"/>
            <a:ext cx="9144000" cy="6859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5410200" cy="1801906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3733800"/>
            <a:ext cx="4724400" cy="1676400"/>
          </a:xfrm>
        </p:spPr>
        <p:txBody>
          <a:bodyPr>
            <a:normAutofit/>
          </a:bodyPr>
          <a:lstStyle>
            <a:lvl1pPr marL="0" indent="0" algn="l"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0" y="6347908"/>
            <a:ext cx="2133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0" y="6544234"/>
            <a:ext cx="2895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6511960"/>
            <a:ext cx="1066800" cy="21515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section.png"/>
          <p:cNvPicPr>
            <a:picLocks noChangeAspect="1"/>
          </p:cNvPicPr>
          <p:nvPr/>
        </p:nvPicPr>
        <p:blipFill>
          <a:blip r:embed="rId2"/>
          <a:srcRect l="6389" r="4959" b="27051"/>
          <a:stretch>
            <a:fillRect/>
          </a:stretch>
        </p:blipFill>
        <p:spPr>
          <a:xfrm>
            <a:off x="0" y="0"/>
            <a:ext cx="9144000" cy="68587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438400"/>
            <a:ext cx="7772400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886200"/>
            <a:ext cx="7772400" cy="941294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20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6438" y="2003425"/>
            <a:ext cx="2971800" cy="383222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003425"/>
            <a:ext cx="2971800" cy="38322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1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199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1033272"/>
            <a:ext cx="1298448" cy="262432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371600"/>
            <a:ext cx="4953000" cy="38862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7248" y="5486400"/>
            <a:ext cx="4498848" cy="7589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33462"/>
            <a:ext cx="1295400" cy="262413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486400" cy="4495800"/>
          </a:xfrm>
          <a:prstGeom prst="ellipse">
            <a:avLst/>
          </a:prstGeom>
          <a:effectLst>
            <a:innerShdw blurRad="254000">
              <a:schemeClr val="tx1"/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5486400"/>
            <a:ext cx="4495800" cy="76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1981201"/>
            <a:ext cx="5325315" cy="38413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793751"/>
            <a:ext cx="1371600" cy="50419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793751"/>
            <a:ext cx="4500562" cy="50419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4250"/>
                    </a14:imgEffect>
                    <a14:imgEffect>
                      <a14:saturation sat="35000"/>
                    </a14:imgEffect>
                  </a14:imgLayer>
                </a14:imgProps>
              </a:ext>
            </a:extLst>
          </a:blip>
          <a:srcRect/>
          <a:stretch>
            <a:fillRect t="-51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oonlight master 2.png"/>
          <p:cNvPicPr>
            <a:picLocks noChangeAspect="1"/>
          </p:cNvPicPr>
          <p:nvPr/>
        </p:nvPicPr>
        <p:blipFill>
          <a:blip r:embed="rId15"/>
          <a:srcRect l="2391" t="1099" r="198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1201" y="792162"/>
            <a:ext cx="5311562" cy="8080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1981201"/>
            <a:ext cx="5015753" cy="3841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347908"/>
            <a:ext cx="2133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fld id="{B01DE99B-50C4-4744-AE3B-A8A3E33E9F0D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544234"/>
            <a:ext cx="2895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600" y="6033246"/>
            <a:ext cx="1066800" cy="21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bg2"/>
                </a:solidFill>
              </a:defRPr>
            </a:lvl1pPr>
          </a:lstStyle>
          <a:p>
            <a:fld id="{82807FE1-045C-4D6E-BA3D-16703308C2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effectLst>
            <a:reflection blurRad="6350" stA="55000" endA="300" endPos="2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200"/>
        </a:spcBef>
        <a:buClr>
          <a:schemeClr val="bg2"/>
        </a:buClr>
        <a:buFontTx/>
        <a:buBlip>
          <a:blip r:embed="rId16"/>
        </a:buBlip>
        <a:defRPr sz="22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1200"/>
        </a:spcBef>
        <a:buFontTx/>
        <a:buBlip>
          <a:blip r:embed="rId17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1200"/>
        </a:spcBef>
        <a:buFontTx/>
        <a:buBlip>
          <a:blip r:embed="rId17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1200"/>
        </a:spcBef>
        <a:buFontTx/>
        <a:buBlip>
          <a:blip r:embed="rId17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1200"/>
        </a:spcBef>
        <a:buFontTx/>
        <a:buBlip>
          <a:blip r:embed="rId17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5.png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14.jp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711437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Výtvarná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výchova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VY_32_INOVACE_05_</a:t>
                      </a:r>
                      <a:r>
                        <a:rPr kumimoji="0"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Gotika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Křivonosková Kateřina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64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700808"/>
            <a:ext cx="5410200" cy="1801906"/>
          </a:xfrm>
        </p:spPr>
        <p:txBody>
          <a:bodyPr>
            <a:normAutofit/>
          </a:bodyPr>
          <a:lstStyle/>
          <a:p>
            <a:r>
              <a:rPr lang="cs-CZ" sz="7200" spc="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Gotika </a:t>
            </a:r>
            <a:endParaRPr lang="cs-CZ" sz="7200" spc="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Sochařství</a:t>
            </a:r>
            <a:endParaRPr lang="cs-CZ" i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149080"/>
            <a:ext cx="381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5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92162"/>
            <a:ext cx="7461447" cy="80803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25500" dir="5400000" sy="-100000" algn="bl" rotWithShape="0"/>
                </a:effectLst>
              </a:rPr>
              <a:t>Gotika – základní charakteristika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255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2003425"/>
            <a:ext cx="4696718" cy="3832226"/>
          </a:xfrm>
        </p:spPr>
        <p:txBody>
          <a:bodyPr>
            <a:normAutofit fontScale="85000" lnSpcReduction="20000"/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v"/>
            </a:pPr>
            <a:r>
              <a:rPr lang="cs-CZ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Gotika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je umělecký sloh plynule navazující na sloh románský. </a:t>
            </a: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Začíná </a:t>
            </a:r>
            <a:r>
              <a:rPr lang="cs-CZ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 projevovat 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od druhé poloviny 12. století a pokračuje ve vrcholném středověku zhruba po další tři století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v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 českých zemích 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nastupuje i ustupuje gotika o něco později. V Německu a střední Evropě trvala až do počátku 16. století, kdy se v Itálii a Francii již prosadila následující renesance. Ta se z gotiky nevyvinula, ale naopak se ji snažila popřít a při svém vývoji se opírala o antické dědictví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v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Termín gotika 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nebo gotický se vztahuje ke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Gótům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844824"/>
            <a:ext cx="3772131" cy="2880320"/>
          </a:xfrm>
        </p:spPr>
      </p:pic>
    </p:spTree>
    <p:extLst>
      <p:ext uri="{BB962C8B-B14F-4D97-AF65-F5344CB8AC3E}">
        <p14:creationId xmlns:p14="http://schemas.microsoft.com/office/powerpoint/2010/main" val="108022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Nejznámější gotická stavba v České republice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Clr>
                <a:schemeClr val="tx1"/>
              </a:buClr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Poznáš budovu?</a:t>
            </a:r>
          </a:p>
          <a:p>
            <a:pPr marL="457200" indent="-45720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Katedrála v Mostě</a:t>
            </a:r>
          </a:p>
          <a:p>
            <a:pPr marL="457200" indent="-45720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Obchodní dům Kotva v Praze</a:t>
            </a:r>
          </a:p>
          <a:p>
            <a:pPr marL="457200" indent="-45720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Staroměstská radnice</a:t>
            </a:r>
          </a:p>
          <a:p>
            <a:pPr marL="457200" indent="-45720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Chrám sv. Víta v Praze</a:t>
            </a:r>
          </a:p>
        </p:txBody>
      </p:sp>
      <p:pic>
        <p:nvPicPr>
          <p:cNvPr id="7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3" y="2204864"/>
            <a:ext cx="2722959" cy="3630612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77" y="2204864"/>
            <a:ext cx="1728192" cy="137825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61" y="3861048"/>
            <a:ext cx="1638023" cy="1944216"/>
          </a:xfrm>
          <a:prstGeom prst="rect">
            <a:avLst/>
          </a:prstGeom>
        </p:spPr>
      </p:pic>
      <p:sp>
        <p:nvSpPr>
          <p:cNvPr id="10" name="Ovál 9"/>
          <p:cNvSpPr/>
          <p:nvPr/>
        </p:nvSpPr>
        <p:spPr>
          <a:xfrm>
            <a:off x="4932040" y="4365104"/>
            <a:ext cx="2952328" cy="8423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ChrĂˇm-SvatĂ©ho-VĂ­ta-(Oldies)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9417" y="1988840"/>
            <a:ext cx="4595023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34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260648"/>
            <a:ext cx="6019799" cy="808038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/>
                </a:solidFill>
              </a:rPr>
              <a:t>Charakteristika</a:t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4473116"/>
            <a:ext cx="4048646" cy="90010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Postupem </a:t>
            </a:r>
            <a:r>
              <a:rPr lang="cs-CZ" dirty="0">
                <a:solidFill>
                  <a:schemeClr val="tx1"/>
                </a:solidFill>
              </a:rPr>
              <a:t>doby se socha dostává na oltář i na zeď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051572"/>
            <a:ext cx="2448272" cy="1836204"/>
          </a:xfrm>
        </p:spPr>
      </p:pic>
      <p:sp>
        <p:nvSpPr>
          <p:cNvPr id="6" name="Obdélník 5"/>
          <p:cNvSpPr/>
          <p:nvPr/>
        </p:nvSpPr>
        <p:spPr>
          <a:xfrm>
            <a:off x="1043608" y="2564904"/>
            <a:ext cx="3096344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75579"/>
            <a:ext cx="2448272" cy="1796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51520" y="1412776"/>
            <a:ext cx="42484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dirty="0"/>
              <a:t>První sochařské projevy byly pouhým doplňkem architektury</a:t>
            </a:r>
            <a:r>
              <a:rPr lang="cs-CZ" dirty="0" smtClean="0"/>
              <a:t>.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Sochy nestojí volně v prostoru, ale jakoby byly přilepeny přímo k architektuře.  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135054"/>
            <a:ext cx="41044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Stalo se zvykem, že v průčelí chrámů u portálů se tesaly sochy apoštolů po pravé i levé straně (6 a 6).</a:t>
            </a:r>
          </a:p>
          <a:p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986270"/>
            <a:ext cx="2520280" cy="160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6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Náměty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>
                <a:solidFill>
                  <a:schemeClr val="tx1"/>
                </a:solidFill>
              </a:rPr>
              <a:t>Kristus</a:t>
            </a:r>
            <a:r>
              <a:rPr lang="cs-CZ" dirty="0">
                <a:solidFill>
                  <a:schemeClr val="tx1"/>
                </a:solidFill>
              </a:rPr>
              <a:t> na kříži (krucifix) 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Apoštolové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se svými atributy.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Panna Marie</a:t>
            </a: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zobrazovala </a:t>
            </a:r>
            <a:r>
              <a:rPr lang="cs-CZ" sz="1600" dirty="0">
                <a:solidFill>
                  <a:schemeClr val="tx1"/>
                </a:solidFill>
              </a:rPr>
              <a:t>se buď jako </a:t>
            </a:r>
            <a:r>
              <a:rPr lang="cs-CZ" sz="1600" b="1" dirty="0">
                <a:solidFill>
                  <a:schemeClr val="tx1"/>
                </a:solidFill>
              </a:rPr>
              <a:t>madona</a:t>
            </a:r>
            <a:r>
              <a:rPr lang="cs-CZ" sz="1600" dirty="0">
                <a:solidFill>
                  <a:schemeClr val="tx1"/>
                </a:solidFill>
              </a:rPr>
              <a:t> s malým Ježíškem nebo později jako </a:t>
            </a:r>
            <a:r>
              <a:rPr lang="cs-CZ" sz="1600" b="1" dirty="0">
                <a:solidFill>
                  <a:schemeClr val="tx1"/>
                </a:solidFill>
              </a:rPr>
              <a:t>pieta</a:t>
            </a:r>
            <a:r>
              <a:rPr lang="cs-CZ" sz="1600" dirty="0">
                <a:solidFill>
                  <a:schemeClr val="tx1"/>
                </a:solidFill>
              </a:rPr>
              <a:t> - truchlící matka s mrtvým Kristovým tělem, sejmutým z kříže, v klíně</a:t>
            </a:r>
            <a:r>
              <a:rPr lang="cs-CZ" sz="1600" i="1" dirty="0">
                <a:solidFill>
                  <a:schemeClr val="tx1"/>
                </a:solidFill>
              </a:rPr>
              <a:t> (z italského slova </a:t>
            </a:r>
            <a:r>
              <a:rPr lang="cs-CZ" sz="1600" i="1" dirty="0" err="1">
                <a:solidFill>
                  <a:schemeClr val="tx1"/>
                </a:solidFill>
              </a:rPr>
              <a:t>pietas</a:t>
            </a:r>
            <a:r>
              <a:rPr lang="cs-CZ" sz="1600" i="1" dirty="0">
                <a:solidFill>
                  <a:schemeClr val="tx1"/>
                </a:solidFill>
              </a:rPr>
              <a:t> - lítost).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999445"/>
            <a:ext cx="1872208" cy="4836206"/>
          </a:xfrm>
        </p:spPr>
      </p:pic>
    </p:spTree>
    <p:extLst>
      <p:ext uri="{BB962C8B-B14F-4D97-AF65-F5344CB8AC3E}">
        <p14:creationId xmlns:p14="http://schemas.microsoft.com/office/powerpoint/2010/main" val="390114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Urči název zobrazení p. Marie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377" y="1988840"/>
            <a:ext cx="1271711" cy="3472185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060848"/>
            <a:ext cx="2707501" cy="3600400"/>
          </a:xfrm>
        </p:spPr>
      </p:pic>
      <p:sp>
        <p:nvSpPr>
          <p:cNvPr id="7" name="TextovéPole 6"/>
          <p:cNvSpPr txBox="1"/>
          <p:nvPr/>
        </p:nvSpPr>
        <p:spPr>
          <a:xfrm>
            <a:off x="1763688" y="5949280"/>
            <a:ext cx="25763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MADONA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28184" y="5949280"/>
            <a:ext cx="1476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PIETA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70954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87524" y="548680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u="sng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Pavel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Šamšula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Jarmila Hirschová  .:Průvodce výtvarným uměním.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Praha,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Práce, 1994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Česká verze </a:t>
            </a:r>
            <a:r>
              <a:rPr lang="cs-CZ" sz="1600" b="1" dirty="0"/>
              <a:t>Wikipedie</a:t>
            </a:r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sz="1600" dirty="0"/>
              <a:t>2002 ,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316093"/>
      </p:ext>
    </p:extLst>
  </p:cSld>
  <p:clrMapOvr>
    <a:masterClrMapping/>
  </p:clrMapOvr>
</p:sld>
</file>

<file path=ppt/theme/theme1.xml><?xml version="1.0" encoding="utf-8"?>
<a:theme xmlns:a="http://schemas.openxmlformats.org/drawingml/2006/main" name="1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rect">
            <a:fillToRect l="100000" t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TC010258014[[fn=Motiv Měsíční svit]]</Template>
  <TotalTime>318</TotalTime>
  <Words>278</Words>
  <Application>Microsoft Office PowerPoint</Application>
  <PresentationFormat>Předvádění na obrazovce (4:3)</PresentationFormat>
  <Paragraphs>38</Paragraphs>
  <Slides>8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1</vt:lpstr>
      <vt:lpstr>Prezentace aplikace PowerPoint</vt:lpstr>
      <vt:lpstr>Gotika </vt:lpstr>
      <vt:lpstr>Gotika – základní charakteristika</vt:lpstr>
      <vt:lpstr>Nejznámější gotická stavba v České republice</vt:lpstr>
      <vt:lpstr>Charakteristika </vt:lpstr>
      <vt:lpstr>Náměty</vt:lpstr>
      <vt:lpstr>Urči název zobrazení p. Marie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Gotika</dc:title>
  <dc:creator>OEM</dc:creator>
  <cp:lastModifiedBy>OEM</cp:lastModifiedBy>
  <cp:revision>28</cp:revision>
  <dcterms:created xsi:type="dcterms:W3CDTF">2011-08-28T13:09:40Z</dcterms:created>
  <dcterms:modified xsi:type="dcterms:W3CDTF">2011-09-28T12:37:31Z</dcterms:modified>
</cp:coreProperties>
</file>