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7" r:id="rId2"/>
    <p:sldId id="256" r:id="rId3"/>
    <p:sldId id="258" r:id="rId4"/>
    <p:sldId id="259" r:id="rId5"/>
    <p:sldId id="263" r:id="rId6"/>
    <p:sldId id="261" r:id="rId7"/>
    <p:sldId id="264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25D9A9-B6D9-42B5-A6BC-FE55A75F475E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36FF1E-B49B-477D-A693-482A0A069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64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36FF1E-B49B-477D-A693-482A0A069E9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3003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4250"/>
                    </a14:imgEffect>
                    <a14:imgEffect>
                      <a14:saturation sat="35000"/>
                    </a14:imgEffect>
                  </a14:imgLayer>
                </a14:imgProps>
              </a:ext>
            </a:extLst>
          </a:blip>
          <a:srcRect/>
          <a:stretch>
            <a:fillRect t="-51000" b="-5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5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B01DE99B-50C4-4744-AE3B-A8A3E33E9F0D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82807FE1-045C-4D6E-BA3D-16703308C2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6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7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7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7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7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211027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VY_32_INOVACE_06_gotika</a:t>
                      </a:r>
                      <a:r>
                        <a:rPr lang="cs-CZ" sz="18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_malirsvi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864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00808"/>
            <a:ext cx="5410200" cy="1801906"/>
          </a:xfrm>
        </p:spPr>
        <p:txBody>
          <a:bodyPr>
            <a:normAutofit/>
          </a:bodyPr>
          <a:lstStyle/>
          <a:p>
            <a:r>
              <a:rPr lang="cs-CZ" sz="7200" spc="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Gotika </a:t>
            </a:r>
            <a:endParaRPr lang="cs-CZ" sz="7200" spc="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Malířství</a:t>
            </a:r>
            <a:endParaRPr lang="cs-CZ" i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149080"/>
            <a:ext cx="381000" cy="38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05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92162"/>
            <a:ext cx="7461447" cy="80803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25500" dir="5400000" sy="-100000" algn="bl" rotWithShape="0"/>
                </a:effectLst>
              </a:rPr>
              <a:t>Gotika – základní charakteristika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003425"/>
            <a:ext cx="4696718" cy="3832226"/>
          </a:xfrm>
        </p:spPr>
        <p:txBody>
          <a:bodyPr>
            <a:normAutofit fontScale="85000" lnSpcReduction="20000"/>
          </a:bodyPr>
          <a:lstStyle/>
          <a:p>
            <a:pPr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v"/>
            </a:pP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Gotika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je umělecký sloh plynule navazující na sloh románský. 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Začíná </a:t>
            </a: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 projevovat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od druhé poloviny 12. století a pokračuje ve vrcholném středověku zhruba po další tři století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v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 českých zemích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nastupuje i ustupuje gotika o něco později. V Německu a střední Evropě trvala až do počátku 16. století, kdy se v Itálii a Francii již prosadila následující renesance. Ta se z gotiky nevyvinula, ale naopak se ji snažila popřít a při svém vývoji se opírala o antické dědictví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pPr>
              <a:buClr>
                <a:schemeClr val="tx1">
                  <a:lumMod val="75000"/>
                  <a:lumOff val="25000"/>
                </a:schemeClr>
              </a:buClr>
              <a:buFont typeface="Wingdings" pitchFamily="2" charset="2"/>
              <a:buChar char="v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Termín gotika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nebo gotický se vztahuje ke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Gótům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844824"/>
            <a:ext cx="3772131" cy="2880320"/>
          </a:xfrm>
        </p:spPr>
      </p:pic>
    </p:spTree>
    <p:extLst>
      <p:ext uri="{BB962C8B-B14F-4D97-AF65-F5344CB8AC3E}">
        <p14:creationId xmlns:p14="http://schemas.microsoft.com/office/powerpoint/2010/main" val="1080224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Malířství v gotice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Clr>
                <a:schemeClr val="tx1"/>
              </a:buClr>
              <a:buNone/>
            </a:pPr>
            <a:r>
              <a:rPr lang="cs-CZ" dirty="0">
                <a:solidFill>
                  <a:schemeClr val="tx1"/>
                </a:solidFill>
              </a:rPr>
              <a:t>V období gotiky malířství ještě </a:t>
            </a:r>
            <a:r>
              <a:rPr lang="cs-CZ" b="1" dirty="0">
                <a:solidFill>
                  <a:schemeClr val="tx1"/>
                </a:solidFill>
              </a:rPr>
              <a:t>nebylo vnímáno jako umělecká </a:t>
            </a:r>
            <a:r>
              <a:rPr lang="cs-CZ" b="1" dirty="0" smtClean="0">
                <a:solidFill>
                  <a:schemeClr val="tx1"/>
                </a:solidFill>
              </a:rPr>
              <a:t>činnost</a:t>
            </a:r>
            <a:r>
              <a:rPr lang="cs-CZ" dirty="0">
                <a:solidFill>
                  <a:schemeClr val="tx1"/>
                </a:solidFill>
              </a:rPr>
              <a:t>, ale jako pouhé</a:t>
            </a:r>
            <a:r>
              <a:rPr lang="cs-CZ" b="1" dirty="0">
                <a:solidFill>
                  <a:schemeClr val="tx1"/>
                </a:solidFill>
              </a:rPr>
              <a:t> řemeslo</a:t>
            </a:r>
            <a:r>
              <a:rPr lang="cs-CZ" dirty="0">
                <a:solidFill>
                  <a:schemeClr val="tx1"/>
                </a:solidFill>
              </a:rPr>
              <a:t>. Zde se pak k tomu, opět ještě připojují nedostatky, spojené se zákazem studia lidského těla.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Existuje </a:t>
            </a:r>
            <a:r>
              <a:rPr lang="cs-CZ" dirty="0">
                <a:solidFill>
                  <a:schemeClr val="tx1"/>
                </a:solidFill>
              </a:rPr>
              <a:t>skoro jediná, </a:t>
            </a:r>
            <a:r>
              <a:rPr lang="cs-CZ" b="1" dirty="0">
                <a:solidFill>
                  <a:schemeClr val="tx1"/>
                </a:solidFill>
              </a:rPr>
              <a:t>náboženská tematika</a:t>
            </a:r>
            <a:r>
              <a:rPr lang="cs-CZ" dirty="0">
                <a:solidFill>
                  <a:schemeClr val="tx1"/>
                </a:solidFill>
              </a:rPr>
              <a:t>, líčící neustále opakované </a:t>
            </a:r>
            <a:r>
              <a:rPr lang="cs-CZ" b="1" dirty="0">
                <a:solidFill>
                  <a:schemeClr val="tx1"/>
                </a:solidFill>
              </a:rPr>
              <a:t>biblické události. 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132856"/>
            <a:ext cx="4264670" cy="3384376"/>
          </a:xfrm>
        </p:spPr>
      </p:pic>
    </p:spTree>
    <p:extLst>
      <p:ext uri="{BB962C8B-B14F-4D97-AF65-F5344CB8AC3E}">
        <p14:creationId xmlns:p14="http://schemas.microsoft.com/office/powerpoint/2010/main" val="327083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988879" y="4437112"/>
            <a:ext cx="19431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Svatí lidé</a:t>
            </a:r>
            <a:endParaRPr lang="cs-CZ" sz="3200" dirty="0"/>
          </a:p>
        </p:txBody>
      </p:sp>
      <p:sp>
        <p:nvSpPr>
          <p:cNvPr id="16" name="Veselý obličej 15"/>
          <p:cNvSpPr/>
          <p:nvPr/>
        </p:nvSpPr>
        <p:spPr>
          <a:xfrm>
            <a:off x="2051720" y="3539616"/>
            <a:ext cx="576064" cy="55576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92162"/>
            <a:ext cx="7992888" cy="80803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 období gotiky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byly malíři vnímáni jako: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24201" y="2420888"/>
            <a:ext cx="17251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Umělci</a:t>
            </a:r>
            <a:endParaRPr lang="cs-CZ" sz="3600" dirty="0"/>
          </a:p>
        </p:txBody>
      </p:sp>
      <p:sp>
        <p:nvSpPr>
          <p:cNvPr id="7" name="Násobení 6"/>
          <p:cNvSpPr/>
          <p:nvPr/>
        </p:nvSpPr>
        <p:spPr>
          <a:xfrm>
            <a:off x="3229577" y="2309778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3494335"/>
            <a:ext cx="2584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Řemeslníci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25367" y="5589240"/>
            <a:ext cx="2122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Šarlatáni</a:t>
            </a:r>
            <a:endParaRPr lang="cs-CZ" sz="3600" dirty="0"/>
          </a:p>
        </p:txBody>
      </p:sp>
      <p:sp>
        <p:nvSpPr>
          <p:cNvPr id="15" name="Násobení 14"/>
          <p:cNvSpPr/>
          <p:nvPr/>
        </p:nvSpPr>
        <p:spPr>
          <a:xfrm>
            <a:off x="3541605" y="4303077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3541605" y="5455205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724128" y="3539616"/>
            <a:ext cx="576064" cy="55576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55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6" grpId="0" animBg="1"/>
      <p:bldP spid="7" grpId="0" animBg="1"/>
      <p:bldP spid="15" grpId="0" animBg="1"/>
      <p:bldP spid="9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Náměty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2003424"/>
            <a:ext cx="3904630" cy="4593927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dirty="0" smtClean="0">
                <a:solidFill>
                  <a:schemeClr val="tx1"/>
                </a:solidFill>
              </a:rPr>
              <a:t>Hlavními </a:t>
            </a:r>
            <a:r>
              <a:rPr lang="cs-CZ" sz="1800" dirty="0">
                <a:solidFill>
                  <a:schemeClr val="tx1"/>
                </a:solidFill>
              </a:rPr>
              <a:t>náměty nadále zůstávají </a:t>
            </a:r>
            <a:r>
              <a:rPr lang="cs-CZ" sz="1800" dirty="0" smtClean="0">
                <a:solidFill>
                  <a:schemeClr val="tx1"/>
                </a:solidFill>
              </a:rPr>
              <a:t>posvátné </a:t>
            </a:r>
            <a:r>
              <a:rPr lang="cs-CZ" sz="1800" dirty="0">
                <a:solidFill>
                  <a:schemeClr val="tx1"/>
                </a:solidFill>
              </a:rPr>
              <a:t>a oltářní obrazy společně s rozsáhlými cykly legend ze života svatých.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800" dirty="0">
                <a:solidFill>
                  <a:schemeClr val="tx1"/>
                </a:solidFill>
              </a:rPr>
              <a:t>Na obrazech se stále častěji objevují </a:t>
            </a:r>
            <a:r>
              <a:rPr lang="cs-CZ" sz="1800" b="1" dirty="0">
                <a:solidFill>
                  <a:schemeClr val="tx1"/>
                </a:solidFill>
              </a:rPr>
              <a:t>zadavatelé zakázek (donátoři</a:t>
            </a:r>
            <a:r>
              <a:rPr lang="cs-CZ" sz="1800" dirty="0">
                <a:solidFill>
                  <a:schemeClr val="tx1"/>
                </a:solidFill>
              </a:rPr>
              <a:t>), zpočátku v podobě jedné z mnoha postav, postupně získávají v podobě domácích diptychů dokonce rovnocenný prostor s vybraným světcem či náboženským výjevem. Jedná se zde o předstupeň budoucího rozvoje </a:t>
            </a:r>
            <a:r>
              <a:rPr lang="cs-CZ" sz="1800" b="1" dirty="0">
                <a:solidFill>
                  <a:schemeClr val="tx1"/>
                </a:solidFill>
              </a:rPr>
              <a:t>portrétního malířství</a:t>
            </a:r>
            <a:r>
              <a:rPr lang="cs-CZ" sz="18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060848"/>
            <a:ext cx="4067944" cy="4464496"/>
          </a:xfrm>
        </p:spPr>
      </p:pic>
    </p:spTree>
    <p:extLst>
      <p:ext uri="{BB962C8B-B14F-4D97-AF65-F5344CB8AC3E}">
        <p14:creationId xmlns:p14="http://schemas.microsoft.com/office/powerpoint/2010/main" val="390114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988879" y="4437112"/>
            <a:ext cx="1899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Portréty</a:t>
            </a:r>
            <a:endParaRPr lang="cs-CZ" sz="3600" dirty="0"/>
          </a:p>
        </p:txBody>
      </p:sp>
      <p:sp>
        <p:nvSpPr>
          <p:cNvPr id="16" name="Veselý obličej 15"/>
          <p:cNvSpPr/>
          <p:nvPr/>
        </p:nvSpPr>
        <p:spPr>
          <a:xfrm>
            <a:off x="2339752" y="2016871"/>
            <a:ext cx="576064" cy="55576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92162"/>
            <a:ext cx="7992888" cy="808038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ejčastější náměty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90864" y="3252078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Dekorace</a:t>
            </a:r>
            <a:endParaRPr lang="cs-CZ" sz="3600" dirty="0"/>
          </a:p>
        </p:txBody>
      </p:sp>
      <p:sp>
        <p:nvSpPr>
          <p:cNvPr id="7" name="Násobení 6"/>
          <p:cNvSpPr/>
          <p:nvPr/>
        </p:nvSpPr>
        <p:spPr>
          <a:xfrm>
            <a:off x="3396240" y="3140968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114810" y="2062589"/>
            <a:ext cx="38940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Posvátné obrazy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25367" y="5589240"/>
            <a:ext cx="16289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Krajiny</a:t>
            </a:r>
            <a:endParaRPr lang="cs-CZ" sz="3600" dirty="0"/>
          </a:p>
        </p:txBody>
      </p:sp>
      <p:sp>
        <p:nvSpPr>
          <p:cNvPr id="15" name="Násobení 14"/>
          <p:cNvSpPr/>
          <p:nvPr/>
        </p:nvSpPr>
        <p:spPr>
          <a:xfrm>
            <a:off x="3541605" y="4303077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3541605" y="5455205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308304" y="2081144"/>
            <a:ext cx="576064" cy="55576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45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6" grpId="0" animBg="1"/>
      <p:bldP spid="7" grpId="0" animBg="1"/>
      <p:bldP spid="15" grpId="0" animBg="1"/>
      <p:bldP spid="9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Urči název zobrazení p. Marie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2377" y="1988840"/>
            <a:ext cx="1271711" cy="347218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060848"/>
            <a:ext cx="2707501" cy="3600400"/>
          </a:xfrm>
        </p:spPr>
      </p:pic>
      <p:sp>
        <p:nvSpPr>
          <p:cNvPr id="7" name="TextovéPole 6"/>
          <p:cNvSpPr txBox="1"/>
          <p:nvPr/>
        </p:nvSpPr>
        <p:spPr>
          <a:xfrm>
            <a:off x="1763688" y="5949280"/>
            <a:ext cx="25763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MADONA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5949280"/>
            <a:ext cx="14766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PIETA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70954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9148" y="404664"/>
            <a:ext cx="8568952" cy="86177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2002 ,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000062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TC010258014[[fn=Motiv Měsíční svit]]</Template>
  <TotalTime>2066</TotalTime>
  <Words>276</Words>
  <Application>Microsoft Office PowerPoint</Application>
  <PresentationFormat>Předvádění na obrazovce (4:3)</PresentationFormat>
  <Paragraphs>38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Prezentace aplikace PowerPoint</vt:lpstr>
      <vt:lpstr>Gotika </vt:lpstr>
      <vt:lpstr>Gotika – základní charakteristika</vt:lpstr>
      <vt:lpstr>Malířství v gotice </vt:lpstr>
      <vt:lpstr>V období gotiky  byly malíři vnímáni jako:</vt:lpstr>
      <vt:lpstr>Náměty</vt:lpstr>
      <vt:lpstr>Nejčastější náměty </vt:lpstr>
      <vt:lpstr>Urči název zobrazení p. Marie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Gotika</dc:title>
  <dc:creator>OEM</dc:creator>
  <cp:lastModifiedBy>OEM</cp:lastModifiedBy>
  <cp:revision>38</cp:revision>
  <dcterms:created xsi:type="dcterms:W3CDTF">2011-08-28T13:09:40Z</dcterms:created>
  <dcterms:modified xsi:type="dcterms:W3CDTF">2011-09-28T12:39:43Z</dcterms:modified>
</cp:coreProperties>
</file>