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9FC6CF-7468-496C-8EE5-23DB2EC567B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B909B0-ED9A-49DF-96D9-0624600C2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660079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VY_32_INOVACE_08_michelangelo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312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Michelangelo</a:t>
            </a:r>
            <a:r>
              <a:rPr lang="cs-CZ" dirty="0" smtClean="0"/>
              <a:t>  </a:t>
            </a:r>
            <a:r>
              <a:rPr lang="cs-CZ" dirty="0" err="1" smtClean="0"/>
              <a:t>buonarroti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391952"/>
            <a:ext cx="3744416" cy="44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572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Michelangelo</a:t>
            </a:r>
            <a:r>
              <a:rPr lang="cs-CZ" dirty="0"/>
              <a:t>  </a:t>
            </a:r>
            <a:r>
              <a:rPr lang="cs-CZ" dirty="0" err="1"/>
              <a:t>buonarroti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418" b="9739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47486" y="1052736"/>
            <a:ext cx="3635310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1835696" y="1475492"/>
            <a:ext cx="4648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Nejproslulejší osobnost vrcholné Renesance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2276872"/>
            <a:ext cx="594143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Ranná tvorba - Příklad: socha Davida (1501 – 1504)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Vytvořeno z poškozeného kusu mramoru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Pečlivé jemné zpracování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Oslavuje antickou tradici (</a:t>
            </a:r>
            <a:r>
              <a:rPr lang="cs-CZ" sz="1600" i="1" dirty="0" err="1" smtClean="0"/>
              <a:t>Polykleitos</a:t>
            </a:r>
            <a:r>
              <a:rPr lang="cs-CZ" sz="1600" i="1" dirty="0" smtClean="0"/>
              <a:t> – </a:t>
            </a:r>
            <a:r>
              <a:rPr lang="cs-CZ" sz="1600" i="1" dirty="0" err="1" smtClean="0"/>
              <a:t>Doryfors</a:t>
            </a:r>
            <a:r>
              <a:rPr lang="cs-CZ" sz="1600" i="1" dirty="0" smtClean="0"/>
              <a:t> nosič kopí)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9919" y1="7167" x2="39919" y2="7167"/>
                        <a14:foregroundMark x1="89113" y1="31167" x2="89113" y2="31167"/>
                        <a14:foregroundMark x1="83871" y1="37500" x2="83871" y2="37500"/>
                        <a14:foregroundMark x1="73790" y1="39500" x2="73790" y2="39500"/>
                        <a14:foregroundMark x1="36290" y1="62167" x2="36290" y2="62167"/>
                        <a14:foregroundMark x1="35081" y1="76167" x2="35081" y2="76167"/>
                        <a14:foregroundMark x1="35081" y1="83667" x2="35081" y2="83667"/>
                        <a14:foregroundMark x1="28226" y1="69000" x2="30645" y2="94500"/>
                        <a14:foregroundMark x1="50403" y1="72000" x2="49597" y2="96833"/>
                        <a14:foregroundMark x1="49597" y1="97333" x2="80242" y2="96333"/>
                        <a14:foregroundMark x1="58468" y1="7667" x2="60484" y2="21500"/>
                        <a14:foregroundMark x1="76613" y1="25500" x2="66935" y2="38500"/>
                        <a14:foregroundMark x1="78629" y1="6667" x2="78629" y2="6667"/>
                        <a14:foregroundMark x1="78226" y1="21833" x2="93548" y2="30000"/>
                        <a14:foregroundMark x1="93548" y1="30333" x2="67742" y2="47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4328" y="1412776"/>
            <a:ext cx="1489328" cy="410445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11560" y="5589240"/>
            <a:ext cx="732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David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61853" y="5589240"/>
            <a:ext cx="2046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err="1" smtClean="0"/>
              <a:t>Doryfors</a:t>
            </a:r>
            <a:r>
              <a:rPr lang="cs-CZ" i="1" dirty="0" smtClean="0"/>
              <a:t> nosič kopí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979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Michelangelo</a:t>
            </a:r>
            <a:r>
              <a:rPr lang="cs-CZ" dirty="0"/>
              <a:t>  </a:t>
            </a:r>
            <a:r>
              <a:rPr lang="cs-CZ" dirty="0" err="1"/>
              <a:t>buonarroti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346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</a:t>
            </a:r>
            <a:r>
              <a:rPr lang="cs-CZ" sz="20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Michelangelovo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dílo, které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hold antické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tradici?</a:t>
            </a:r>
            <a:endParaRPr lang="cs-CZ" sz="20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64648" y="2492896"/>
            <a:ext cx="751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246651"/>
            <a:ext cx="732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David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995772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Goliáš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824" y="4859868"/>
            <a:ext cx="575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</a:t>
            </a:r>
            <a:endParaRPr lang="cs-CZ" dirty="0"/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418" b="9739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2060848"/>
            <a:ext cx="2843222" cy="3539812"/>
          </a:xfrm>
          <a:prstGeom prst="rect">
            <a:avLst/>
          </a:prstGeom>
        </p:spPr>
      </p:pic>
      <p:sp>
        <p:nvSpPr>
          <p:cNvPr id="10" name="Násobení 9"/>
          <p:cNvSpPr/>
          <p:nvPr/>
        </p:nvSpPr>
        <p:spPr>
          <a:xfrm>
            <a:off x="4067944" y="1772816"/>
            <a:ext cx="2088232" cy="398483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4067944" y="1772815"/>
            <a:ext cx="2088232" cy="398483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4067944" y="1781303"/>
            <a:ext cx="2088232" cy="398483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133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soud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3974" y="1554163"/>
            <a:ext cx="6748452" cy="4525962"/>
          </a:xfrm>
        </p:spPr>
      </p:pic>
    </p:spTree>
    <p:extLst>
      <p:ext uri="{BB962C8B-B14F-4D97-AF65-F5344CB8AC3E}">
        <p14:creationId xmlns:p14="http://schemas.microsoft.com/office/powerpoint/2010/main" xmlns="" val="147851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Michelangelo</a:t>
            </a:r>
            <a:r>
              <a:rPr lang="cs-CZ" dirty="0"/>
              <a:t>  </a:t>
            </a:r>
            <a:r>
              <a:rPr lang="cs-CZ" dirty="0" err="1"/>
              <a:t>buonarroti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Poslední soud -freska </a:t>
            </a:r>
            <a:r>
              <a:rPr lang="cs-CZ" dirty="0" err="1" smtClean="0"/>
              <a:t>Sixtínské</a:t>
            </a:r>
            <a:r>
              <a:rPr lang="cs-CZ" dirty="0" smtClean="0"/>
              <a:t> kaple </a:t>
            </a:r>
            <a:r>
              <a:rPr lang="cs-CZ" sz="2000" dirty="0" smtClean="0"/>
              <a:t>(1536 – 1541)</a:t>
            </a:r>
          </a:p>
          <a:p>
            <a:pPr marL="0" indent="0">
              <a:buNone/>
            </a:pPr>
            <a:r>
              <a:rPr lang="cs-CZ" sz="2000" dirty="0" smtClean="0"/>
              <a:t>(freska – nástěnná malba)</a:t>
            </a:r>
          </a:p>
          <a:p>
            <a:pPr>
              <a:buFontTx/>
              <a:buChar char="-"/>
            </a:pPr>
            <a:r>
              <a:rPr lang="cs-CZ" sz="2000" dirty="0" smtClean="0"/>
              <a:t>Kaple papeže SIXTA</a:t>
            </a:r>
          </a:p>
          <a:p>
            <a:pPr>
              <a:buFontTx/>
              <a:buChar char="-"/>
            </a:pPr>
            <a:r>
              <a:rPr lang="cs-CZ" sz="2000" dirty="0" smtClean="0"/>
              <a:t>Strop kopule – Michelangelo řešil perspektivní zkreslení postav (vytvořil si síť  a tvořil v leže, nesmírně obtížné)</a:t>
            </a:r>
          </a:p>
          <a:p>
            <a:pPr>
              <a:buFontTx/>
              <a:buChar char="-"/>
            </a:pPr>
            <a:r>
              <a:rPr lang="cs-CZ" sz="2000" dirty="0" smtClean="0"/>
              <a:t>Námět: nastává poslední hodina lidstva (POSLEDNÍ SOUD)</a:t>
            </a:r>
          </a:p>
          <a:p>
            <a:pPr>
              <a:buFontTx/>
              <a:buChar char="-"/>
            </a:pPr>
            <a:r>
              <a:rPr lang="cs-CZ" sz="2000" dirty="0" smtClean="0"/>
              <a:t>Ježíš Kristus se vrací na zemi se svými apoštoly a anděly a soudí všechny – živé a mrtvé podle jejich skutků</a:t>
            </a:r>
          </a:p>
          <a:p>
            <a:pPr>
              <a:buFontTx/>
              <a:buChar char="-"/>
            </a:pPr>
            <a:r>
              <a:rPr lang="cs-CZ" sz="2000" dirty="0" smtClean="0"/>
              <a:t>Odděluje dobré (blaženost v nebi) od zlých (zatracení v mukách pekelných)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3012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Michelangelo</a:t>
            </a:r>
            <a:r>
              <a:rPr lang="cs-CZ" dirty="0"/>
              <a:t>  </a:t>
            </a:r>
            <a:r>
              <a:rPr lang="cs-CZ" dirty="0" err="1"/>
              <a:t>buonarroti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65070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Jaký je námět obrazu Poslední soud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852936"/>
            <a:ext cx="3131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Francouzská revoluce 1848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275692"/>
            <a:ext cx="2683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Poslední hodina lidstva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07740"/>
            <a:ext cx="2063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Oslava Velikonoc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22068" y="4149080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Punské války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6105872" y="2852936"/>
            <a:ext cx="338336" cy="297686"/>
          </a:xfrm>
          <a:prstGeom prst="smileyFace">
            <a:avLst>
              <a:gd name="adj" fmla="val -465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105872" y="4149080"/>
            <a:ext cx="338336" cy="297686"/>
          </a:xfrm>
          <a:prstGeom prst="smileyFace">
            <a:avLst>
              <a:gd name="adj" fmla="val -465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84168" y="3717032"/>
            <a:ext cx="338336" cy="297686"/>
          </a:xfrm>
          <a:prstGeom prst="smileyFace">
            <a:avLst>
              <a:gd name="adj" fmla="val -465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105872" y="3275330"/>
            <a:ext cx="338336" cy="297686"/>
          </a:xfrm>
          <a:prstGeom prst="smileyFace">
            <a:avLst>
              <a:gd name="adj" fmla="val 465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42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36712"/>
            <a:ext cx="8568952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688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171</TotalTime>
  <Words>214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Michelangelo  buonarroti</vt:lpstr>
      <vt:lpstr>Michelangelo  buonarroti</vt:lpstr>
      <vt:lpstr>Michelangelo  buonarroti</vt:lpstr>
      <vt:lpstr>Poslední soud</vt:lpstr>
      <vt:lpstr>Michelangelo  buonarroti</vt:lpstr>
      <vt:lpstr>Michelangelo  buonarroti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michelangelo buonarroti</dc:title>
  <dc:creator>OEM</dc:creator>
  <cp:lastModifiedBy>Vaše jméno</cp:lastModifiedBy>
  <cp:revision>17</cp:revision>
  <dcterms:created xsi:type="dcterms:W3CDTF">2011-09-18T08:28:34Z</dcterms:created>
  <dcterms:modified xsi:type="dcterms:W3CDTF">2012-09-01T19:29:23Z</dcterms:modified>
</cp:coreProperties>
</file>