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65" r:id="rId3"/>
    <p:sldId id="257" r:id="rId4"/>
    <p:sldId id="259" r:id="rId5"/>
    <p:sldId id="258" r:id="rId6"/>
    <p:sldId id="264" r:id="rId7"/>
    <p:sldId id="262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786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59280"/>
            <a:ext cx="6400800" cy="12954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pic>
        <p:nvPicPr>
          <p:cNvPr id="8" name="Picture 7" descr="flourish2.png"/>
          <p:cNvPicPr>
            <a:picLocks noChangeAspect="1"/>
          </p:cNvPicPr>
          <p:nvPr/>
        </p:nvPicPr>
        <p:blipFill>
          <a:blip r:embed="rId2" cstate="print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2801112"/>
            <a:ext cx="9144000" cy="932688"/>
          </a:xfrm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429000"/>
            <a:ext cx="6400800" cy="762000"/>
          </a:xfrm>
        </p:spPr>
        <p:txBody>
          <a:bodyPr>
            <a:normAutofit/>
          </a:bodyPr>
          <a:lstStyle>
            <a:lvl1pPr marL="0" indent="0" algn="ctr">
              <a:buNone/>
              <a:defRPr sz="2000" i="1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white"/>
        <p:txBody>
          <a:bodyPr/>
          <a:lstStyle/>
          <a:p>
            <a:fld id="{E7C9DD88-EAB9-4C2B-ACA2-BE1A56E03BF2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white"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6F8CFE-6DEF-4BFF-B82E-016ABE669A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600" y="2438400"/>
            <a:ext cx="6400800" cy="3048001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9DD88-EAB9-4C2B-ACA2-BE1A56E03BF2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6F8CFE-6DEF-4BFF-B82E-016ABE669A7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9" name="Picture 8" descr="flourish2.png"/>
          <p:cNvPicPr>
            <a:picLocks noChangeAspect="1"/>
          </p:cNvPicPr>
          <p:nvPr/>
        </p:nvPicPr>
        <p:blipFill>
          <a:blip r:embed="rId2" cstate="print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9DD88-EAB9-4C2B-ACA2-BE1A56E03BF2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6F8CFE-6DEF-4BFF-B82E-016ABE669A7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7" name="Picture 6" descr="flourish2.png"/>
          <p:cNvPicPr>
            <a:picLocks noChangeAspect="1"/>
          </p:cNvPicPr>
          <p:nvPr/>
        </p:nvPicPr>
        <p:blipFill>
          <a:blip r:embed="rId2" cstate="print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2684462"/>
            <a:ext cx="9144000" cy="93268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800" y="3410267"/>
            <a:ext cx="6248400" cy="1456373"/>
          </a:xfrm>
        </p:spPr>
        <p:txBody>
          <a:bodyPr anchor="t">
            <a:normAutofit/>
          </a:bodyPr>
          <a:lstStyle>
            <a:lvl1pPr algn="ctr">
              <a:defRPr sz="36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800" y="1503680"/>
            <a:ext cx="6248400" cy="1566862"/>
          </a:xfrm>
        </p:spPr>
        <p:txBody>
          <a:bodyPr anchor="b"/>
          <a:lstStyle>
            <a:lvl1pPr marL="0" indent="0" algn="ctr">
              <a:buNone/>
              <a:defRPr sz="2000" b="0" i="1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8" name="Picture 7" descr="flourish2.png"/>
          <p:cNvPicPr>
            <a:picLocks noChangeAspect="1"/>
          </p:cNvPicPr>
          <p:nvPr/>
        </p:nvPicPr>
        <p:blipFill>
          <a:blip r:embed="rId2" cstate="print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2684462"/>
            <a:ext cx="9144000" cy="93268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371600" y="2438400"/>
            <a:ext cx="3124200" cy="3124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9DD88-EAB9-4C2B-ACA2-BE1A56E03BF2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6F8CFE-6DEF-4BFF-B82E-016ABE669A7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4"/>
          </p:nvPr>
        </p:nvSpPr>
        <p:spPr>
          <a:xfrm>
            <a:off x="4648200" y="2438400"/>
            <a:ext cx="3124200" cy="3124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9" name="Picture 8" descr="flourish2.png"/>
          <p:cNvPicPr>
            <a:picLocks noChangeAspect="1"/>
          </p:cNvPicPr>
          <p:nvPr/>
        </p:nvPicPr>
        <p:blipFill>
          <a:blip r:embed="rId2" cstate="print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flourish2.png"/>
          <p:cNvPicPr>
            <a:picLocks noChangeAspect="1"/>
          </p:cNvPicPr>
          <p:nvPr/>
        </p:nvPicPr>
        <p:blipFill>
          <a:blip r:embed="rId2" cstate="print">
            <a:clrChange>
              <a:clrFrom>
                <a:srgbClr val="000000">
                  <a:alpha val="0"/>
                </a:srgbClr>
              </a:clrFrom>
              <a:clrTo>
                <a:srgbClr val="000000">
                  <a:alpha val="0"/>
                </a:srgbClr>
              </a:clrTo>
            </a:clrChang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371600" y="2819400"/>
            <a:ext cx="3124200" cy="2743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8200" y="2819400"/>
            <a:ext cx="3124200" cy="2743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62201"/>
            <a:ext cx="3125788" cy="451338"/>
          </a:xfrm>
        </p:spPr>
        <p:txBody>
          <a:bodyPr anchor="b"/>
          <a:lstStyle>
            <a:lvl1pPr marL="0" indent="0" algn="ctr">
              <a:buNone/>
              <a:defRPr sz="1800" b="1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2359152"/>
            <a:ext cx="3127375" cy="448056"/>
          </a:xfrm>
        </p:spPr>
        <p:txBody>
          <a:bodyPr anchor="b"/>
          <a:lstStyle>
            <a:lvl1pPr marL="0" indent="0" algn="ctr">
              <a:buNone/>
              <a:defRPr sz="1800" b="1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9DD88-EAB9-4C2B-ACA2-BE1A56E03BF2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6F8CFE-6DEF-4BFF-B82E-016ABE669A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9DD88-EAB9-4C2B-ACA2-BE1A56E03BF2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6F8CFE-6DEF-4BFF-B82E-016ABE669A7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7" name="Picture 6" descr="flourish2.png"/>
          <p:cNvPicPr>
            <a:picLocks noChangeAspect="1"/>
          </p:cNvPicPr>
          <p:nvPr/>
        </p:nvPicPr>
        <p:blipFill>
          <a:blip r:embed="rId2" cstate="print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9DD88-EAB9-4C2B-ACA2-BE1A56E03BF2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6F8CFE-6DEF-4BFF-B82E-016ABE669A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1" y="1676400"/>
            <a:ext cx="2819399" cy="599440"/>
          </a:xfrm>
        </p:spPr>
        <p:txBody>
          <a:bodyPr anchor="b">
            <a:noAutofit/>
          </a:bodyPr>
          <a:lstStyle>
            <a:lvl1pPr algn="ctr">
              <a:defRPr sz="1700" b="1" cap="all" spc="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1" y="2275840"/>
            <a:ext cx="2819399" cy="2905760"/>
          </a:xfrm>
        </p:spPr>
        <p:txBody>
          <a:bodyPr/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9DD88-EAB9-4C2B-ACA2-BE1A56E03BF2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6F8CFE-6DEF-4BFF-B82E-016ABE669A7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371600" y="1676400"/>
            <a:ext cx="3276600" cy="3505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laque 9"/>
          <p:cNvSpPr/>
          <p:nvPr/>
        </p:nvSpPr>
        <p:spPr>
          <a:xfrm>
            <a:off x="1463040" y="1847088"/>
            <a:ext cx="3090672" cy="3090672"/>
          </a:xfrm>
          <a:prstGeom prst="plaque">
            <a:avLst>
              <a:gd name="adj" fmla="val 8438"/>
            </a:avLst>
          </a:prstGeom>
          <a:noFill/>
          <a:ln w="9525">
            <a:solidFill>
              <a:schemeClr val="tx2">
                <a:alpha val="17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0" y="1676400"/>
            <a:ext cx="2819400" cy="599440"/>
          </a:xfrm>
        </p:spPr>
        <p:txBody>
          <a:bodyPr anchor="b">
            <a:noAutofit/>
          </a:bodyPr>
          <a:lstStyle>
            <a:lvl1pPr algn="ctr">
              <a:defRPr sz="1700" b="1" cap="all" spc="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24000" y="1905000"/>
            <a:ext cx="2971800" cy="2971800"/>
          </a:xfrm>
          <a:prstGeom prst="plaque">
            <a:avLst>
              <a:gd name="adj" fmla="val 8341"/>
            </a:avLst>
          </a:prstGeom>
          <a:solidFill>
            <a:schemeClr val="bg1">
              <a:lumMod val="95000"/>
              <a:alpha val="35000"/>
            </a:schemeClr>
          </a:solidFill>
          <a:ln w="98425" cmpd="thinThick">
            <a:noFill/>
            <a:bevel/>
          </a:ln>
        </p:spPr>
        <p:txBody>
          <a:bodyPr>
            <a:normAutofit/>
          </a:bodyPr>
          <a:lstStyle>
            <a:lvl1pPr marL="0" indent="0" algn="ctr">
              <a:buNone/>
              <a:defRPr sz="1800" baseline="0">
                <a:solidFill>
                  <a:schemeClr val="tx2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0" y="2276856"/>
            <a:ext cx="2819400" cy="2875280"/>
          </a:xfrm>
        </p:spPr>
        <p:txBody>
          <a:bodyPr/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9DD88-EAB9-4C2B-ACA2-BE1A56E03BF2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6F8CFE-6DEF-4BFF-B82E-016ABE669A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9DD88-EAB9-4C2B-ACA2-BE1A56E03BF2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6F8CFE-6DEF-4BFF-B82E-016ABE669A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209041"/>
            <a:ext cx="1295400" cy="43180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400" y="1219199"/>
            <a:ext cx="5181600" cy="426720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9DD88-EAB9-4C2B-ACA2-BE1A56E03BF2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6F8CFE-6DEF-4BFF-B82E-016ABE669A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window3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1295400"/>
            <a:ext cx="6400800" cy="685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057400"/>
            <a:ext cx="6400800" cy="34290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 bwMode="white">
          <a:xfrm>
            <a:off x="304800" y="6356350"/>
            <a:ext cx="2133600" cy="365125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 anchor="ctr"/>
          <a:lstStyle>
            <a:lvl1pPr algn="l">
              <a:defRPr sz="1100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fld id="{E7C9DD88-EAB9-4C2B-ACA2-BE1A56E03BF2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 bwMode="white">
          <a:xfrm>
            <a:off x="2971800" y="6356350"/>
            <a:ext cx="3200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white">
          <a:xfrm>
            <a:off x="6675120" y="6364224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fld id="{A26F8CFE-6DEF-4BFF-B82E-016ABE669A7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600" kern="1200" cap="all" spc="30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0" indent="-274320" algn="l" defTabSz="914400" rtl="0" eaLnBrk="1" latinLnBrk="0" hangingPunct="1">
        <a:lnSpc>
          <a:spcPct val="150000"/>
        </a:lnSpc>
        <a:spcBef>
          <a:spcPct val="20000"/>
        </a:spcBef>
        <a:buClrTx/>
        <a:buFont typeface="Wingdings" pitchFamily="2" charset="2"/>
        <a:buChar char="v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2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4" Type="http://schemas.openxmlformats.org/officeDocument/2006/relationships/slide" Target="slide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.wav"/><Relationship Id="rId4" Type="http://schemas.openxmlformats.org/officeDocument/2006/relationships/slide" Target="slid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062135197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Výtvarná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výchova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smtClean="0">
                          <a:latin typeface="Times New Roman"/>
                          <a:ea typeface="Calibri"/>
                          <a:cs typeface="Times New Roman"/>
                        </a:rPr>
                        <a:t>VY_32_INOVACE_10_baroko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Křivonosková Kateřina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9312024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Baroko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330339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1484784"/>
            <a:ext cx="6400800" cy="6858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Hlavní proudy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sz="2800" b="1" dirty="0" smtClean="0">
                <a:hlinkClick r:id="rId2" action="ppaction://hlinksldjump"/>
              </a:rPr>
              <a:t>Barokní </a:t>
            </a:r>
            <a:r>
              <a:rPr lang="cs-CZ" sz="2800" b="1" dirty="0">
                <a:hlinkClick r:id="rId2" action="ppaction://hlinksldjump"/>
              </a:rPr>
              <a:t>klasicismus</a:t>
            </a:r>
            <a:endParaRPr lang="cs-CZ" sz="2800" dirty="0"/>
          </a:p>
          <a:p>
            <a:pPr algn="ctr"/>
            <a:r>
              <a:rPr lang="cs-CZ" sz="2800" b="1" dirty="0">
                <a:hlinkClick r:id="rId3" action="ppaction://hlinksldjump"/>
              </a:rPr>
              <a:t>Barokní </a:t>
            </a:r>
            <a:r>
              <a:rPr lang="cs-CZ" sz="2800" b="1" dirty="0" smtClean="0">
                <a:hlinkClick r:id="rId3" action="ppaction://hlinksldjump"/>
              </a:rPr>
              <a:t>realismus</a:t>
            </a:r>
            <a:endParaRPr lang="cs-CZ" sz="2800" dirty="0"/>
          </a:p>
          <a:p>
            <a:pPr algn="ctr"/>
            <a:r>
              <a:rPr lang="cs-CZ" sz="2800" b="1" dirty="0">
                <a:hlinkClick r:id="rId4" action="ppaction://hlinksldjump"/>
              </a:rPr>
              <a:t>Dynamické baroko</a:t>
            </a:r>
            <a:endParaRPr lang="cs-CZ" sz="28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068290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barokní realismus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Přesný popis skutečnosti</a:t>
            </a:r>
          </a:p>
          <a:p>
            <a:r>
              <a:rPr lang="cs-CZ" dirty="0" smtClean="0"/>
              <a:t>Smysl pro detail</a:t>
            </a:r>
          </a:p>
          <a:p>
            <a:r>
              <a:rPr lang="cs-CZ" dirty="0" smtClean="0"/>
              <a:t>Dnes fotografie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499992" y="2701861"/>
            <a:ext cx="3582885" cy="2599347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5076056" y="5373216"/>
            <a:ext cx="2371162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i="1" dirty="0" err="1" smtClean="0"/>
              <a:t>Caravaggio</a:t>
            </a:r>
            <a:r>
              <a:rPr lang="cs-CZ" sz="1100" i="1" dirty="0" smtClean="0"/>
              <a:t>: Večeře v Emauzích,1596 - 1598</a:t>
            </a:r>
            <a:endParaRPr lang="cs-CZ" sz="1100" i="1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36844" y="1196752"/>
            <a:ext cx="6144682" cy="460851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8" name="Šipka doprava 7">
            <a:hlinkClick r:id="rId4" action="ppaction://hlinksldjump">
              <a:snd r:embed="rId5" name="chimes.wav"/>
            </a:hlinkClick>
          </p:cNvPr>
          <p:cNvSpPr/>
          <p:nvPr/>
        </p:nvSpPr>
        <p:spPr>
          <a:xfrm rot="10800000">
            <a:off x="323529" y="6362474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362712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barokní </a:t>
            </a:r>
            <a:r>
              <a:rPr lang="cs-CZ" b="1" dirty="0"/>
              <a:t>klasicismus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7624" y="3551397"/>
            <a:ext cx="2592288" cy="1051350"/>
          </a:xfrm>
        </p:spPr>
        <p:txBody>
          <a:bodyPr/>
          <a:lstStyle/>
          <a:p>
            <a:r>
              <a:rPr lang="cs-CZ" dirty="0" smtClean="0"/>
              <a:t>Řád  - kompozice do trojúhelníku  </a:t>
            </a:r>
          </a:p>
          <a:p>
            <a:pPr indent="0"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067944" y="2420888"/>
            <a:ext cx="3691909" cy="3312368"/>
          </a:xfrm>
          <a:prstGeom prst="rect">
            <a:avLst/>
          </a:prstGeom>
        </p:spPr>
      </p:pic>
      <p:cxnSp>
        <p:nvCxnSpPr>
          <p:cNvPr id="6" name="Přímá spojnice 5"/>
          <p:cNvCxnSpPr/>
          <p:nvPr/>
        </p:nvCxnSpPr>
        <p:spPr>
          <a:xfrm flipV="1">
            <a:off x="4427984" y="2636912"/>
            <a:ext cx="0" cy="2916324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4407782" y="2582906"/>
            <a:ext cx="5400600" cy="3024336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4427984" y="5553236"/>
            <a:ext cx="5400600" cy="10801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Šipka doprava 28">
            <a:hlinkClick r:id="rId3" action="ppaction://hlinksldjump">
              <a:snd r:embed="rId4" name="chimes.wav"/>
            </a:hlinkClick>
          </p:cNvPr>
          <p:cNvSpPr/>
          <p:nvPr/>
        </p:nvSpPr>
        <p:spPr>
          <a:xfrm rot="10800000">
            <a:off x="323529" y="6362474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88125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Dynamické baroko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71600" y="2438400"/>
            <a:ext cx="2264296" cy="3048001"/>
          </a:xfrm>
        </p:spPr>
        <p:txBody>
          <a:bodyPr>
            <a:normAutofit/>
          </a:bodyPr>
          <a:lstStyle/>
          <a:p>
            <a:pPr marL="285750" indent="-285750"/>
            <a:r>
              <a:rPr lang="cs-CZ" dirty="0" smtClean="0"/>
              <a:t>Útok na smysly a city diváka </a:t>
            </a:r>
          </a:p>
          <a:p>
            <a:pPr marL="285750" indent="-285750"/>
            <a:r>
              <a:rPr lang="cs-CZ" dirty="0" smtClean="0"/>
              <a:t>Obraz je přeplněn postavami, krajinnými či architektonickými útvary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879497" y="2420888"/>
            <a:ext cx="2376264" cy="3058232"/>
          </a:xfrm>
          <a:prstGeom prst="rect">
            <a:avLst/>
          </a:prstGeom>
        </p:spPr>
      </p:pic>
      <p:sp>
        <p:nvSpPr>
          <p:cNvPr id="5" name="Šipka doprava 4">
            <a:hlinkClick r:id="rId3" action="ppaction://hlinksldjump">
              <a:snd r:embed="rId4" name="chimes.wav"/>
            </a:hlinkClick>
          </p:cNvPr>
          <p:cNvSpPr/>
          <p:nvPr/>
        </p:nvSpPr>
        <p:spPr>
          <a:xfrm rot="10800000">
            <a:off x="107504" y="6306425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465626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eselý obličej 12"/>
          <p:cNvSpPr/>
          <p:nvPr/>
        </p:nvSpPr>
        <p:spPr>
          <a:xfrm>
            <a:off x="5558807" y="2965594"/>
            <a:ext cx="1512168" cy="1538880"/>
          </a:xfrm>
          <a:prstGeom prst="smileyFace">
            <a:avLst>
              <a:gd name="adj" fmla="val -465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400" dirty="0" smtClean="0"/>
              <a:t>Který námět se stal od doby bar. Realismu </a:t>
            </a:r>
            <a:r>
              <a:rPr lang="cs-CZ" sz="2400" dirty="0" smtClean="0"/>
              <a:t>oblíbený?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051720" y="3491716"/>
            <a:ext cx="19336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B.    Malování zátiší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051720" y="4293096"/>
            <a:ext cx="22050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C.    Malování na textil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051720" y="2780928"/>
            <a:ext cx="19513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A.   Malování zvířat</a:t>
            </a:r>
            <a:endParaRPr lang="cs-CZ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72000" y="2456502"/>
            <a:ext cx="3485782" cy="2809092"/>
          </a:xfrm>
          <a:prstGeom prst="rect">
            <a:avLst/>
          </a:prstGeom>
        </p:spPr>
      </p:pic>
      <p:sp>
        <p:nvSpPr>
          <p:cNvPr id="14" name="Šipka doprava 13">
            <a:hlinkClick r:id="" action="ppaction://hlinkshowjump?jump=firstslide">
              <a:snd r:embed="rId3" name="chimes.wav"/>
            </a:hlinkClick>
          </p:cNvPr>
          <p:cNvSpPr/>
          <p:nvPr/>
        </p:nvSpPr>
        <p:spPr>
          <a:xfrm rot="10800000">
            <a:off x="323529" y="6362474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082059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13" grpId="0" animBg="1"/>
      <p:bldP spid="13" grpId="1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1927316"/>
            <a:ext cx="7308812" cy="110799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u="sng" dirty="0" smtClean="0">
                <a:latin typeface="Arial" pitchFamily="34" charset="0"/>
                <a:cs typeface="Arial" pitchFamily="34" charset="0"/>
              </a:rPr>
              <a:t>Použité zdroje</a:t>
            </a:r>
            <a:endParaRPr lang="cs-CZ" u="sng" dirty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Pavel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Šamšula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, Jarmila Hirschová  .:Průvodce výtvarným uměním.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Praha,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Práce, 1994 </a:t>
            </a: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/>
              <a:t>Česká verze </a:t>
            </a:r>
            <a:r>
              <a:rPr lang="cs-CZ" sz="1600" b="1" dirty="0"/>
              <a:t>Wikipedie</a:t>
            </a:r>
            <a:r>
              <a:rPr lang="cs-CZ" sz="1600" dirty="0"/>
              <a:t> </a:t>
            </a:r>
            <a:r>
              <a:rPr lang="cs-CZ" sz="1600" dirty="0" smtClean="0"/>
              <a:t> </a:t>
            </a:r>
            <a:r>
              <a:rPr lang="cs-CZ" sz="1600" dirty="0"/>
              <a:t>2002 ,</a:t>
            </a:r>
            <a:endParaRPr lang="cs-CZ" sz="16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27660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vět módy">
  <a:themeElements>
    <a:clrScheme name="Svět módy">
      <a:dk1>
        <a:sysClr val="windowText" lastClr="000000"/>
      </a:dk1>
      <a:lt1>
        <a:sysClr val="window" lastClr="FFFFFF"/>
      </a:lt1>
      <a:dk2>
        <a:srgbClr val="37302A"/>
      </a:dk2>
      <a:lt2>
        <a:srgbClr val="D0CCB9"/>
      </a:lt2>
      <a:accent1>
        <a:srgbClr val="9E8E5C"/>
      </a:accent1>
      <a:accent2>
        <a:srgbClr val="A09781"/>
      </a:accent2>
      <a:accent3>
        <a:srgbClr val="85776D"/>
      </a:accent3>
      <a:accent4>
        <a:srgbClr val="AEAFA9"/>
      </a:accent4>
      <a:accent5>
        <a:srgbClr val="8D878B"/>
      </a:accent5>
      <a:accent6>
        <a:srgbClr val="6B6149"/>
      </a:accent6>
      <a:hlink>
        <a:srgbClr val="B6A272"/>
      </a:hlink>
      <a:folHlink>
        <a:srgbClr val="8A784F"/>
      </a:folHlink>
    </a:clrScheme>
    <a:fontScheme name="Černá kravata">
      <a:maj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Svět módy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8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9050" h="3175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0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100000" r="100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30000"/>
                <a:satMod val="200000"/>
              </a:schemeClr>
              <a:schemeClr val="phClr">
                <a:tint val="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Couture</Template>
  <TotalTime>200</TotalTime>
  <Words>108</Words>
  <Application>Microsoft Office PowerPoint</Application>
  <PresentationFormat>Předvádění na obrazovce (4:3)</PresentationFormat>
  <Paragraphs>30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Svět módy</vt:lpstr>
      <vt:lpstr>Snímek 1</vt:lpstr>
      <vt:lpstr>Baroko</vt:lpstr>
      <vt:lpstr>  Hlavní proudy </vt:lpstr>
      <vt:lpstr>barokní realismus</vt:lpstr>
      <vt:lpstr>barokní klasicismus</vt:lpstr>
      <vt:lpstr>Dynamické baroko</vt:lpstr>
      <vt:lpstr>Který námět se stal od doby bar. Realismu oblíbený?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Baroko</dc:title>
  <dc:creator>OEM</dc:creator>
  <cp:lastModifiedBy>Vaše jméno</cp:lastModifiedBy>
  <cp:revision>15</cp:revision>
  <dcterms:created xsi:type="dcterms:W3CDTF">2011-08-30T12:34:25Z</dcterms:created>
  <dcterms:modified xsi:type="dcterms:W3CDTF">2012-09-01T19:44:07Z</dcterms:modified>
</cp:coreProperties>
</file>