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BD5C7D-FD1B-404D-A87B-C5A102D8ADED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E5C4821-9D55-46CF-8C2A-614E09CE7DA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09457173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Výtvarná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výchova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VY_32_INOVACE_11_realismus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Křivonosková Kateřina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3120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REALISMUS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0436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1988840"/>
            <a:ext cx="2952328" cy="30963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Směr vychází ze zrakového vjemu, snaha </a:t>
            </a:r>
            <a:r>
              <a:rPr lang="cs-CZ" dirty="0"/>
              <a:t>o věrné a detailní zachycení předmětu tak, jak jej divák </a:t>
            </a:r>
            <a:r>
              <a:rPr lang="cs-CZ" dirty="0" smtClean="0"/>
              <a:t>vidí.</a:t>
            </a:r>
          </a:p>
          <a:p>
            <a:pPr marL="0" indent="0">
              <a:buNone/>
            </a:pPr>
            <a:endParaRPr lang="cs-CZ" cap="small" dirty="0" smtClean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0" indent="0">
              <a:buNone/>
            </a:pPr>
            <a:endParaRPr lang="cs-CZ" cap="small" dirty="0">
              <a:effectLst>
                <a:outerShdw blurRad="50800" dist="38100" algn="tr" rotWithShape="0">
                  <a:prstClr val="black">
                    <a:alpha val="40000"/>
                  </a:prstClr>
                </a:outerShdw>
              </a:effectLst>
            </a:endParaRPr>
          </a:p>
          <a:p>
            <a:pPr marL="0" indent="0">
              <a:buNone/>
            </a:pPr>
            <a:r>
              <a:rPr lang="cs-CZ" cap="small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charakteristika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41496" y="1700808"/>
            <a:ext cx="4330904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468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Představitelé</a:t>
            </a:r>
          </a:p>
          <a:p>
            <a:r>
              <a:rPr lang="cs-CZ" dirty="0" smtClean="0"/>
              <a:t>Gustav </a:t>
            </a:r>
            <a:r>
              <a:rPr lang="cs-CZ" dirty="0" err="1" smtClean="0"/>
              <a:t>Courbes</a:t>
            </a:r>
            <a:endParaRPr lang="cs-CZ" dirty="0" smtClean="0"/>
          </a:p>
          <a:p>
            <a:pPr algn="just"/>
            <a:r>
              <a:rPr lang="cs-CZ" dirty="0" smtClean="0"/>
              <a:t>Joan Francois </a:t>
            </a:r>
            <a:r>
              <a:rPr lang="cs-CZ" dirty="0" err="1" smtClean="0"/>
              <a:t>Millet</a:t>
            </a:r>
            <a:endParaRPr lang="cs-CZ" dirty="0" smtClean="0"/>
          </a:p>
          <a:p>
            <a:pPr algn="just"/>
            <a:r>
              <a:rPr lang="cs-CZ" dirty="0" smtClean="0"/>
              <a:t>Camille </a:t>
            </a:r>
            <a:r>
              <a:rPr lang="cs-CZ" dirty="0" err="1" smtClean="0"/>
              <a:t>Corot</a:t>
            </a:r>
            <a:endParaRPr lang="cs-CZ" dirty="0" smtClean="0"/>
          </a:p>
          <a:p>
            <a:pPr marL="0" indent="0" algn="just">
              <a:buNone/>
            </a:pPr>
            <a:endParaRPr lang="cs-CZ" dirty="0" smtClean="0"/>
          </a:p>
          <a:p>
            <a:pPr marL="0" indent="0" algn="just">
              <a:buNone/>
            </a:pPr>
            <a:r>
              <a:rPr lang="cs-CZ" dirty="0" smtClean="0"/>
              <a:t>Realizmus vychází ze                           vjemu.</a:t>
            </a:r>
          </a:p>
          <a:p>
            <a:pPr marL="0" indent="0" algn="just">
              <a:buNone/>
            </a:pPr>
            <a:endParaRPr lang="cs-CZ" dirty="0" smtClean="0"/>
          </a:p>
          <a:p>
            <a:pPr marL="0" indent="0" algn="just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Francouzský venkovský realismus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65303" y="5364505"/>
            <a:ext cx="2186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sluchového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5373216"/>
            <a:ext cx="20429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chuťového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56176" y="5314855"/>
            <a:ext cx="2000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zrakového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4365104"/>
            <a:ext cx="2089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solidFill>
                  <a:srgbClr val="FF0000"/>
                </a:solidFill>
              </a:rPr>
              <a:t>Klepni na správnou odpověď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44373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2.22222E-6 L 0.34289 -0.19375 C 0.34584 -0.23519 0.35504 -0.26736 0.36424 -0.3081 C 0.36581 -0.31458 0.36598 -0.32338 0.37032 -0.32708 C 0.38056 -0.33565 0.39445 -0.33102 0.40591 -0.33657 C 0.43143 -0.34884 0.45556 -0.36944 0.48212 -0.37616 C 0.49653 -0.38449 0.51077 -0.38958 0.52622 -0.39213 C 0.57049 -0.38773 0.54949 -0.39514 0.57379 -0.37616 C 0.57796 -0.37292 0.58247 -0.3706 0.58699 -0.36829 C 0.59202 -0.36574 0.60244 -0.36204 0.60244 -0.36204 C 0.60765 -0.35718 0.61372 -0.35532 0.6191 -0.35093 C 0.62153 -0.34907 0.62622 -0.34444 0.62622 -0.34444 C 0.629 -0.33912 0.6316 -0.3338 0.63456 -0.3287 C 0.63733 -0.31412 0.64324 -0.30162 0.64636 -0.28727 C 0.64567 -0.23704 0.64601 -0.18681 0.6441 -0.13657 C 0.64393 -0.12986 0.62761 -0.12107 0.62501 -0.11921 C 0.61546 -0.1125 0.60626 -0.1044 0.59636 -0.09838 C 0.58681 -0.09259 0.57726 -0.08727 0.56789 -0.08102 C 0.54601 -0.0662 0.51928 -0.04097 0.4941 -0.0287 C 0.47987 -0.02176 0.47692 -0.02338 0.45956 -0.01759 C 0.4356 -0.00949 0.41476 0.00093 0.39046 0.00463 C 0.35365 0.00278 0.31789 -0.00741 0.28091 -0.0081 C 0.23212 -0.00903 0.18334 -0.00903 0.13456 -0.00949 C 0.09358 -0.00833 0.05556 -0.0081 0.01424 -0.0081 " pathEditMode="relative" ptsTypes="Afffff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4.16667E-6 -3.7037E-7 C 0.03768 -0.04167 0.06372 -0.10278 0.07257 -0.16667 C 0.07292 -0.17292 0.07379 -0.1794 0.07379 -0.18565 C 0.07344 -0.21435 0.07674 -0.31435 0.04393 -0.33171 C -0.01215 -0.42106 -0.06944 -0.46806 -0.15607 -0.47778 C -0.18993 -0.47315 -0.23802 -0.44398 -0.26319 -0.40625 C -0.26666 -0.40093 -0.26892 -0.39537 -0.27274 -0.39028 C -0.26805 -0.37801 -0.27239 -0.37268 -0.27621 -0.36181 C -0.27882 -0.3544 -0.27882 -0.34653 -0.28229 -0.33958 C -0.2875 -0.31875 -0.2842 -0.32616 -0.28941 -0.31574 C -0.2901 -0.30625 -0.29045 -0.29676 -0.29166 -0.28727 C -0.29218 -0.28333 -0.29444 -0.28009 -0.29531 -0.27616 C -0.29687 -0.26944 -0.29757 -0.2625 -0.29895 -0.25556 C -0.29861 -0.25278 -0.29965 -0.24838 -0.29774 -0.24745 C -0.27934 -0.23912 -0.27222 -0.25486 -0.28107 -0.23958 C -0.2868 -0.2456 -0.28941 -0.25347 -0.29409 -0.24444 C -0.29184 -0.23518 -0.28836 -0.23611 -0.28107 -0.23472 C -0.27656 -0.23102 -0.27621 -0.22917 -0.27621 -0.22222 " pathEditMode="relative" rAng="0" ptsTypes="fffffffffffffffff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46" y="-2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7 C 0.00156 0.00092 0.00399 0.00509 0.00486 0.00301 C 0.00694 -0.00278 0.00486 -0.00972 0.0059 -0.01597 C 0.00729 -0.02477 0.00955 -0.0331 0.01198 -0.04144 C 0.02344 -0.08195 0.03333 -0.12315 0.05243 -0.1588 C 0.05694 -0.16736 0.06146 -0.17593 0.0691 -0.1794 C 0.07726 -0.19074 0.06649 -0.17685 0.0809 -0.18889 C 0.08559 -0.19283 0.09236 -0.20023 0.09653 -0.20648 C 0.10139 -0.21366 0.10416 -0.22037 0.10833 -0.2287 C 0.11458 -0.24144 0.10642 -0.23195 0.11423 -0.24445 C 0.12326 -0.2588 0.13038 -0.26412 0.14288 -0.27153 C 0.14531 -0.28796 0.14427 -0.29259 0.15712 -0.29699 C 0.16198 -0.30162 0.16666 -0.30324 0.17031 -0.30972 C 0.17517 -0.31829 0.17535 -0.3257 0.18212 -0.33033 C 0.20989 -0.32755 0.23767 -0.32616 0.26545 -0.32384 C 0.29878 -0.31829 0.33229 -0.31482 0.36545 -0.30648 C 0.38698 -0.29352 0.40798 -0.28218 0.42864 -0.26667 C 0.43854 -0.25093 0.44844 -0.23495 0.45833 -0.21921 C 0.46562 -0.20741 0.46892 -0.19329 0.475 -0.18102 C 0.47448 -0.16713 0.47535 -0.14861 0.47031 -0.13495 C 0.46128 -0.11065 0.44062 -0.10347 0.42378 -0.09213 C 0.40972 -0.08287 0.38003 -0.0588 0.36423 -0.05718 C 0.35434 -0.05625 0.34444 -0.05602 0.33455 -0.05556 C 0.31458 -0.05232 0.29583 -0.04352 0.27621 -0.0382 C 0.25278 -0.02269 0.27291 -0.03449 0.25833 -0.0287 C 0.25469 -0.02732 0.24757 -0.02384 0.24757 -0.02384 C 0.24201 -0.025 0.23628 -0.025 0.2309 -0.02708 C 0.22934 -0.02778 0.22882 -0.03056 0.22743 -0.03195 C 0.22361 -0.03588 0.21649 -0.04097 0.21198 -0.04306 C 0.20972 -0.04398 0.20729 -0.04398 0.20486 -0.04445 C 0.2 -0.04537 0.19045 -0.04769 0.19045 -0.04769 C 0.17517 -0.04676 0.1625 -0.04445 0.14757 -0.04306 C 0.14479 -0.04167 0.14184 -0.04144 0.13923 -0.03982 C 0.13246 -0.03588 0.12517 -0.02199 0.11666 -0.01597 C 0.09496 -0.00093 0.07135 0.00486 0.04757 0.01111 C 0.0368 0.01065 0.02621 0.01042 0.01545 0.00949 C 0.01423 0.00949 0.01319 0.0081 0.01198 0.00787 C 0.00885 0.00717 0.00538 0.0081 0.00243 0.00625 C 0.00087 0.00532 0.00087 0.00208 -5.55556E-7 -3.7037E-7 Z " pathEditMode="relative" ptsTypes="fffffffffffffffffffffffffffffffffffffff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1340768"/>
            <a:ext cx="7776864" cy="47880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Gustav </a:t>
            </a:r>
            <a:r>
              <a:rPr lang="cs-CZ" dirty="0" err="1" smtClean="0"/>
              <a:t>Courbe</a:t>
            </a:r>
            <a:r>
              <a:rPr lang="cs-CZ" dirty="0" smtClean="0"/>
              <a:t> – Štěrkaři</a:t>
            </a:r>
          </a:p>
          <a:p>
            <a:pPr marL="0" indent="0">
              <a:buNone/>
            </a:pPr>
            <a:r>
              <a:rPr lang="cs-CZ" sz="2000" b="1" dirty="0" smtClean="0"/>
              <a:t>Popis</a:t>
            </a:r>
            <a:r>
              <a:rPr lang="cs-CZ" sz="2000" dirty="0" smtClean="0"/>
              <a:t> – výjev ze všedního života (prašná cesta, cestáři, pracovníci kteří rozbíjejí kameny na štěrk) </a:t>
            </a:r>
          </a:p>
          <a:p>
            <a:pPr marL="0" indent="0">
              <a:buNone/>
            </a:pPr>
            <a:r>
              <a:rPr lang="cs-CZ" sz="2000" dirty="0" smtClean="0"/>
              <a:t>Zobrazena těžká práce mužů v roztrhaných hadrech.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děl realistických malířů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2924944"/>
            <a:ext cx="5715000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3273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1832992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/>
              <a:t>Vznešené výjevy, lidé šlechtici zobrazeni v krásných upravených šatech, připravená zátiší – ladící oku</a:t>
            </a:r>
          </a:p>
          <a:p>
            <a:r>
              <a:rPr lang="cs-CZ" sz="2000" dirty="0" smtClean="0"/>
              <a:t>Žánr – nemá závažný obsah</a:t>
            </a:r>
          </a:p>
          <a:p>
            <a:pPr marL="0" indent="0" algn="ctr">
              <a:buNone/>
            </a:pPr>
            <a:r>
              <a:rPr lang="cs-CZ" sz="2400" b="1" dirty="0" smtClean="0"/>
              <a:t>Který obraz je namalován ve stylu barokního realismu a který je </a:t>
            </a:r>
            <a:r>
              <a:rPr lang="cs-CZ" sz="2400" b="1" dirty="0" smtClean="0"/>
              <a:t>realistický?</a:t>
            </a:r>
            <a:endParaRPr lang="cs-CZ" sz="24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Odlišení od barokního realismu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405439"/>
            <a:ext cx="3240360" cy="268785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868144" y="6165304"/>
            <a:ext cx="2170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barokní realismus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50108" y="6237312"/>
            <a:ext cx="13257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realistický</a:t>
            </a:r>
          </a:p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88906" y="3405439"/>
            <a:ext cx="2528493" cy="258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973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Joan Francois </a:t>
            </a:r>
            <a:r>
              <a:rPr lang="cs-CZ" dirty="0" err="1" smtClean="0"/>
              <a:t>Millet</a:t>
            </a:r>
            <a:r>
              <a:rPr lang="cs-CZ" dirty="0" smtClean="0"/>
              <a:t> – Sběračky klásků</a:t>
            </a:r>
          </a:p>
          <a:p>
            <a:pPr marL="0" indent="0">
              <a:buNone/>
            </a:pPr>
            <a:r>
              <a:rPr lang="cs-CZ" dirty="0" smtClean="0"/>
              <a:t>Popis obrazu: venkovské ženy pracují na poli, obraz má sociální nádech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Popis děl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9000" y="2636912"/>
            <a:ext cx="2286000" cy="170688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971600" y="4725144"/>
            <a:ext cx="64499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Co spojuje námět obrazů : Štěrkaři se Sběrači klásků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5661248"/>
            <a:ext cx="1790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Těžká práce lidí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53834" y="5651956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Náboženská tématika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56176" y="5661248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Okázalost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755576" y="5517232"/>
            <a:ext cx="2313384" cy="6573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ásobení 9"/>
          <p:cNvSpPr/>
          <p:nvPr/>
        </p:nvSpPr>
        <p:spPr>
          <a:xfrm>
            <a:off x="3959773" y="5388714"/>
            <a:ext cx="914400" cy="914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Násobení 10"/>
          <p:cNvSpPr/>
          <p:nvPr/>
        </p:nvSpPr>
        <p:spPr>
          <a:xfrm>
            <a:off x="6293850" y="5373216"/>
            <a:ext cx="914400" cy="914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994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7524" y="1052736"/>
            <a:ext cx="8568952" cy="16312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Použité zdroje</a:t>
            </a:r>
          </a:p>
          <a:p>
            <a:endParaRPr lang="cs-CZ" u="sng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Pavel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Šamšula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Jarmila Hirschová  .:Průvodce výtvarným uměním.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Praha,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Práce, 1994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Česká verze </a:t>
            </a:r>
            <a:r>
              <a:rPr lang="cs-CZ" sz="1600" b="1" dirty="0"/>
              <a:t>Wikipedie</a:t>
            </a:r>
            <a:r>
              <a:rPr lang="cs-CZ" sz="1600" dirty="0"/>
              <a:t> </a:t>
            </a:r>
            <a:r>
              <a:rPr lang="cs-CZ" sz="1600" dirty="0" smtClean="0"/>
              <a:t> </a:t>
            </a:r>
            <a:r>
              <a:rPr lang="cs-CZ" sz="1600" dirty="0"/>
              <a:t>2002 </a:t>
            </a:r>
            <a:r>
              <a:rPr lang="cs-CZ" sz="1600" dirty="0" smtClean="0"/>
              <a:t>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/>
              <a:t>Lexikon malířství a grafiky   </a:t>
            </a:r>
            <a:r>
              <a:rPr lang="cs-CZ" sz="1600" smtClean="0"/>
              <a:t>KNIŽNÍ KLUB , 2004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10147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154</TotalTime>
  <Words>204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Papír</vt:lpstr>
      <vt:lpstr>Snímek 1</vt:lpstr>
      <vt:lpstr>REALISMUS</vt:lpstr>
      <vt:lpstr>Základní charakteristika</vt:lpstr>
      <vt:lpstr>Francouzský venkovský realismus</vt:lpstr>
      <vt:lpstr>Popis děl realistických malířů</vt:lpstr>
      <vt:lpstr>Odlišení od barokního realismu</vt:lpstr>
      <vt:lpstr>Popis děl 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REALISMUS</dc:title>
  <dc:creator>OEM</dc:creator>
  <cp:lastModifiedBy>Vaše jméno</cp:lastModifiedBy>
  <cp:revision>17</cp:revision>
  <dcterms:created xsi:type="dcterms:W3CDTF">2011-08-30T14:54:59Z</dcterms:created>
  <dcterms:modified xsi:type="dcterms:W3CDTF">2012-09-01T19:50:13Z</dcterms:modified>
</cp:coreProperties>
</file>