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5" r:id="rId2"/>
    <p:sldId id="266" r:id="rId3"/>
    <p:sldId id="256" r:id="rId4"/>
    <p:sldId id="258" r:id="rId5"/>
    <p:sldId id="259" r:id="rId6"/>
    <p:sldId id="262" r:id="rId7"/>
    <p:sldId id="261" r:id="rId8"/>
    <p:sldId id="257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78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FF680F-EB15-40C7-8AB9-41A505272605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558E90-2073-46F2-9EAA-1F2736242B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14308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</a:t>
            </a:r>
            <a:r>
              <a:rPr lang="cs-CZ" baseline="0" dirty="0" smtClean="0"/>
              <a:t> začínají od sebe: Napíši svoje jméno, jména sourozenců, pak postoupí k rodičům a poté k prarodičům.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558E90-2073-46F2-9EAA-1F2736242BAF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128588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RODINNÉ VZTAHY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178592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bg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bg1"/>
                </a:solidFill>
              </a:rPr>
              <a:t>Autor:  Mgr. Helena Baculáková</a:t>
            </a:r>
          </a:p>
          <a:p>
            <a:pPr algn="l"/>
            <a:r>
              <a:rPr lang="cs-CZ" sz="2000" dirty="0" smtClean="0">
                <a:solidFill>
                  <a:schemeClr val="bg1"/>
                </a:solidFill>
              </a:rPr>
              <a:t>Název</a:t>
            </a:r>
            <a:r>
              <a:rPr lang="cs-CZ" sz="2000" smtClean="0">
                <a:solidFill>
                  <a:schemeClr val="bg1"/>
                </a:solidFill>
              </a:rPr>
              <a:t>:  VY_32_INOVACE_01_B_01_RODINNÉ VZTAHY</a:t>
            </a:r>
            <a:endParaRPr lang="cs-CZ" sz="2000" dirty="0" smtClean="0">
              <a:solidFill>
                <a:schemeClr val="bg1"/>
              </a:solidFill>
            </a:endParaRPr>
          </a:p>
          <a:p>
            <a:pPr algn="l"/>
            <a:r>
              <a:rPr lang="cs-CZ" sz="2000" dirty="0" smtClean="0">
                <a:solidFill>
                  <a:schemeClr val="bg1"/>
                </a:solidFill>
              </a:rPr>
              <a:t>Téma:   OBČANSKÁ VÝCHOVA</a:t>
            </a:r>
          </a:p>
          <a:p>
            <a:pPr algn="l"/>
            <a:r>
              <a:rPr lang="cs-CZ" sz="2000" dirty="0" smtClean="0">
                <a:solidFill>
                  <a:schemeClr val="bg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85788" y="928672"/>
          <a:ext cx="6834212" cy="41943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Helena Baculáková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17. </a:t>
                      </a:r>
                      <a:r>
                        <a:rPr lang="cs-CZ" baseline="0" dirty="0" smtClean="0"/>
                        <a:t> prosince 2011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19. prosince 2011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VI.B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 a společnost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Výchova k občanství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Lidská</a:t>
                      </a:r>
                      <a:r>
                        <a:rPr lang="cs-CZ" baseline="0" dirty="0" smtClean="0"/>
                        <a:t> setkání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Rodinné vztahy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Pojem</a:t>
                      </a:r>
                      <a:r>
                        <a:rPr lang="cs-CZ" baseline="0" dirty="0" smtClean="0"/>
                        <a:t> rodina, členové užší a širší rodina, rodinné  a příbuzenské vztahy, rodokmen, strom života, rozdělení rolí v rodině, tradiční a moderní rodina, </a:t>
                      </a:r>
                      <a:r>
                        <a:rPr lang="cs-CZ" baseline="0" smtClean="0"/>
                        <a:t>naši předci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357166"/>
            <a:ext cx="7772400" cy="1470025"/>
          </a:xfrm>
          <a:gradFill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16200000" scaled="0"/>
          </a:gradFill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RODINNÉ  VZTAHY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00166" y="2214554"/>
            <a:ext cx="6400800" cy="2714644"/>
          </a:xfrm>
          <a:solidFill>
            <a:schemeClr val="accent6">
              <a:lumMod val="40000"/>
              <a:lumOff val="60000"/>
            </a:schemeClr>
          </a:solidFill>
          <a:ln w="5715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normAutofit/>
          </a:bodyPr>
          <a:lstStyle/>
          <a:p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u="sng" dirty="0" smtClean="0">
                <a:solidFill>
                  <a:srgbClr val="FF0000"/>
                </a:solidFill>
                <a:latin typeface="Algerian" pitchFamily="82" charset="0"/>
              </a:rPr>
              <a:t>RODINA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= skupina lidí, kterou spojují tyto funkce:</a:t>
            </a:r>
          </a:p>
          <a:p>
            <a:pPr>
              <a:buFontTx/>
              <a:buChar char="-"/>
            </a:pPr>
            <a:r>
              <a:rPr lang="cs-CZ" sz="2000" dirty="0" smtClean="0">
                <a:solidFill>
                  <a:srgbClr val="FF0000"/>
                </a:solidFill>
              </a:rPr>
              <a:t> reprodukce a výchova dětí</a:t>
            </a:r>
          </a:p>
          <a:p>
            <a:pPr>
              <a:buFontTx/>
              <a:buChar char="-"/>
            </a:pPr>
            <a:r>
              <a:rPr lang="cs-CZ" sz="2000" dirty="0" smtClean="0">
                <a:solidFill>
                  <a:srgbClr val="FF0000"/>
                </a:solidFill>
              </a:rPr>
              <a:t> předávání kulturních tradic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- ekonomické a sociální zázemí</a:t>
            </a:r>
          </a:p>
          <a:p>
            <a:pPr>
              <a:buFontTx/>
              <a:buChar char="-"/>
            </a:pPr>
            <a:endParaRPr lang="cs-CZ" sz="1800" dirty="0">
              <a:solidFill>
                <a:srgbClr val="FF0000"/>
              </a:solidFill>
            </a:endParaRPr>
          </a:p>
        </p:txBody>
      </p:sp>
      <p:pic>
        <p:nvPicPr>
          <p:cNvPr id="4" name="Obrázek 3" descr="CIAF 2011 191.JPG"/>
          <p:cNvPicPr>
            <a:picLocks noChangeAspect="1"/>
          </p:cNvPicPr>
          <p:nvPr/>
        </p:nvPicPr>
        <p:blipFill>
          <a:blip r:embed="rId2"/>
          <a:srcRect l="3906" t="45834" r="71875" b="31250"/>
          <a:stretch>
            <a:fillRect/>
          </a:stretch>
        </p:blipFill>
        <p:spPr>
          <a:xfrm>
            <a:off x="285720" y="4737929"/>
            <a:ext cx="2786082" cy="1977219"/>
          </a:xfrm>
          <a:prstGeom prst="rect">
            <a:avLst/>
          </a:prstGeom>
        </p:spPr>
      </p:pic>
      <p:pic>
        <p:nvPicPr>
          <p:cNvPr id="5" name="Obrázek 4" descr="ZOO DK 022.JPG"/>
          <p:cNvPicPr>
            <a:picLocks noChangeAspect="1"/>
          </p:cNvPicPr>
          <p:nvPr/>
        </p:nvPicPr>
        <p:blipFill>
          <a:blip r:embed="rId3" cstate="print"/>
          <a:srcRect l="19531" r="32812" b="14583"/>
          <a:stretch>
            <a:fillRect/>
          </a:stretch>
        </p:blipFill>
        <p:spPr>
          <a:xfrm>
            <a:off x="6799648" y="3714752"/>
            <a:ext cx="2201508" cy="2959392"/>
          </a:xfrm>
          <a:prstGeom prst="rect">
            <a:avLst/>
          </a:prstGeom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6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1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96974"/>
          </a:xfrm>
          <a:gradFill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</a:gradFill>
          <a:ln w="28575">
            <a:solidFill>
              <a:schemeClr val="accent6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Algerian" pitchFamily="82" charset="0"/>
              </a:rPr>
              <a:t>ČLENOVÉ RODINY</a:t>
            </a:r>
            <a:r>
              <a:rPr lang="cs-CZ" dirty="0" smtClean="0">
                <a:latin typeface="Algerian" pitchFamily="82" charset="0"/>
              </a:rPr>
              <a:t/>
            </a:r>
            <a:br>
              <a:rPr lang="cs-CZ" dirty="0" smtClean="0">
                <a:latin typeface="Algerian" pitchFamily="82" charset="0"/>
              </a:rPr>
            </a:br>
            <a:r>
              <a:rPr lang="cs-CZ" sz="3600" b="1" dirty="0" smtClean="0">
                <a:latin typeface="Algerian" pitchFamily="82" charset="0"/>
              </a:rPr>
              <a:t>základní rodina</a:t>
            </a:r>
            <a:endParaRPr lang="cs-CZ" sz="3600" b="1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928802"/>
            <a:ext cx="8229600" cy="3971940"/>
          </a:xfr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accent6"/>
            </a:solidFill>
          </a:ln>
        </p:spPr>
        <p:txBody>
          <a:bodyPr/>
          <a:lstStyle/>
          <a:p>
            <a:r>
              <a:rPr lang="cs-CZ" dirty="0" smtClean="0"/>
              <a:t>OTEC </a:t>
            </a:r>
            <a:r>
              <a:rPr lang="cs-CZ" sz="2400" dirty="0" smtClean="0"/>
              <a:t>(táta, taťka, tatínek) </a:t>
            </a:r>
            <a:r>
              <a:rPr lang="cs-CZ" dirty="0" smtClean="0"/>
              <a:t>= mužský rodič</a:t>
            </a:r>
          </a:p>
          <a:p>
            <a:r>
              <a:rPr lang="cs-CZ" dirty="0" smtClean="0"/>
              <a:t>MATKA </a:t>
            </a:r>
            <a:r>
              <a:rPr lang="cs-CZ" sz="2400" dirty="0" smtClean="0"/>
              <a:t>(máma, mamka,maminka) </a:t>
            </a:r>
            <a:r>
              <a:rPr lang="cs-CZ" dirty="0" smtClean="0"/>
              <a:t>= ženský rodič</a:t>
            </a:r>
          </a:p>
          <a:p>
            <a:r>
              <a:rPr lang="cs-CZ" dirty="0" smtClean="0"/>
              <a:t>SYN = mužský potomek</a:t>
            </a:r>
          </a:p>
          <a:p>
            <a:r>
              <a:rPr lang="cs-CZ" dirty="0" smtClean="0"/>
              <a:t>DCERA = ženský potomek</a:t>
            </a:r>
          </a:p>
          <a:p>
            <a:r>
              <a:rPr lang="cs-CZ" dirty="0" smtClean="0"/>
              <a:t>BRATR = mužský sourozenec</a:t>
            </a:r>
          </a:p>
          <a:p>
            <a:r>
              <a:rPr lang="cs-CZ" dirty="0" smtClean="0"/>
              <a:t>SESTRA = ženský sourozenec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</a:gradFill>
          <a:ln w="28575">
            <a:solidFill>
              <a:schemeClr val="accent6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>
                <a:latin typeface="Algerian" pitchFamily="82" charset="0"/>
              </a:rPr>
              <a:t>Širší rodina</a:t>
            </a:r>
            <a:endParaRPr lang="cs-CZ" sz="3600" b="1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43510"/>
          </a:xfrm>
          <a:solidFill>
            <a:schemeClr val="accent6">
              <a:lumMod val="40000"/>
              <a:lumOff val="60000"/>
            </a:schemeClr>
          </a:solidFill>
          <a:ln w="28575">
            <a:solidFill>
              <a:schemeClr val="accent6"/>
            </a:solidFill>
          </a:ln>
        </p:spPr>
        <p:txBody>
          <a:bodyPr>
            <a:normAutofit/>
          </a:bodyPr>
          <a:lstStyle/>
          <a:p>
            <a:endParaRPr lang="cs-CZ" sz="1100" dirty="0" smtClean="0"/>
          </a:p>
          <a:p>
            <a:r>
              <a:rPr lang="cs-CZ" sz="2400" b="1" u="sng" dirty="0" smtClean="0"/>
              <a:t>PRARODIČE</a:t>
            </a:r>
            <a:r>
              <a:rPr lang="cs-CZ" sz="2400" dirty="0" smtClean="0"/>
              <a:t> = rodiče rodičů</a:t>
            </a:r>
          </a:p>
          <a:p>
            <a:endParaRPr lang="cs-CZ" sz="1400" dirty="0" smtClean="0"/>
          </a:p>
          <a:p>
            <a:r>
              <a:rPr lang="cs-CZ" sz="2400" b="1" u="sng" dirty="0" smtClean="0"/>
              <a:t>BABIČKA</a:t>
            </a:r>
            <a:r>
              <a:rPr lang="cs-CZ" sz="2400" dirty="0" smtClean="0"/>
              <a:t>  = matka rodičů</a:t>
            </a:r>
          </a:p>
          <a:p>
            <a:endParaRPr lang="cs-CZ" sz="1400" dirty="0" smtClean="0"/>
          </a:p>
          <a:p>
            <a:r>
              <a:rPr lang="cs-CZ" sz="2400" b="1" u="sng" dirty="0" smtClean="0"/>
              <a:t>DĚDA</a:t>
            </a:r>
            <a:r>
              <a:rPr lang="cs-CZ" sz="2400" dirty="0" smtClean="0"/>
              <a:t> = otec rodičů</a:t>
            </a:r>
          </a:p>
          <a:p>
            <a:endParaRPr lang="cs-CZ" sz="1400" dirty="0" smtClean="0"/>
          </a:p>
          <a:p>
            <a:r>
              <a:rPr lang="cs-CZ" sz="2400" b="1" u="sng" dirty="0" smtClean="0"/>
              <a:t>VNUK, VNUČKA </a:t>
            </a:r>
            <a:r>
              <a:rPr lang="cs-CZ" sz="2400" dirty="0" smtClean="0"/>
              <a:t>= potomci rodičů</a:t>
            </a:r>
          </a:p>
          <a:p>
            <a:endParaRPr lang="cs-CZ" sz="1400" dirty="0" smtClean="0"/>
          </a:p>
          <a:p>
            <a:r>
              <a:rPr lang="cs-CZ" sz="2400" b="1" u="sng" dirty="0" smtClean="0"/>
              <a:t>STRÝC</a:t>
            </a:r>
            <a:r>
              <a:rPr lang="cs-CZ" sz="2400" dirty="0" smtClean="0"/>
              <a:t> = otcův / matčin bratr</a:t>
            </a:r>
          </a:p>
          <a:p>
            <a:endParaRPr lang="cs-CZ" sz="1400" dirty="0" smtClean="0"/>
          </a:p>
          <a:p>
            <a:r>
              <a:rPr lang="cs-CZ" sz="2400" b="1" u="sng" dirty="0" smtClean="0"/>
              <a:t>TETA</a:t>
            </a:r>
            <a:r>
              <a:rPr lang="cs-CZ" sz="2400" dirty="0" smtClean="0"/>
              <a:t> = otcova / matčina sestra    </a:t>
            </a:r>
          </a:p>
          <a:p>
            <a:endParaRPr lang="cs-CZ" sz="1400" dirty="0" smtClean="0"/>
          </a:p>
          <a:p>
            <a:r>
              <a:rPr lang="cs-CZ" sz="2400" b="1" u="sng" dirty="0" smtClean="0"/>
              <a:t>SYNOVEC, NETEŘ </a:t>
            </a:r>
            <a:r>
              <a:rPr lang="cs-CZ" sz="2400" dirty="0" smtClean="0"/>
              <a:t>= strýcovy / tetiny děti</a:t>
            </a:r>
            <a:r>
              <a:rPr lang="cs-CZ" sz="3000" dirty="0" smtClean="0"/>
              <a:t> </a:t>
            </a:r>
            <a:r>
              <a:rPr lang="cs-CZ" sz="2000" dirty="0" smtClean="0"/>
              <a:t>(jiná generace)</a:t>
            </a:r>
            <a:endParaRPr lang="cs-CZ" sz="3000" dirty="0" smtClean="0"/>
          </a:p>
          <a:p>
            <a:pPr marL="0" indent="0">
              <a:buNone/>
            </a:pPr>
            <a:endParaRPr lang="cs-CZ" sz="3000" dirty="0" smtClean="0"/>
          </a:p>
          <a:p>
            <a:endParaRPr lang="cs-CZ" sz="30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772816"/>
            <a:ext cx="7746084" cy="4752528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algn="l"/>
            <a:endParaRPr lang="cs-CZ" sz="1400" dirty="0" smtClean="0">
              <a:solidFill>
                <a:schemeClr val="tx1"/>
              </a:solidFill>
            </a:endParaRP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●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u="sng" dirty="0" smtClean="0">
                <a:solidFill>
                  <a:schemeClr val="tx1"/>
                </a:solidFill>
              </a:rPr>
              <a:t>ZEŤ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dirty="0">
                <a:solidFill>
                  <a:schemeClr val="tx1"/>
                </a:solidFill>
              </a:rPr>
              <a:t>= manžel </a:t>
            </a:r>
            <a:r>
              <a:rPr lang="cs-CZ" sz="2400" dirty="0" smtClean="0">
                <a:solidFill>
                  <a:schemeClr val="tx1"/>
                </a:solidFill>
              </a:rPr>
              <a:t>dcery</a:t>
            </a:r>
          </a:p>
          <a:p>
            <a:pPr algn="l"/>
            <a:endParaRPr lang="cs-CZ" sz="1400" dirty="0">
              <a:solidFill>
                <a:schemeClr val="tx1"/>
              </a:solidFill>
            </a:endParaRPr>
          </a:p>
          <a:p>
            <a:pPr algn="l"/>
            <a:r>
              <a:rPr lang="cs-CZ" sz="2400" dirty="0">
                <a:solidFill>
                  <a:schemeClr val="tx1"/>
                </a:solidFill>
              </a:rPr>
              <a:t>● </a:t>
            </a:r>
            <a:r>
              <a:rPr lang="cs-CZ" sz="2400" b="1" u="sng" dirty="0" smtClean="0">
                <a:solidFill>
                  <a:schemeClr val="tx1"/>
                </a:solidFill>
              </a:rPr>
              <a:t>SNACHA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>
                <a:solidFill>
                  <a:schemeClr val="tx1"/>
                </a:solidFill>
              </a:rPr>
              <a:t>= manželka </a:t>
            </a:r>
            <a:r>
              <a:rPr lang="cs-CZ" sz="2400" dirty="0" smtClean="0">
                <a:solidFill>
                  <a:schemeClr val="tx1"/>
                </a:solidFill>
              </a:rPr>
              <a:t>syna</a:t>
            </a:r>
          </a:p>
          <a:p>
            <a:pPr algn="l"/>
            <a:endParaRPr lang="cs-CZ" sz="1400" dirty="0" smtClean="0">
              <a:solidFill>
                <a:schemeClr val="tx1"/>
              </a:solidFill>
            </a:endParaRP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● </a:t>
            </a:r>
            <a:r>
              <a:rPr lang="cs-CZ" sz="2400" b="1" u="sng" dirty="0" smtClean="0">
                <a:solidFill>
                  <a:schemeClr val="tx1"/>
                </a:solidFill>
              </a:rPr>
              <a:t>BRATRANEC</a:t>
            </a:r>
            <a:r>
              <a:rPr lang="cs-CZ" sz="2400" dirty="0" smtClean="0">
                <a:solidFill>
                  <a:schemeClr val="tx1"/>
                </a:solidFill>
              </a:rPr>
              <a:t> – syn strýce / tety  (stejná generace)</a:t>
            </a:r>
          </a:p>
          <a:p>
            <a:pPr algn="l"/>
            <a:endParaRPr lang="cs-CZ" sz="1400" dirty="0" smtClean="0">
              <a:solidFill>
                <a:schemeClr val="tx1"/>
              </a:solidFill>
            </a:endParaRP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● </a:t>
            </a:r>
            <a:r>
              <a:rPr lang="cs-CZ" sz="2400" b="1" u="sng" dirty="0" smtClean="0">
                <a:solidFill>
                  <a:schemeClr val="tx1"/>
                </a:solidFill>
              </a:rPr>
              <a:t>SESTŘENICE</a:t>
            </a:r>
            <a:r>
              <a:rPr lang="cs-CZ" sz="2400" dirty="0" smtClean="0">
                <a:solidFill>
                  <a:schemeClr val="tx1"/>
                </a:solidFill>
              </a:rPr>
              <a:t> – dcera strýce / tety  (stejná generace)</a:t>
            </a:r>
          </a:p>
          <a:p>
            <a:pPr algn="l"/>
            <a:endParaRPr lang="cs-CZ" sz="1400" dirty="0" smtClean="0">
              <a:solidFill>
                <a:schemeClr val="tx1"/>
              </a:solidFill>
            </a:endParaRP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● </a:t>
            </a:r>
            <a:r>
              <a:rPr lang="cs-CZ" sz="2400" b="1" u="sng" dirty="0" smtClean="0">
                <a:solidFill>
                  <a:schemeClr val="tx1"/>
                </a:solidFill>
              </a:rPr>
              <a:t>TCHÁN</a:t>
            </a:r>
            <a:r>
              <a:rPr lang="cs-CZ" sz="2400" dirty="0" smtClean="0">
                <a:solidFill>
                  <a:schemeClr val="tx1"/>
                </a:solidFill>
              </a:rPr>
              <a:t> – otec manžela / manželky</a:t>
            </a:r>
          </a:p>
          <a:p>
            <a:pPr algn="l"/>
            <a:endParaRPr lang="cs-CZ" sz="1400" dirty="0" smtClean="0">
              <a:solidFill>
                <a:schemeClr val="tx1"/>
              </a:solidFill>
            </a:endParaRP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● </a:t>
            </a:r>
            <a:r>
              <a:rPr lang="cs-CZ" sz="2400" b="1" u="sng" dirty="0" smtClean="0">
                <a:solidFill>
                  <a:schemeClr val="tx1"/>
                </a:solidFill>
              </a:rPr>
              <a:t>TCHÝNĚ</a:t>
            </a:r>
            <a:r>
              <a:rPr lang="cs-CZ" sz="2400" dirty="0" smtClean="0">
                <a:solidFill>
                  <a:schemeClr val="tx1"/>
                </a:solidFill>
              </a:rPr>
              <a:t> – matka manžela / manželky</a:t>
            </a:r>
          </a:p>
          <a:p>
            <a:pPr algn="l"/>
            <a:endParaRPr lang="cs-CZ" sz="2800" dirty="0" smtClean="0"/>
          </a:p>
          <a:p>
            <a:pPr algn="l"/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714348" y="428605"/>
            <a:ext cx="7772400" cy="1128188"/>
          </a:xfrm>
          <a:gradFill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</a:gradFill>
          <a:ln w="28575">
            <a:solidFill>
              <a:schemeClr val="accent6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>
                <a:latin typeface="Algerian" pitchFamily="82" charset="0"/>
              </a:rPr>
              <a:t>Širší rodina</a:t>
            </a:r>
            <a:endParaRPr lang="cs-CZ" sz="3600" b="1" dirty="0">
              <a:latin typeface="Algerian" pitchFamily="82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rodokmen 00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260648"/>
            <a:ext cx="8412427" cy="6309320"/>
          </a:xfrm>
          <a:prstGeom prst="rect">
            <a:avLst/>
          </a:prstGeom>
          <a:ln>
            <a:solidFill>
              <a:schemeClr val="accent2">
                <a:lumMod val="50000"/>
              </a:schemeClr>
            </a:solidFill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00298" y="1857364"/>
            <a:ext cx="10038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babička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034" y="1857364"/>
            <a:ext cx="10807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dědeček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58016" y="1857364"/>
            <a:ext cx="10038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babička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0628" y="1857364"/>
            <a:ext cx="10807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dědeček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28728" y="3357562"/>
            <a:ext cx="6447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otec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00694" y="3357562"/>
            <a:ext cx="8524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matka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43372" y="4786322"/>
            <a:ext cx="396006" cy="369332"/>
          </a:xfrm>
          <a:prstGeom prst="rect">
            <a:avLst/>
          </a:prstGeom>
          <a:solidFill>
            <a:srgbClr val="FF0000"/>
          </a:solidFill>
          <a:ln w="28575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JÁ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428992" y="5357826"/>
            <a:ext cx="1785950" cy="50006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000628" y="2357430"/>
            <a:ext cx="1571636" cy="50006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858016" y="2357430"/>
            <a:ext cx="1571636" cy="50006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643570" y="3786190"/>
            <a:ext cx="1785950" cy="50006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500166" y="3786190"/>
            <a:ext cx="1785950" cy="50006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500298" y="2357430"/>
            <a:ext cx="1643074" cy="50006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00034" y="2357430"/>
            <a:ext cx="1643074" cy="50006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ovací čára 20"/>
          <p:cNvCxnSpPr/>
          <p:nvPr/>
        </p:nvCxnSpPr>
        <p:spPr>
          <a:xfrm flipV="1">
            <a:off x="3214678" y="3929066"/>
            <a:ext cx="2428892" cy="1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>
            <a:stCxn id="15" idx="3"/>
            <a:endCxn id="14" idx="1"/>
          </p:cNvCxnSpPr>
          <p:nvPr/>
        </p:nvCxnSpPr>
        <p:spPr>
          <a:xfrm>
            <a:off x="3286116" y="4036223"/>
            <a:ext cx="2357454" cy="1588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>
            <a:stCxn id="15" idx="0"/>
            <a:endCxn id="16" idx="2"/>
          </p:cNvCxnSpPr>
          <p:nvPr/>
        </p:nvCxnSpPr>
        <p:spPr>
          <a:xfrm rot="5400000" flipH="1" flipV="1">
            <a:off x="2393141" y="2857496"/>
            <a:ext cx="928694" cy="928694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>
            <a:stCxn id="14" idx="0"/>
            <a:endCxn id="13" idx="2"/>
          </p:cNvCxnSpPr>
          <p:nvPr/>
        </p:nvCxnSpPr>
        <p:spPr>
          <a:xfrm rot="5400000" flipH="1" flipV="1">
            <a:off x="6625842" y="2768199"/>
            <a:ext cx="928694" cy="1107289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>
            <a:stCxn id="15" idx="0"/>
            <a:endCxn id="17" idx="2"/>
          </p:cNvCxnSpPr>
          <p:nvPr/>
        </p:nvCxnSpPr>
        <p:spPr>
          <a:xfrm rot="16200000" flipV="1">
            <a:off x="1393009" y="2786058"/>
            <a:ext cx="928694" cy="107157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>
            <a:stCxn id="14" idx="0"/>
            <a:endCxn id="12" idx="2"/>
          </p:cNvCxnSpPr>
          <p:nvPr/>
        </p:nvCxnSpPr>
        <p:spPr>
          <a:xfrm rot="16200000" flipV="1">
            <a:off x="5697149" y="2946793"/>
            <a:ext cx="928694" cy="750099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>
            <a:stCxn id="11" idx="0"/>
            <a:endCxn id="14" idx="2"/>
          </p:cNvCxnSpPr>
          <p:nvPr/>
        </p:nvCxnSpPr>
        <p:spPr>
          <a:xfrm rot="5400000" flipH="1" flipV="1">
            <a:off x="4893471" y="3714752"/>
            <a:ext cx="1071570" cy="2214578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>
            <a:stCxn id="11" idx="0"/>
            <a:endCxn id="15" idx="2"/>
          </p:cNvCxnSpPr>
          <p:nvPr/>
        </p:nvCxnSpPr>
        <p:spPr>
          <a:xfrm rot="16200000" flipV="1">
            <a:off x="2821769" y="3857628"/>
            <a:ext cx="1071570" cy="1928826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Obdélník 41"/>
          <p:cNvSpPr/>
          <p:nvPr/>
        </p:nvSpPr>
        <p:spPr>
          <a:xfrm>
            <a:off x="5857884" y="5357826"/>
            <a:ext cx="914400" cy="50006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1857356" y="5357826"/>
            <a:ext cx="914400" cy="50006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5" name="Přímá spojovací čára 44"/>
          <p:cNvCxnSpPr>
            <a:stCxn id="17" idx="3"/>
            <a:endCxn id="16" idx="1"/>
          </p:cNvCxnSpPr>
          <p:nvPr/>
        </p:nvCxnSpPr>
        <p:spPr>
          <a:xfrm>
            <a:off x="2143108" y="2607463"/>
            <a:ext cx="357190" cy="1588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/>
          <p:nvPr/>
        </p:nvCxnSpPr>
        <p:spPr>
          <a:xfrm>
            <a:off x="2143108" y="2500306"/>
            <a:ext cx="357190" cy="1588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>
            <a:stCxn id="12" idx="3"/>
            <a:endCxn id="13" idx="1"/>
          </p:cNvCxnSpPr>
          <p:nvPr/>
        </p:nvCxnSpPr>
        <p:spPr>
          <a:xfrm>
            <a:off x="6572264" y="2607463"/>
            <a:ext cx="285752" cy="1588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/>
          <p:nvPr/>
        </p:nvCxnSpPr>
        <p:spPr>
          <a:xfrm rot="10800000" flipV="1">
            <a:off x="6572264" y="2500306"/>
            <a:ext cx="285752" cy="1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Obdélník 63"/>
          <p:cNvSpPr/>
          <p:nvPr/>
        </p:nvSpPr>
        <p:spPr>
          <a:xfrm>
            <a:off x="142844" y="3786190"/>
            <a:ext cx="914400" cy="50006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7858148" y="3786190"/>
            <a:ext cx="914400" cy="50006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2285984" y="571480"/>
            <a:ext cx="4836580" cy="523220"/>
          </a:xfrm>
          <a:prstGeom prst="rect">
            <a:avLst/>
          </a:prstGeom>
          <a:noFill/>
          <a:ln w="57150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latin typeface="Algerian" pitchFamily="82" charset="0"/>
              </a:rPr>
              <a:t>VYTVOŘ SI SVŮJ RODOKMEN</a:t>
            </a:r>
            <a:endParaRPr lang="cs-CZ" sz="2800" b="1" dirty="0">
              <a:solidFill>
                <a:schemeClr val="bg1"/>
              </a:solidFill>
              <a:latin typeface="Algerian" pitchFamily="82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5357818" y="5357826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+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2928926" y="5357826"/>
            <a:ext cx="36435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+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7500958" y="3786190"/>
            <a:ext cx="36420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+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1071538" y="3786190"/>
            <a:ext cx="36420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+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5" dur="500" fill="hold"/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" dur="500" fill="hold"/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1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7" dur="500" fill="hold"/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8" dur="500" fill="hold"/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3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4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  <p:bldP spid="5" grpId="0" build="allAtOnce"/>
      <p:bldP spid="6" grpId="0" build="allAtOnce"/>
      <p:bldP spid="7" grpId="0" build="allAtOnce"/>
      <p:bldP spid="8" grpId="0" build="allAtOnce"/>
      <p:bldP spid="9" grpId="0" build="allAtOnce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42" grpId="0" animBg="1"/>
      <p:bldP spid="43" grpId="0" animBg="1"/>
      <p:bldP spid="64" grpId="0" animBg="1"/>
      <p:bldP spid="65" grpId="0" animBg="1"/>
      <p:bldP spid="32" grpId="0" animBg="1"/>
      <p:bldP spid="60" grpId="0" build="allAtOnce"/>
      <p:bldP spid="61" grpId="0" build="allAtOnce"/>
      <p:bldP spid="62" grpId="0" build="allAtOnce"/>
      <p:bldP spid="63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57224" y="857232"/>
          <a:ext cx="7358114" cy="265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Pojem rodina, základní a širší rodina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Výklad</a:t>
                      </a:r>
                      <a:r>
                        <a:rPr lang="cs-CZ" baseline="0" dirty="0" smtClean="0"/>
                        <a:t> doplněný besedou se žáky: R</a:t>
                      </a:r>
                      <a:r>
                        <a:rPr lang="cs-CZ" dirty="0" smtClean="0"/>
                        <a:t>ozdělení rolí v rodině – tradiční rodina x moderní</a:t>
                      </a:r>
                      <a:r>
                        <a:rPr lang="cs-CZ" baseline="0" dirty="0" smtClean="0"/>
                        <a:t> rodina, přejímání rolí, chybí-li některý člen rodiny 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baseline="0" dirty="0" smtClean="0"/>
                        <a:t>Kdo jsme a odkud pocházíme? Naši předci → tvoření rodokmenu (práce s na interaktivní tabuli  + pracovní list Vytvoř si svůj rodokmen), rodina úplná - neúplná</a:t>
                      </a:r>
                      <a:endParaRPr lang="cs-CZ" dirty="0" smtClean="0"/>
                    </a:p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Ukázka stromu života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1998713"/>
              </p:ext>
            </p:extLst>
          </p:nvPr>
        </p:nvGraphicFramePr>
        <p:xfrm>
          <a:off x="857224" y="4000504"/>
          <a:ext cx="7358114" cy="1428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1016509">
                <a:tc>
                  <a:txBody>
                    <a:bodyPr/>
                    <a:lstStyle/>
                    <a:p>
                      <a:r>
                        <a:rPr lang="cs-CZ" dirty="0" smtClean="0"/>
                        <a:t>Fotografie</a:t>
                      </a:r>
                      <a:r>
                        <a:rPr lang="cs-CZ" baseline="0" dirty="0" smtClean="0"/>
                        <a:t> i texty z vlastních zdrojů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obsahuje animace.</a:t>
                      </a:r>
                    </a:p>
                    <a:p>
                      <a:endParaRPr lang="cs-CZ" baseline="0" dirty="0" smtClean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367</Words>
  <Application>Microsoft Office PowerPoint</Application>
  <PresentationFormat>Předvádění na obrazovce (4:3)</PresentationFormat>
  <Paragraphs>89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RODINNÉ VZTAHY</vt:lpstr>
      <vt:lpstr>Prezentace aplikace PowerPoint</vt:lpstr>
      <vt:lpstr>RODINNÉ  VZTAHY</vt:lpstr>
      <vt:lpstr>ČLENOVÉ RODINY základní rodina</vt:lpstr>
      <vt:lpstr>Širší rodina</vt:lpstr>
      <vt:lpstr>Širší rodina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RODINNÉ  VZTAHY</dc:title>
  <dc:creator>hela</dc:creator>
  <cp:lastModifiedBy>Baculáková Helena</cp:lastModifiedBy>
  <cp:revision>55</cp:revision>
  <dcterms:created xsi:type="dcterms:W3CDTF">2011-12-18T19:49:06Z</dcterms:created>
  <dcterms:modified xsi:type="dcterms:W3CDTF">2012-09-01T10:00:02Z</dcterms:modified>
</cp:coreProperties>
</file>