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0" r:id="rId5"/>
    <p:sldId id="270" r:id="rId6"/>
    <p:sldId id="262" r:id="rId7"/>
    <p:sldId id="263" r:id="rId8"/>
    <p:sldId id="265" r:id="rId9"/>
    <p:sldId id="266" r:id="rId10"/>
    <p:sldId id="267" r:id="rId11"/>
    <p:sldId id="268" r:id="rId12"/>
    <p:sldId id="264" r:id="rId13"/>
    <p:sldId id="269" r:id="rId14"/>
    <p:sldId id="27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hostinne.info/virtualni-prohlidky-hostinneho/ms-1450/p1=145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stinne.info/virtualni-prohlidky-hostinneho/ms-1450/p1=145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HOSTINNÉ - HISTORIE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VY_32_INOVACE_01_B_02_HOSTINNÉ </a:t>
            </a:r>
            <a:r>
              <a:rPr lang="cs-CZ" sz="2000" dirty="0" smtClean="0">
                <a:solidFill>
                  <a:schemeClr val="tx1"/>
                </a:solidFill>
              </a:rPr>
              <a:t>- HISTORIE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743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28. ledna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30. ledna 2012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Naše obec, region, vlast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Hostinné - historie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Obec Hostinné, radnice, pověst</a:t>
                      </a:r>
                      <a:r>
                        <a:rPr lang="cs-CZ" baseline="0" dirty="0" smtClean="0"/>
                        <a:t> o obrech,</a:t>
                      </a:r>
                    </a:p>
                    <a:p>
                      <a:r>
                        <a:rPr lang="cs-CZ" baseline="0" dirty="0" smtClean="0"/>
                        <a:t>morový sloup, pomník císaře Josefa II., Františkánský klášter, GAU, děkanský kostel Nejsvětější trojice, fara, Olivetská kaple, kaplička (směr </a:t>
                      </a:r>
                      <a:r>
                        <a:rPr lang="cs-CZ" baseline="0" dirty="0" err="1" smtClean="0"/>
                        <a:t>Čermná</a:t>
                      </a:r>
                      <a:r>
                        <a:rPr lang="cs-CZ" baseline="0" dirty="0" smtClean="0"/>
                        <a:t>), socha sv. Františka, Karel Václav Klíč, Emil </a:t>
                      </a:r>
                      <a:r>
                        <a:rPr lang="cs-CZ" baseline="0" dirty="0" err="1" smtClean="0"/>
                        <a:t>Votoček</a:t>
                      </a:r>
                      <a:r>
                        <a:rPr lang="cs-CZ" baseline="0" dirty="0" smtClean="0"/>
                        <a:t>, Viktor </a:t>
                      </a:r>
                      <a:r>
                        <a:rPr lang="cs-CZ" baseline="0" dirty="0" err="1" smtClean="0"/>
                        <a:t>Lustig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ut06 117.jpg"/>
          <p:cNvPicPr>
            <a:picLocks noChangeAspect="1"/>
          </p:cNvPicPr>
          <p:nvPr/>
        </p:nvPicPr>
        <p:blipFill>
          <a:blip r:embed="rId2"/>
          <a:srcRect l="13888" r="20833" b="11458"/>
          <a:stretch>
            <a:fillRect/>
          </a:stretch>
        </p:blipFill>
        <p:spPr>
          <a:xfrm>
            <a:off x="0" y="0"/>
            <a:ext cx="3792086" cy="685800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71934" y="1428736"/>
            <a:ext cx="356527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Leží na západní straně náměstí.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071934" y="2071678"/>
            <a:ext cx="47613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2000" dirty="0" smtClean="0"/>
              <a:t>- Poprvé je o ní zmínka v polovině 15.století.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928926" y="285728"/>
            <a:ext cx="33586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RENESANČNÍ RADNICE</a:t>
            </a:r>
            <a:endParaRPr lang="cs-CZ" sz="2400" dirty="0">
              <a:latin typeface="Algerian" pitchFamily="82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71934" y="2857496"/>
            <a:ext cx="457200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>
            <a:spAutoFit/>
          </a:bodyPr>
          <a:lstStyle/>
          <a:p>
            <a:r>
              <a:rPr lang="cs-CZ" dirty="0" smtClean="0"/>
              <a:t>- </a:t>
            </a:r>
            <a:r>
              <a:rPr lang="cs-CZ" sz="2000" dirty="0" smtClean="0"/>
              <a:t>Roku 1525 byla k radnici přistavěna renesanční věž.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071934" y="3786190"/>
            <a:ext cx="457200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>
            <a:spAutoFit/>
          </a:bodyPr>
          <a:lstStyle/>
          <a:p>
            <a:r>
              <a:rPr lang="cs-CZ" dirty="0" smtClean="0"/>
              <a:t>- </a:t>
            </a:r>
            <a:r>
              <a:rPr lang="cs-CZ" sz="2000" dirty="0" smtClean="0"/>
              <a:t>V roce 1610 byla po požáru přestavěna a ozdobená sgrafity.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4071934" y="4857760"/>
            <a:ext cx="457200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>
            <a:spAutoFit/>
          </a:bodyPr>
          <a:lstStyle/>
          <a:p>
            <a:r>
              <a:rPr lang="cs-CZ" dirty="0" smtClean="0"/>
              <a:t>- </a:t>
            </a:r>
            <a:r>
              <a:rPr lang="cs-CZ" sz="2000" dirty="0" smtClean="0"/>
              <a:t>Radnice byla mnohokrát přestavována, poslední velká přestavba pochází z roku 1912, další rekonstrukce se uskutečnila roku 2002.</a:t>
            </a:r>
            <a:endParaRPr lang="cs-CZ" sz="20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build="p"/>
      <p:bldP spid="6" grpId="0" build="p" animBg="1"/>
      <p:bldP spid="7" grpId="0" build="p" animBg="1"/>
      <p:bldP spid="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ut06 11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500694" y="4500570"/>
            <a:ext cx="342902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Obři byli na radnici umístěni roku 1641.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2000240"/>
            <a:ext cx="328301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Hodiny pocházejí z roku 1789.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428604"/>
            <a:ext cx="414340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 horní části věže je nápadný ochoz a barokní báň s lucernou.</a:t>
            </a:r>
            <a:endParaRPr lang="cs-CZ" sz="2000" dirty="0"/>
          </a:p>
        </p:txBody>
      </p:sp>
      <p:sp>
        <p:nvSpPr>
          <p:cNvPr id="12" name="Šipka doprava 11"/>
          <p:cNvSpPr/>
          <p:nvPr/>
        </p:nvSpPr>
        <p:spPr>
          <a:xfrm rot="10800000">
            <a:off x="3428992" y="785794"/>
            <a:ext cx="1192722" cy="214314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1167782">
            <a:off x="4364014" y="4560469"/>
            <a:ext cx="1131505" cy="179103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1265408">
            <a:off x="3015545" y="1980552"/>
            <a:ext cx="1877673" cy="136457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18484" y="3071810"/>
            <a:ext cx="408267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Plastický městský znak je z roku 1759.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 rot="10583248" flipV="1">
            <a:off x="3075502" y="3200244"/>
            <a:ext cx="1814635" cy="174659"/>
          </a:xfrm>
          <a:prstGeom prst="right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0" grpId="0" build="p" animBg="1"/>
      <p:bldP spid="11" grpId="0" build="p" animBg="1"/>
      <p:bldP spid="12" grpId="0" animBg="1"/>
      <p:bldP spid="13" grpId="0" animBg="1"/>
      <p:bldP spid="14" grpId="0" animBg="1"/>
      <p:bldP spid="15" grpId="0" build="p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85728"/>
            <a:ext cx="8786874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latin typeface="Algerian" pitchFamily="82" charset="0"/>
              </a:rPr>
              <a:t>Pověst o obrech</a:t>
            </a:r>
            <a:endParaRPr lang="cs-CZ" sz="32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4786346" cy="5043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Pověst  vypráví o obrech – pekaři a</a:t>
            </a:r>
          </a:p>
          <a:p>
            <a:pPr>
              <a:buNone/>
            </a:pPr>
            <a:r>
              <a:rPr lang="cs-CZ" sz="2400" dirty="0" smtClean="0"/>
              <a:t>řezníkovi, kteří kdysi dávno žili za </a:t>
            </a:r>
          </a:p>
          <a:p>
            <a:pPr>
              <a:buNone/>
            </a:pPr>
            <a:r>
              <a:rPr lang="cs-CZ" sz="2400" dirty="0" smtClean="0"/>
              <a:t>městskými hradbami a do města</a:t>
            </a:r>
          </a:p>
          <a:p>
            <a:pPr>
              <a:buNone/>
            </a:pPr>
            <a:r>
              <a:rPr lang="cs-CZ" sz="2400" dirty="0" smtClean="0"/>
              <a:t>chodili krást jídlo. Obyvatelé města</a:t>
            </a:r>
          </a:p>
          <a:p>
            <a:pPr>
              <a:buNone/>
            </a:pPr>
            <a:r>
              <a:rPr lang="cs-CZ" sz="2400" dirty="0" smtClean="0"/>
              <a:t>je chytili tak, že na ně z hradeb</a:t>
            </a:r>
          </a:p>
          <a:p>
            <a:pPr>
              <a:buNone/>
            </a:pPr>
            <a:r>
              <a:rPr lang="cs-CZ" sz="2400" dirty="0" smtClean="0"/>
              <a:t>vylili horkou smolu. Poté oba obry </a:t>
            </a:r>
          </a:p>
          <a:p>
            <a:pPr>
              <a:buNone/>
            </a:pPr>
            <a:r>
              <a:rPr lang="cs-CZ" sz="2400" dirty="0" smtClean="0"/>
              <a:t>postavili na památku na radnici.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Jiná verze naopak vypráví o obrech hodných, </a:t>
            </a:r>
          </a:p>
          <a:p>
            <a:pPr>
              <a:buNone/>
            </a:pPr>
            <a:r>
              <a:rPr lang="cs-CZ" sz="2000" dirty="0" smtClean="0"/>
              <a:t>kteří lidem pomáhali, město dokonce </a:t>
            </a:r>
          </a:p>
          <a:p>
            <a:pPr>
              <a:buNone/>
            </a:pPr>
            <a:r>
              <a:rPr lang="cs-CZ" sz="2000" dirty="0" smtClean="0"/>
              <a:t>zachránili, a proto si je město postavilo na</a:t>
            </a:r>
          </a:p>
          <a:p>
            <a:pPr>
              <a:buNone/>
            </a:pPr>
            <a:r>
              <a:rPr lang="cs-CZ" sz="2000" dirty="0" smtClean="0"/>
              <a:t>památku na radnici.</a:t>
            </a:r>
            <a:endParaRPr lang="cs-CZ" sz="2000" dirty="0"/>
          </a:p>
        </p:txBody>
      </p:sp>
      <p:pic>
        <p:nvPicPr>
          <p:cNvPr id="5" name="Obrázek 4" descr="2011 0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38" y="1142984"/>
            <a:ext cx="4286262" cy="5715016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OS 025.JPG"/>
          <p:cNvPicPr>
            <a:picLocks noChangeAspect="1"/>
          </p:cNvPicPr>
          <p:nvPr/>
        </p:nvPicPr>
        <p:blipFill>
          <a:blip r:embed="rId2" cstate="print"/>
          <a:srcRect l="21875" t="14583" r="46094" b="13541"/>
          <a:stretch>
            <a:fillRect/>
          </a:stretch>
        </p:blipFill>
        <p:spPr>
          <a:xfrm>
            <a:off x="214282" y="857232"/>
            <a:ext cx="3357554" cy="565051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00496" y="1142984"/>
            <a:ext cx="3377078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Pochází z raně gotického období.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00496" y="2143116"/>
            <a:ext cx="428628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Roku 1678 jej dala postavit manželka majitele panství Sibyla </a:t>
            </a:r>
            <a:r>
              <a:rPr lang="cs-CZ" dirty="0" err="1" smtClean="0"/>
              <a:t>Lamboyová</a:t>
            </a:r>
            <a:r>
              <a:rPr lang="cs-CZ" dirty="0" smtClean="0"/>
              <a:t> jako ochranu před morovou nákazou.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9058" y="4857760"/>
            <a:ext cx="4142224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 obvodu je ozdoben sochami světců:</a:t>
            </a:r>
          </a:p>
          <a:p>
            <a:r>
              <a:rPr lang="cs-CZ" dirty="0" smtClean="0"/>
              <a:t>Sv. Antonín, Sv. Jan Nepomucký, Sv. </a:t>
            </a:r>
            <a:r>
              <a:rPr lang="cs-CZ" dirty="0" err="1" smtClean="0"/>
              <a:t>Rocha</a:t>
            </a:r>
            <a:r>
              <a:rPr lang="cs-CZ" dirty="0" smtClean="0"/>
              <a:t>,</a:t>
            </a:r>
          </a:p>
          <a:p>
            <a:r>
              <a:rPr lang="cs-CZ" dirty="0" smtClean="0"/>
              <a:t>Sv. František, Sv. Sebastián, Sv. Ignác.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3571876"/>
            <a:ext cx="4714908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63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Ve výklenku je umístěna socha spící sv. Rozálie, která byla patronkou nemocných morem.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85728"/>
            <a:ext cx="2433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MOROVÝ  SLOUP</a:t>
            </a:r>
            <a:endParaRPr lang="cs-CZ" sz="2400" dirty="0">
              <a:latin typeface="Algerian" pitchFamily="82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2.JPG"/>
          <p:cNvPicPr>
            <a:picLocks noChangeAspect="1"/>
          </p:cNvPicPr>
          <p:nvPr/>
        </p:nvPicPr>
        <p:blipFill>
          <a:blip r:embed="rId2" cstate="print"/>
          <a:srcRect l="12500" t="17708" r="29688" b="31250"/>
          <a:stretch>
            <a:fillRect/>
          </a:stretch>
        </p:blipFill>
        <p:spPr>
          <a:xfrm>
            <a:off x="2857488" y="214290"/>
            <a:ext cx="6143668" cy="406810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0" y="357166"/>
            <a:ext cx="290175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600" dirty="0" smtClean="0">
                <a:latin typeface="Algerian" pitchFamily="82" charset="0"/>
              </a:rPr>
              <a:t>Pomník </a:t>
            </a:r>
          </a:p>
          <a:p>
            <a:r>
              <a:rPr lang="cs-CZ" sz="2600" dirty="0" smtClean="0">
                <a:latin typeface="Algerian" pitchFamily="82" charset="0"/>
              </a:rPr>
              <a:t>císaře Josefa II.</a:t>
            </a:r>
            <a:endParaRPr lang="cs-CZ" sz="2600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4286256"/>
            <a:ext cx="6215106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odhalen 24.6.1906  jako </a:t>
            </a:r>
          </a:p>
          <a:p>
            <a:r>
              <a:rPr lang="cs-CZ" sz="2000" dirty="0" smtClean="0"/>
              <a:t>      ● pocta za reformy v období osvícenského absolutismu</a:t>
            </a:r>
          </a:p>
          <a:p>
            <a:r>
              <a:rPr lang="cs-CZ" sz="2000" dirty="0" smtClean="0"/>
              <a:t>      ● připomínka jeho tří návštěv ve městě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714488"/>
            <a:ext cx="2460289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autor: Jiří </a:t>
            </a:r>
            <a:r>
              <a:rPr lang="cs-CZ" dirty="0" err="1" smtClean="0"/>
              <a:t>Leisek</a:t>
            </a:r>
            <a:r>
              <a:rPr lang="cs-CZ" dirty="0" smtClean="0"/>
              <a:t> z Vídně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44" y="5429264"/>
            <a:ext cx="8786874" cy="71437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Na místě stál do roku 1921, pak byl na nějakou dobu zakrytý dřevěným bedněním</a:t>
            </a:r>
          </a:p>
          <a:p>
            <a:r>
              <a:rPr lang="cs-CZ" sz="2000" dirty="0" smtClean="0"/>
              <a:t>                           a poté odvezen do Fořtu.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44" y="6286520"/>
            <a:ext cx="6289799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Roku 1999 byl zrestaurován a postaven na původní místo.</a:t>
            </a:r>
            <a:endParaRPr lang="cs-CZ" sz="20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šablony 038.JPG"/>
          <p:cNvPicPr>
            <a:picLocks noChangeAspect="1"/>
          </p:cNvPicPr>
          <p:nvPr/>
        </p:nvPicPr>
        <p:blipFill>
          <a:blip r:embed="rId2" cstate="print"/>
          <a:srcRect t="13201" r="6931" b="10231"/>
          <a:stretch>
            <a:fillRect/>
          </a:stretch>
        </p:blipFill>
        <p:spPr>
          <a:xfrm>
            <a:off x="142844" y="142852"/>
            <a:ext cx="6215106" cy="383487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15074" y="571480"/>
            <a:ext cx="302037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FRANTIŠKÁNSKÝ</a:t>
            </a:r>
          </a:p>
          <a:p>
            <a:pPr algn="ctr"/>
            <a:r>
              <a:rPr lang="cs-CZ" sz="2800" dirty="0" smtClean="0">
                <a:latin typeface="Algerian" pitchFamily="82" charset="0"/>
              </a:rPr>
              <a:t>KLÁŠTER 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4071942"/>
            <a:ext cx="3860609" cy="13234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Základní kámen položen roku 1678,</a:t>
            </a:r>
          </a:p>
          <a:p>
            <a:r>
              <a:rPr lang="cs-CZ" sz="2000" dirty="0" smtClean="0"/>
              <a:t>stavba byla dokončena r. 1684, </a:t>
            </a:r>
          </a:p>
          <a:p>
            <a:r>
              <a:rPr lang="cs-CZ" sz="2000" dirty="0" smtClean="0"/>
              <a:t>postupně byl rozšiřován </a:t>
            </a:r>
          </a:p>
          <a:p>
            <a:r>
              <a:rPr lang="cs-CZ" sz="2000" dirty="0" smtClean="0"/>
              <a:t>                                a přistavován.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5786454"/>
            <a:ext cx="3015377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Jedná se o unikátní dvoulodní </a:t>
            </a:r>
          </a:p>
          <a:p>
            <a:r>
              <a:rPr lang="cs-CZ" dirty="0" smtClean="0"/>
              <a:t>stavbu, která nemá obdobu </a:t>
            </a:r>
          </a:p>
          <a:p>
            <a:r>
              <a:rPr lang="cs-CZ" dirty="0" smtClean="0"/>
              <a:t>ve střední Evropě.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1571612"/>
            <a:ext cx="2793329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V prostorách kláštera je</a:t>
            </a:r>
          </a:p>
          <a:p>
            <a:pPr algn="ctr"/>
            <a:r>
              <a:rPr lang="cs-CZ" sz="2000" dirty="0" smtClean="0"/>
              <a:t>umístěna </a:t>
            </a:r>
          </a:p>
          <a:p>
            <a:r>
              <a:rPr lang="cs-CZ" sz="2000" dirty="0" smtClean="0"/>
              <a:t>Galerie antického umění.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00826" y="2786058"/>
            <a:ext cx="2327688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 rekonstrukci</a:t>
            </a:r>
          </a:p>
          <a:p>
            <a:r>
              <a:rPr lang="cs-CZ" sz="2000" dirty="0" smtClean="0"/>
              <a:t>slouží jako knihovna </a:t>
            </a:r>
          </a:p>
          <a:p>
            <a:r>
              <a:rPr lang="cs-CZ" sz="2000" dirty="0"/>
              <a:t>a</a:t>
            </a:r>
            <a:r>
              <a:rPr lang="cs-CZ" sz="2000" dirty="0" smtClean="0"/>
              <a:t> městská knihovna.</a:t>
            </a:r>
            <a:endParaRPr lang="cs-CZ" sz="2000" dirty="0"/>
          </a:p>
        </p:txBody>
      </p:sp>
      <p:pic>
        <p:nvPicPr>
          <p:cNvPr id="3" name="Obrázek 2" descr="šablony 034.JPG"/>
          <p:cNvPicPr>
            <a:picLocks noChangeAspect="1"/>
          </p:cNvPicPr>
          <p:nvPr/>
        </p:nvPicPr>
        <p:blipFill>
          <a:blip r:embed="rId3" cstate="print"/>
          <a:srcRect t="11475" b="29508"/>
          <a:stretch>
            <a:fillRect/>
          </a:stretch>
        </p:blipFill>
        <p:spPr>
          <a:xfrm>
            <a:off x="3714744" y="4381116"/>
            <a:ext cx="5310226" cy="2350441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 animBg="1"/>
      <p:bldP spid="6" grpId="0" uiExpand="1" build="p" animBg="1"/>
      <p:bldP spid="7" grpId="0" build="p" animBg="1"/>
      <p:bldP spid="8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OS 044.JPG"/>
          <p:cNvPicPr>
            <a:picLocks noChangeAspect="1"/>
          </p:cNvPicPr>
          <p:nvPr/>
        </p:nvPicPr>
        <p:blipFill>
          <a:blip r:embed="rId2" cstate="print"/>
          <a:srcRect l="9722" t="9375" r="20833" b="9375"/>
          <a:stretch>
            <a:fillRect/>
          </a:stretch>
        </p:blipFill>
        <p:spPr>
          <a:xfrm>
            <a:off x="0" y="0"/>
            <a:ext cx="3929058" cy="6129330"/>
          </a:xfrm>
          <a:prstGeom prst="rect">
            <a:avLst/>
          </a:prstGeom>
        </p:spPr>
      </p:pic>
      <p:pic>
        <p:nvPicPr>
          <p:cNvPr id="5" name="Obrázek 4" descr="šablony 059.JPG"/>
          <p:cNvPicPr>
            <a:picLocks noChangeAspect="1"/>
          </p:cNvPicPr>
          <p:nvPr/>
        </p:nvPicPr>
        <p:blipFill>
          <a:blip r:embed="rId3" cstate="print"/>
          <a:srcRect l="1562" r="17187" b="5208"/>
          <a:stretch>
            <a:fillRect/>
          </a:stretch>
        </p:blipFill>
        <p:spPr>
          <a:xfrm>
            <a:off x="5786414" y="3920123"/>
            <a:ext cx="3357586" cy="293787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6248" y="357166"/>
            <a:ext cx="32223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Děkanský kostel</a:t>
            </a:r>
          </a:p>
          <a:p>
            <a:r>
              <a:rPr lang="cs-CZ" sz="2400" dirty="0" smtClean="0">
                <a:latin typeface="Algerian" pitchFamily="82" charset="0"/>
              </a:rPr>
              <a:t>Nejsvětější trojice</a:t>
            </a:r>
            <a:endParaRPr lang="cs-CZ" sz="2400" dirty="0"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1934" y="1214422"/>
            <a:ext cx="3997120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nejstarší kamenná stavba ve městě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1934" y="1714488"/>
            <a:ext cx="4929222" cy="2031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První zmínka o něm pochází z roku 1270, během</a:t>
            </a:r>
          </a:p>
          <a:p>
            <a:r>
              <a:rPr lang="cs-CZ" dirty="0" smtClean="0"/>
              <a:t>existence kostela došlo k několika přestavbám </a:t>
            </a:r>
          </a:p>
          <a:p>
            <a:r>
              <a:rPr lang="cs-CZ" dirty="0" smtClean="0"/>
              <a:t>v době renesance. Části stavby jsou zdobeny </a:t>
            </a:r>
          </a:p>
          <a:p>
            <a:r>
              <a:rPr lang="cs-CZ" dirty="0" smtClean="0"/>
              <a:t>gotickými prvky, najdeme zde znaky majitelů </a:t>
            </a:r>
          </a:p>
          <a:p>
            <a:r>
              <a:rPr lang="cs-CZ" dirty="0" smtClean="0"/>
              <a:t>města, období baroka připomínají postranní </a:t>
            </a:r>
          </a:p>
          <a:p>
            <a:r>
              <a:rPr lang="cs-CZ" dirty="0" smtClean="0"/>
              <a:t>oltáře hlavní oltář (pseudogotický) je z roku 1878, </a:t>
            </a:r>
          </a:p>
          <a:p>
            <a:r>
              <a:rPr lang="cs-CZ" dirty="0" smtClean="0"/>
              <a:t>varhany z roku 1785 byly vyrobeny v Kutné Hoře.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071934" y="4429132"/>
            <a:ext cx="1643074" cy="12926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Algerian" pitchFamily="82" charset="0"/>
              </a:rPr>
              <a:t>Věž</a:t>
            </a:r>
          </a:p>
          <a:p>
            <a:pPr>
              <a:buFontTx/>
              <a:buChar char="-"/>
            </a:pPr>
            <a:r>
              <a:rPr lang="cs-CZ" dirty="0" smtClean="0"/>
              <a:t> výška: 53 m</a:t>
            </a:r>
          </a:p>
          <a:p>
            <a:pPr>
              <a:buFontTx/>
              <a:buChar char="-"/>
            </a:pPr>
            <a:r>
              <a:rPr lang="cs-CZ" dirty="0" smtClean="0"/>
              <a:t> 2 zvony z roku </a:t>
            </a:r>
          </a:p>
          <a:p>
            <a:r>
              <a:rPr lang="cs-CZ" dirty="0" smtClean="0"/>
              <a:t>     1599 a 1612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44" y="6150114"/>
            <a:ext cx="5485733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Ve zdi postranní kaple Sv. Jáchyma  najdeme náhrobní </a:t>
            </a:r>
          </a:p>
          <a:p>
            <a:r>
              <a:rPr lang="cs-CZ" dirty="0" smtClean="0"/>
              <a:t>kameny rodu </a:t>
            </a:r>
            <a:r>
              <a:rPr lang="cs-CZ" dirty="0" err="1" smtClean="0"/>
              <a:t>Valdštejnů</a:t>
            </a:r>
            <a:r>
              <a:rPr lang="cs-CZ" dirty="0" smtClean="0"/>
              <a:t>, kteří byli r. 1521 majiteli města.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 animBg="1"/>
      <p:bldP spid="8" grpId="0" build="p" animBg="1"/>
      <p:bldP spid="9" grpId="0" build="p" animBg="1"/>
      <p:bldP spid="10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642918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Fara</a:t>
            </a:r>
            <a:endParaRPr lang="cs-CZ" sz="2800" b="1" dirty="0"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8662" y="1500174"/>
            <a:ext cx="3636829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Renesanční fara pochází z roku 1525.</a:t>
            </a:r>
            <a:endParaRPr lang="cs-CZ" dirty="0"/>
          </a:p>
        </p:txBody>
      </p:sp>
      <p:pic>
        <p:nvPicPr>
          <p:cNvPr id="7" name="Obrázek 6" descr="HOS1 008.JPG"/>
          <p:cNvPicPr>
            <a:picLocks noChangeAspect="1"/>
          </p:cNvPicPr>
          <p:nvPr/>
        </p:nvPicPr>
        <p:blipFill>
          <a:blip r:embed="rId2" cstate="print"/>
          <a:srcRect l="8593" t="8333" r="3906" b="8333"/>
          <a:stretch>
            <a:fillRect/>
          </a:stretch>
        </p:blipFill>
        <p:spPr>
          <a:xfrm>
            <a:off x="5243519" y="0"/>
            <a:ext cx="3900481" cy="2786058"/>
          </a:xfrm>
          <a:prstGeom prst="rect">
            <a:avLst/>
          </a:prstGeom>
        </p:spPr>
      </p:pic>
      <p:pic>
        <p:nvPicPr>
          <p:cNvPr id="8" name="Obrázek 7" descr="HOS1 010.JPG"/>
          <p:cNvPicPr>
            <a:picLocks noChangeAspect="1"/>
          </p:cNvPicPr>
          <p:nvPr/>
        </p:nvPicPr>
        <p:blipFill>
          <a:blip r:embed="rId3" cstate="print"/>
          <a:srcRect l="1562" t="4166" r="7031" b="5208"/>
          <a:stretch>
            <a:fillRect/>
          </a:stretch>
        </p:blipFill>
        <p:spPr>
          <a:xfrm>
            <a:off x="0" y="3405163"/>
            <a:ext cx="4643470" cy="345283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71868" y="6286520"/>
            <a:ext cx="412055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Barokní zeď s branou pochází z roku 1750.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7752" y="3714752"/>
            <a:ext cx="3929090" cy="175432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Fara vyhořela roku 1555, poté došlo k její renesanční přestavbě  - tu připomíná</a:t>
            </a:r>
          </a:p>
          <a:p>
            <a:r>
              <a:rPr lang="cs-CZ" dirty="0" smtClean="0"/>
              <a:t>letopočet na portálu hlavního vchodu. Další velká přestavbu provedl po požáru </a:t>
            </a:r>
          </a:p>
          <a:p>
            <a:r>
              <a:rPr lang="cs-CZ" dirty="0" smtClean="0"/>
              <a:t>roku 1610 italský stavitel </a:t>
            </a:r>
            <a:r>
              <a:rPr lang="cs-CZ" dirty="0" err="1" smtClean="0"/>
              <a:t>Carlo</a:t>
            </a:r>
            <a:r>
              <a:rPr lang="cs-CZ" dirty="0" smtClean="0"/>
              <a:t> </a:t>
            </a:r>
            <a:r>
              <a:rPr lang="cs-CZ" dirty="0" err="1" smtClean="0"/>
              <a:t>Valmadi</a:t>
            </a:r>
            <a:r>
              <a:rPr lang="cs-CZ" dirty="0" smtClean="0"/>
              <a:t>, včetně psaníčkového sgrafita na fasádě.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285992"/>
            <a:ext cx="7232044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Zajímavostí je, že severní strana byla vestavěna přímo do městských hradeb</a:t>
            </a:r>
          </a:p>
          <a:p>
            <a:r>
              <a:rPr lang="cs-CZ" dirty="0" smtClean="0"/>
              <a:t>a západní stěna navazovala na horní městskou bránu.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 animBg="1"/>
      <p:bldP spid="6" grpId="0" build="p" animBg="1"/>
      <p:bldP spid="5" grpId="0" build="p" animBg="1"/>
      <p:bldP spid="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šablony 06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571876"/>
            <a:ext cx="4214810" cy="3161108"/>
          </a:xfrm>
          <a:prstGeom prst="rect">
            <a:avLst/>
          </a:prstGeom>
        </p:spPr>
      </p:pic>
      <p:pic>
        <p:nvPicPr>
          <p:cNvPr id="3" name="Obrázek 2" descr="šablony 066.JPG"/>
          <p:cNvPicPr>
            <a:picLocks noChangeAspect="1"/>
          </p:cNvPicPr>
          <p:nvPr/>
        </p:nvPicPr>
        <p:blipFill>
          <a:blip r:embed="rId3" cstate="print"/>
          <a:srcRect l="3906" t="6250" r="10156" b="16666"/>
          <a:stretch>
            <a:fillRect/>
          </a:stretch>
        </p:blipFill>
        <p:spPr>
          <a:xfrm>
            <a:off x="4286248" y="1000108"/>
            <a:ext cx="4714908" cy="317184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0034" y="428604"/>
            <a:ext cx="2871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lgerian" pitchFamily="82" charset="0"/>
              </a:rPr>
              <a:t>OLIVETSKÁ KAPLE</a:t>
            </a:r>
            <a:endParaRPr lang="cs-CZ" sz="2400" b="1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285860"/>
            <a:ext cx="37553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 Ojedinělá pozdně barokní stavební</a:t>
            </a:r>
          </a:p>
          <a:p>
            <a:r>
              <a:rPr lang="cs-CZ" dirty="0" smtClean="0"/>
              <a:t>památka, údajně největší svého druhu</a:t>
            </a:r>
          </a:p>
          <a:p>
            <a:r>
              <a:rPr lang="cs-CZ" dirty="0" smtClean="0"/>
              <a:t>ve střední Evropě. Původní freska </a:t>
            </a:r>
          </a:p>
          <a:p>
            <a:r>
              <a:rPr lang="cs-CZ" dirty="0" smtClean="0"/>
              <a:t>pochází z roku 1777.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2643182"/>
            <a:ext cx="3555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Poslední rozsáhlá rekonstrukce byla </a:t>
            </a:r>
          </a:p>
          <a:p>
            <a:r>
              <a:rPr lang="cs-CZ" dirty="0" smtClean="0"/>
              <a:t>dokončena koncem září 2003.</a:t>
            </a:r>
            <a:endParaRPr lang="cs-CZ" dirty="0"/>
          </a:p>
        </p:txBody>
      </p:sp>
      <p:pic>
        <p:nvPicPr>
          <p:cNvPr id="7" name="Obrázek 6" descr="Šabl.12.2.2012 01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2" y="4214818"/>
            <a:ext cx="3333773" cy="2500330"/>
          </a:xfrm>
          <a:prstGeom prst="rect">
            <a:avLst/>
          </a:prstGeo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šablony 1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71934" y="571480"/>
            <a:ext cx="4429124" cy="3321843"/>
          </a:xfrm>
          <a:prstGeom prst="rect">
            <a:avLst/>
          </a:prstGeom>
        </p:spPr>
      </p:pic>
      <p:pic>
        <p:nvPicPr>
          <p:cNvPr id="5" name="Obrázek 4" descr="šablony 124.JPG"/>
          <p:cNvPicPr>
            <a:picLocks noChangeAspect="1"/>
          </p:cNvPicPr>
          <p:nvPr/>
        </p:nvPicPr>
        <p:blipFill>
          <a:blip r:embed="rId3" cstate="print"/>
          <a:srcRect l="32812" t="30208" r="19531" b="7291"/>
          <a:stretch>
            <a:fillRect/>
          </a:stretch>
        </p:blipFill>
        <p:spPr>
          <a:xfrm>
            <a:off x="857224" y="1500174"/>
            <a:ext cx="2786082" cy="274040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85786" y="500042"/>
            <a:ext cx="2222083" cy="830997"/>
          </a:xfrm>
          <a:prstGeom prst="rect">
            <a:avLst/>
          </a:prstGeom>
          <a:noFill/>
          <a:ln w="952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Kaplička</a:t>
            </a:r>
          </a:p>
          <a:p>
            <a:r>
              <a:rPr lang="cs-CZ" sz="2400" dirty="0" smtClean="0">
                <a:latin typeface="Algerian" pitchFamily="82" charset="0"/>
              </a:rPr>
              <a:t>směr </a:t>
            </a:r>
            <a:r>
              <a:rPr lang="cs-CZ" sz="2400" dirty="0" err="1" smtClean="0">
                <a:latin typeface="Algerian" pitchFamily="82" charset="0"/>
              </a:rPr>
              <a:t>Čermná</a:t>
            </a:r>
            <a:endParaRPr lang="cs-CZ" sz="2400" dirty="0">
              <a:latin typeface="Algerian" pitchFamily="82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4348" y="4714884"/>
            <a:ext cx="4937570" cy="461665"/>
          </a:xfrm>
          <a:prstGeom prst="rect">
            <a:avLst/>
          </a:prstGeom>
          <a:ln w="9525">
            <a:solidFill>
              <a:schemeClr val="accent5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VIRTUÁLNÍ PROCHÁZKA MĚSTEM:</a:t>
            </a:r>
            <a:endParaRPr lang="cs-CZ" sz="2400" dirty="0">
              <a:latin typeface="Algerian" pitchFamily="82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2910" y="5429264"/>
            <a:ext cx="75009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None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hostinne.info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virtualni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prohlidky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hostinneho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ms</a:t>
            </a:r>
            <a:r>
              <a:rPr lang="cs-CZ" dirty="0" smtClean="0">
                <a:hlinkClick r:id="rId4"/>
              </a:rPr>
              <a:t>-1450/p1=1450</a:t>
            </a:r>
            <a:r>
              <a:rPr lang="cs-CZ" dirty="0" smtClean="0"/>
              <a:t> 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build="p" animBg="1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142852"/>
            <a:ext cx="6786610" cy="1011222"/>
          </a:xfr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latin typeface="Aharoni" pitchFamily="2" charset="-79"/>
                <a:cs typeface="Aharoni" pitchFamily="2" charset="-79"/>
              </a:rPr>
              <a:t>Rodáci</a:t>
            </a:r>
            <a:endParaRPr lang="cs-CZ" sz="32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14612" y="5857892"/>
            <a:ext cx="5052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?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14744" y="5857892"/>
            <a:ext cx="4639347" cy="86177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haroni" pitchFamily="2" charset="-79"/>
                <a:cs typeface="Aharoni" pitchFamily="2" charset="-79"/>
              </a:rPr>
              <a:t>Viktor </a:t>
            </a:r>
            <a:r>
              <a:rPr lang="cs-CZ" sz="2800" b="1" u="sng" dirty="0" err="1" smtClean="0">
                <a:latin typeface="Aharoni" pitchFamily="2" charset="-79"/>
                <a:cs typeface="Aharoni" pitchFamily="2" charset="-79"/>
              </a:rPr>
              <a:t>Lustig</a:t>
            </a:r>
            <a:r>
              <a:rPr lang="cs-CZ" sz="2800" b="1" u="sng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2200" dirty="0" smtClean="0"/>
              <a:t>(1890 – 1947)</a:t>
            </a:r>
          </a:p>
          <a:p>
            <a:r>
              <a:rPr lang="cs-CZ" sz="2200" dirty="0" smtClean="0"/>
              <a:t>           - údajně dvakrát prodal </a:t>
            </a:r>
            <a:r>
              <a:rPr lang="cs-CZ" sz="2200" dirty="0" err="1" smtClean="0"/>
              <a:t>Eifelovku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8358214" y="5786454"/>
            <a:ext cx="50526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?</a:t>
            </a:r>
            <a:endParaRPr lang="cs-CZ" sz="5400" dirty="0"/>
          </a:p>
        </p:txBody>
      </p:sp>
      <p:pic>
        <p:nvPicPr>
          <p:cNvPr id="4" name="Zástupný symbol pro obsah 3" descr="HOS 0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189207" cy="2643182"/>
          </a:xfrm>
        </p:spPr>
      </p:pic>
      <p:pic>
        <p:nvPicPr>
          <p:cNvPr id="9" name="Obrázek 8" descr="P2 2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8" y="2786058"/>
            <a:ext cx="1571636" cy="2095515"/>
          </a:xfrm>
          <a:prstGeom prst="rect">
            <a:avLst/>
          </a:prstGeom>
        </p:spPr>
      </p:pic>
      <p:pic>
        <p:nvPicPr>
          <p:cNvPr id="12" name="Obrázek 11" descr="Karel Klíč.JPG"/>
          <p:cNvPicPr>
            <a:picLocks noChangeAspect="1"/>
          </p:cNvPicPr>
          <p:nvPr/>
        </p:nvPicPr>
        <p:blipFill>
          <a:blip r:embed="rId4" cstate="print"/>
          <a:srcRect l="16406" r="25781"/>
          <a:stretch>
            <a:fillRect/>
          </a:stretch>
        </p:blipFill>
        <p:spPr>
          <a:xfrm>
            <a:off x="6247796" y="1285860"/>
            <a:ext cx="2753359" cy="35719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786050" y="1428736"/>
            <a:ext cx="3929090" cy="129266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Aharoni" pitchFamily="2" charset="-79"/>
                <a:cs typeface="Aharoni" pitchFamily="2" charset="-79"/>
              </a:rPr>
              <a:t>Karel Václav Klíč    </a:t>
            </a:r>
          </a:p>
          <a:p>
            <a:r>
              <a:rPr lang="cs-CZ" sz="2800" dirty="0" smtClean="0">
                <a:latin typeface="Aharoni" pitchFamily="2" charset="-79"/>
                <a:cs typeface="Aharoni" pitchFamily="2" charset="-79"/>
              </a:rPr>
              <a:t>           </a:t>
            </a:r>
            <a:r>
              <a:rPr lang="cs-CZ" sz="2200" dirty="0" smtClean="0"/>
              <a:t>(1841 – 1926)</a:t>
            </a:r>
          </a:p>
          <a:p>
            <a:r>
              <a:rPr lang="cs-CZ" sz="2200" dirty="0" smtClean="0"/>
              <a:t>                - vynálezce hlubotisku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4929198"/>
            <a:ext cx="7404015" cy="86177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haroni" pitchFamily="2" charset="-79"/>
                <a:cs typeface="Aharoni" pitchFamily="2" charset="-79"/>
              </a:rPr>
              <a:t>Dr. Emil </a:t>
            </a:r>
            <a:r>
              <a:rPr lang="cs-CZ" sz="2800" b="1" u="sng" dirty="0" err="1" smtClean="0">
                <a:latin typeface="Aharoni" pitchFamily="2" charset="-79"/>
                <a:cs typeface="Aharoni" pitchFamily="2" charset="-79"/>
              </a:rPr>
              <a:t>Votoček</a:t>
            </a:r>
            <a:r>
              <a:rPr lang="cs-CZ" sz="2800" b="1" u="sng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cs-CZ" sz="2200" dirty="0" smtClean="0"/>
              <a:t>(1872 – 1950) – chemik</a:t>
            </a:r>
          </a:p>
          <a:p>
            <a:r>
              <a:rPr lang="cs-CZ" sz="2200" dirty="0" smtClean="0"/>
              <a:t>                            - spoluautorem českého chemického názvosloví</a:t>
            </a:r>
            <a:endParaRPr lang="cs-CZ" sz="2200" dirty="0"/>
          </a:p>
        </p:txBody>
      </p:sp>
      <p:pic>
        <p:nvPicPr>
          <p:cNvPr id="13" name="Obrázek 12" descr="P2 280.JPG"/>
          <p:cNvPicPr>
            <a:picLocks noChangeAspect="1"/>
          </p:cNvPicPr>
          <p:nvPr/>
        </p:nvPicPr>
        <p:blipFill>
          <a:blip r:embed="rId5" cstate="print"/>
          <a:srcRect l="9375" t="7291"/>
          <a:stretch>
            <a:fillRect/>
          </a:stretch>
        </p:blipFill>
        <p:spPr>
          <a:xfrm>
            <a:off x="214282" y="2500306"/>
            <a:ext cx="3286116" cy="2140951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5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5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5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allAtOnce"/>
      <p:bldP spid="7" grpId="1" build="allAtOnce"/>
      <p:bldP spid="7" grpId="2" build="allAtOnce"/>
      <p:bldP spid="7" grpId="3" build="allAtOnce"/>
      <p:bldP spid="8" grpId="0" build="p" animBg="1"/>
      <p:bldP spid="10" grpId="0" build="allAtOnce"/>
      <p:bldP spid="10" grpId="1" build="allAtOnce"/>
      <p:bldP spid="5" grpId="0" build="p" animBg="1"/>
      <p:bldP spid="6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Zopakuj si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16832"/>
            <a:ext cx="8256556" cy="830997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Znáš některou ulici pojmenovanou po rodácích 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	</a:t>
            </a:r>
            <a:r>
              <a:rPr lang="cs-CZ" sz="2400" b="1" dirty="0" smtClean="0">
                <a:solidFill>
                  <a:schemeClr val="bg1"/>
                </a:solidFill>
              </a:rPr>
              <a:t>			        našeho města? Kde je najdeš?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111351"/>
            <a:ext cx="3904787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Víš, kdo byl Karel Václav Klíč?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034681"/>
            <a:ext cx="8328049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Kam v Hostinném bys zavedl návštěvu, která nezná naše město?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297" y="5772165"/>
            <a:ext cx="8353312" cy="830997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Kde by ses mohl ještě dozvědět další informace o historii </a:t>
            </a:r>
          </a:p>
          <a:p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                                                                                              Hostinného?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4941168"/>
            <a:ext cx="7256089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Která významná budova stojí nedaleko Olivetské kaple?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60581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631112"/>
              </p:ext>
            </p:extLst>
          </p:nvPr>
        </p:nvGraphicFramePr>
        <p:xfrm>
          <a:off x="857224" y="857232"/>
          <a:ext cx="7358114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obrázků z historie města – doprovázena diskusí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Cílem prezentace je vzbudit zájem žáků o město, ve kterém se narodili, bydlí či zde chodí do školy.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Žáci ze spádových obcí mohou na následující hodinu přinést fotografie ze svých obcí.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Lze využít virtuální procházku </a:t>
                      </a:r>
                      <a:r>
                        <a:rPr lang="cs-CZ" baseline="0" dirty="0" smtClean="0"/>
                        <a:t>městem: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>
                          <a:hlinkClick r:id="rId2"/>
                        </a:rPr>
                        <a:t>http://www.hostinne.info/</a:t>
                      </a:r>
                      <a:r>
                        <a:rPr lang="cs-CZ" dirty="0" err="1" smtClean="0">
                          <a:hlinkClick r:id="rId2"/>
                        </a:rPr>
                        <a:t>virtualni-prohlidky-hostinneho</a:t>
                      </a:r>
                      <a:r>
                        <a:rPr lang="cs-CZ" dirty="0" smtClean="0">
                          <a:hlinkClick r:id="rId2"/>
                        </a:rPr>
                        <a:t>/ms-1450/p1=1450</a:t>
                      </a:r>
                      <a:r>
                        <a:rPr lang="cs-CZ" dirty="0" smtClean="0"/>
                        <a:t>, = odkaz připravený pro možné </a:t>
                      </a:r>
                      <a:r>
                        <a:rPr lang="cs-CZ" dirty="0" smtClean="0"/>
                        <a:t>požití</a:t>
                      </a:r>
                    </a:p>
                    <a:p>
                      <a:pPr marL="342900" indent="-342900">
                        <a:buNone/>
                      </a:pP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Další pomůcky: Knihy o historii Hostinného,</a:t>
                      </a:r>
                      <a:r>
                        <a:rPr lang="cs-CZ" baseline="0" dirty="0" smtClean="0"/>
                        <a:t> pohledy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Následuje návštěva městského muzea.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006405"/>
              </p:ext>
            </p:extLst>
          </p:nvPr>
        </p:nvGraphicFramePr>
        <p:xfrm>
          <a:off x="827584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 </a:t>
                      </a:r>
                      <a:r>
                        <a:rPr lang="cs-CZ" dirty="0" smtClean="0"/>
                        <a:t>i texty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hlinkClick r:id="rId2"/>
                        </a:rPr>
                        <a:t>http://www.</a:t>
                      </a:r>
                      <a:r>
                        <a:rPr lang="cs-CZ" dirty="0" err="1" smtClean="0">
                          <a:hlinkClick r:id="rId2"/>
                        </a:rPr>
                        <a:t>hostinne.info</a:t>
                      </a:r>
                      <a:r>
                        <a:rPr lang="cs-CZ" dirty="0" smtClean="0">
                          <a:hlinkClick r:id="rId2"/>
                        </a:rPr>
                        <a:t>/</a:t>
                      </a:r>
                      <a:r>
                        <a:rPr lang="cs-CZ" dirty="0" err="1" smtClean="0">
                          <a:hlinkClick r:id="rId2"/>
                        </a:rPr>
                        <a:t>virtualni</a:t>
                      </a:r>
                      <a:r>
                        <a:rPr lang="cs-CZ" dirty="0" smtClean="0">
                          <a:hlinkClick r:id="rId2"/>
                        </a:rPr>
                        <a:t>-</a:t>
                      </a:r>
                      <a:r>
                        <a:rPr lang="cs-CZ" dirty="0" err="1" smtClean="0">
                          <a:hlinkClick r:id="rId2"/>
                        </a:rPr>
                        <a:t>prohlidky</a:t>
                      </a:r>
                      <a:r>
                        <a:rPr lang="cs-CZ" dirty="0" smtClean="0">
                          <a:hlinkClick r:id="rId2"/>
                        </a:rPr>
                        <a:t>-</a:t>
                      </a:r>
                      <a:r>
                        <a:rPr lang="cs-CZ" dirty="0" err="1" smtClean="0">
                          <a:hlinkClick r:id="rId2"/>
                        </a:rPr>
                        <a:t>hostinneho</a:t>
                      </a:r>
                      <a:r>
                        <a:rPr lang="cs-CZ" dirty="0" smtClean="0">
                          <a:hlinkClick r:id="rId2"/>
                        </a:rPr>
                        <a:t>/</a:t>
                      </a:r>
                      <a:r>
                        <a:rPr lang="cs-CZ" dirty="0" err="1" smtClean="0">
                          <a:hlinkClick r:id="rId2"/>
                        </a:rPr>
                        <a:t>ms</a:t>
                      </a:r>
                      <a:r>
                        <a:rPr lang="cs-CZ" dirty="0" smtClean="0">
                          <a:hlinkClick r:id="rId2"/>
                        </a:rPr>
                        <a:t>-1450/p1=1450</a:t>
                      </a:r>
                      <a:r>
                        <a:rPr lang="cs-CZ" dirty="0" smtClean="0"/>
                        <a:t>  </a:t>
                      </a:r>
                    </a:p>
                    <a:p>
                      <a:r>
                        <a:rPr lang="cs-CZ" baseline="0" dirty="0" smtClean="0"/>
                        <a:t>ze dne 28.1.2012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902</Words>
  <Application>Microsoft Office PowerPoint</Application>
  <PresentationFormat>Předvádění na obrazovce (4:3)</PresentationFormat>
  <Paragraphs>146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HOSTINNÉ - HISTORIE</vt:lpstr>
      <vt:lpstr>Prezentace aplikace PowerPoint</vt:lpstr>
      <vt:lpstr>Prezentace aplikace PowerPoint</vt:lpstr>
      <vt:lpstr>Prezentace aplikace PowerPoint</vt:lpstr>
      <vt:lpstr>Pověst o obrech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Rodáci</vt:lpstr>
      <vt:lpstr>Zopakuj 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117</cp:revision>
  <dcterms:created xsi:type="dcterms:W3CDTF">2012-01-20T18:34:33Z</dcterms:created>
  <dcterms:modified xsi:type="dcterms:W3CDTF">2012-09-01T09:57:14Z</dcterms:modified>
</cp:coreProperties>
</file>