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7" r:id="rId4"/>
    <p:sldId id="279" r:id="rId5"/>
    <p:sldId id="263" r:id="rId6"/>
    <p:sldId id="281" r:id="rId7"/>
    <p:sldId id="265" r:id="rId8"/>
    <p:sldId id="269" r:id="rId9"/>
    <p:sldId id="266" r:id="rId10"/>
    <p:sldId id="267" r:id="rId11"/>
    <p:sldId id="268" r:id="rId12"/>
    <p:sldId id="270" r:id="rId13"/>
    <p:sldId id="273" r:id="rId14"/>
    <p:sldId id="271" r:id="rId15"/>
    <p:sldId id="272" r:id="rId16"/>
    <p:sldId id="274" r:id="rId17"/>
    <p:sldId id="275" r:id="rId18"/>
    <p:sldId id="276" r:id="rId19"/>
    <p:sldId id="278" r:id="rId20"/>
    <p:sldId id="280" r:id="rId21"/>
    <p:sldId id="282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902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ostinne.info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ostinn%C3%A9.sv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HOSTINNÉ - ŽIVOT V NAŠÍ OBCI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>
                <a:solidFill>
                  <a:schemeClr val="tx1"/>
                </a:solidFill>
              </a:rPr>
              <a:t>VY_32_INOVACE_01_B_03_HOSTINNÉ </a:t>
            </a:r>
            <a:r>
              <a:rPr lang="cs-CZ" sz="2000" dirty="0" smtClean="0">
                <a:solidFill>
                  <a:schemeClr val="tx1"/>
                </a:solidFill>
              </a:rPr>
              <a:t>- ŽIVOT V NAŠÍ OBCI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2. – 5. února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února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Naše obec, region</a:t>
                      </a:r>
                      <a:r>
                        <a:rPr lang="cs-CZ" smtClean="0"/>
                        <a:t>, vlast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HOSTINNÉ - ŽIVOT V NAŠÍ OBCI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Hostinné – vzdělávání, zdravotnictví, podniky, služby, obchody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OS 028.JPG"/>
          <p:cNvPicPr>
            <a:picLocks noChangeAspect="1"/>
          </p:cNvPicPr>
          <p:nvPr/>
        </p:nvPicPr>
        <p:blipFill>
          <a:blip r:embed="rId2" cstate="print"/>
          <a:srcRect l="3125" t="9375" r="4687"/>
          <a:stretch>
            <a:fillRect/>
          </a:stretch>
        </p:blipFill>
        <p:spPr>
          <a:xfrm>
            <a:off x="0" y="0"/>
            <a:ext cx="9155462" cy="6858000"/>
          </a:xfrm>
          <a:prstGeom prst="rect">
            <a:avLst/>
          </a:prstGeom>
        </p:spPr>
      </p:pic>
      <p:pic>
        <p:nvPicPr>
          <p:cNvPr id="6" name="Obrázek 5" descr="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85020" y="0"/>
            <a:ext cx="3358980" cy="25717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ek 8" descr="35.JPG"/>
          <p:cNvPicPr>
            <a:picLocks noChangeAspect="1"/>
          </p:cNvPicPr>
          <p:nvPr/>
        </p:nvPicPr>
        <p:blipFill>
          <a:blip r:embed="rId4" cstate="print"/>
          <a:srcRect r="17969" b="39583"/>
          <a:stretch>
            <a:fillRect/>
          </a:stretch>
        </p:blipFill>
        <p:spPr>
          <a:xfrm>
            <a:off x="0" y="4095752"/>
            <a:ext cx="5000628" cy="27622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TextovéPole 9"/>
          <p:cNvSpPr txBox="1"/>
          <p:nvPr/>
        </p:nvSpPr>
        <p:spPr>
          <a:xfrm>
            <a:off x="0" y="142852"/>
            <a:ext cx="2407839" cy="70788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HOSTINNÉ</a:t>
            </a:r>
            <a:endParaRPr lang="cs-CZ" sz="4000" b="1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5984" y="285728"/>
            <a:ext cx="6215106" cy="1082660"/>
          </a:xfr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latin typeface="Algerian" pitchFamily="82" charset="0"/>
              </a:rPr>
              <a:t>HOSTINNÉ - NAŠE OBEC </a:t>
            </a:r>
            <a:endParaRPr lang="cs-CZ" sz="3200" b="1" dirty="0">
              <a:latin typeface="Algerian" pitchFamily="82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85728"/>
            <a:ext cx="1641336" cy="18585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28596" y="2143116"/>
            <a:ext cx="357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latin typeface="Algerian" pitchFamily="82" charset="0"/>
              </a:rPr>
              <a:t>Základní údaje</a:t>
            </a:r>
            <a:endParaRPr lang="cs-CZ" sz="2800" b="1" u="sng" dirty="0">
              <a:latin typeface="Algerian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2643182"/>
            <a:ext cx="26270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obec na úpatí Krkonoš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3786190"/>
            <a:ext cx="340734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adresa </a:t>
            </a:r>
            <a:r>
              <a:rPr lang="cs-CZ" sz="2000" dirty="0" err="1" smtClean="0"/>
              <a:t>MěÚ</a:t>
            </a:r>
            <a:r>
              <a:rPr lang="cs-CZ" sz="2000" dirty="0" smtClean="0"/>
              <a:t> Hostinné: </a:t>
            </a:r>
          </a:p>
          <a:p>
            <a:r>
              <a:rPr lang="cs-CZ" sz="2000" dirty="0" smtClean="0"/>
              <a:t>	Hostinné, Náměstí 69 </a:t>
            </a:r>
          </a:p>
          <a:p>
            <a:r>
              <a:rPr lang="cs-CZ" sz="2000" dirty="0" smtClean="0"/>
              <a:t>	PSČ 543 71 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4786322"/>
            <a:ext cx="28394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000" dirty="0" smtClean="0"/>
              <a:t>starosta: Bc. Karel Klíma</a:t>
            </a:r>
            <a:endParaRPr lang="cs-CZ" sz="2000" dirty="0"/>
          </a:p>
        </p:txBody>
      </p:sp>
      <p:pic>
        <p:nvPicPr>
          <p:cNvPr id="14" name="Obrázek 13" descr="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90997" y="1714488"/>
            <a:ext cx="4953003" cy="3714752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85720" y="3000372"/>
            <a:ext cx="39290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obec v údolí na horním toku</a:t>
            </a:r>
          </a:p>
          <a:p>
            <a:r>
              <a:rPr lang="cs-CZ" sz="2000" dirty="0" smtClean="0"/>
              <a:t>           Labe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28794" y="6286520"/>
            <a:ext cx="2321726" cy="400110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hlinkClick r:id="rId4"/>
              </a:rPr>
              <a:t>http://hostinne.info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3438" y="6286520"/>
            <a:ext cx="4298293" cy="400110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http://kamera.</a:t>
            </a:r>
            <a:r>
              <a:rPr lang="cs-CZ" sz="2000" dirty="0" err="1" smtClean="0"/>
              <a:t>bartanet.cz</a:t>
            </a:r>
            <a:r>
              <a:rPr lang="cs-CZ" sz="2000" dirty="0" smtClean="0"/>
              <a:t>/kamera.</a:t>
            </a:r>
            <a:r>
              <a:rPr lang="cs-CZ" sz="2000" dirty="0" err="1" smtClean="0"/>
              <a:t>php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596" y="5715016"/>
            <a:ext cx="28743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průměrný věk: 37,2 roků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5286388"/>
            <a:ext cx="5917261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- 4 854 obyvatel – v produktivním věku: 3 233 obyvatel </a:t>
            </a:r>
            <a:endParaRPr lang="cs-CZ" sz="20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build="allAtOnce"/>
      <p:bldP spid="9" grpId="0" build="allAtOnce"/>
      <p:bldP spid="11" grpId="0" build="p"/>
      <p:bldP spid="12" grpId="0" build="allAtOnce"/>
      <p:bldP spid="15" grpId="0" build="p"/>
      <p:bldP spid="13" grpId="0" animBg="1"/>
      <p:bldP spid="16" grpId="0" animBg="1"/>
      <p:bldP spid="17" grpId="0"/>
      <p:bldP spid="10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4643470" cy="1000108"/>
          </a:xfrm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latin typeface="Algerian" pitchFamily="82" charset="0"/>
              </a:rPr>
              <a:t>ŠKOLSTVÍ</a:t>
            </a:r>
            <a:endParaRPr lang="cs-CZ" sz="3200" b="1" dirty="0">
              <a:latin typeface="Algerian" pitchFamily="82" charset="0"/>
            </a:endParaRPr>
          </a:p>
        </p:txBody>
      </p:sp>
      <p:pic>
        <p:nvPicPr>
          <p:cNvPr id="6" name="Obrázek 5" descr="Budova B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1714488"/>
            <a:ext cx="3571900" cy="2678925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5" name="Zástupný symbol pro obsah 4" descr="Budova A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71736" y="3786190"/>
            <a:ext cx="4095747" cy="3071810"/>
          </a:xfrm>
          <a:ln w="3175">
            <a:solidFill>
              <a:schemeClr val="tx1"/>
            </a:solidFill>
          </a:ln>
        </p:spPr>
      </p:pic>
      <p:pic>
        <p:nvPicPr>
          <p:cNvPr id="7" name="Obrázek 6" descr="budova C 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2844" y="1214422"/>
            <a:ext cx="3952934" cy="2964701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285720" y="4286256"/>
            <a:ext cx="1151149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budova C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58082" y="4429132"/>
            <a:ext cx="1154355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budova B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85852" y="6143644"/>
            <a:ext cx="1163973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budova 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4942" y="714356"/>
            <a:ext cx="3563796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Algerian" pitchFamily="82" charset="0"/>
              </a:rPr>
              <a:t>Základní škola </a:t>
            </a:r>
          </a:p>
          <a:p>
            <a:r>
              <a:rPr lang="cs-CZ" sz="2400" dirty="0" smtClean="0">
                <a:latin typeface="Algerian" pitchFamily="82" charset="0"/>
              </a:rPr>
              <a:t>Karla Klíče Hostinné</a:t>
            </a:r>
            <a:endParaRPr lang="cs-CZ" sz="2400" dirty="0">
              <a:latin typeface="Algerian" pitchFamily="82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OS1 007.JPG"/>
          <p:cNvPicPr>
            <a:picLocks noChangeAspect="1"/>
          </p:cNvPicPr>
          <p:nvPr/>
        </p:nvPicPr>
        <p:blipFill>
          <a:blip r:embed="rId2" cstate="print"/>
          <a:srcRect l="6250" t="12137" r="7812" b="9375"/>
          <a:stretch>
            <a:fillRect/>
          </a:stretch>
        </p:blipFill>
        <p:spPr>
          <a:xfrm>
            <a:off x="214281" y="1643050"/>
            <a:ext cx="4901661" cy="3357586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3" name="Obrázek 2" descr="šablony 05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142852"/>
            <a:ext cx="3810027" cy="285752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4" name="Obrázek 3" descr="HOS 016.JPG"/>
          <p:cNvPicPr>
            <a:picLocks noChangeAspect="1"/>
          </p:cNvPicPr>
          <p:nvPr/>
        </p:nvPicPr>
        <p:blipFill>
          <a:blip r:embed="rId4" cstate="print"/>
          <a:srcRect l="12121" t="17172" r="7575" b="16161"/>
          <a:stretch>
            <a:fillRect/>
          </a:stretch>
        </p:blipFill>
        <p:spPr>
          <a:xfrm>
            <a:off x="4398817" y="3786190"/>
            <a:ext cx="4474617" cy="2786082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857224" y="428604"/>
            <a:ext cx="3352200" cy="523220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Algerian" pitchFamily="82" charset="0"/>
              </a:rPr>
              <a:t>MATEŘSKÁ ŠKOLA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8860" y="5214950"/>
            <a:ext cx="1734257" cy="400110"/>
          </a:xfrm>
          <a:prstGeom prst="rect">
            <a:avLst/>
          </a:prstGeom>
          <a:noFill/>
          <a:ln w="127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Schulzovy sady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607191" y="5179231"/>
            <a:ext cx="1785950" cy="571504"/>
          </a:xfrm>
          <a:prstGeom prst="straightConnector1">
            <a:avLst/>
          </a:prstGeom>
          <a:ln w="5715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3000364" y="5500702"/>
            <a:ext cx="2428892" cy="500066"/>
          </a:xfrm>
          <a:prstGeom prst="straightConnector1">
            <a:avLst/>
          </a:prstGeom>
          <a:ln w="7620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3500430" y="1857364"/>
            <a:ext cx="3500462" cy="3429024"/>
          </a:xfrm>
          <a:prstGeom prst="straightConnector1">
            <a:avLst/>
          </a:prstGeom>
          <a:ln w="7620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714480" y="5857892"/>
            <a:ext cx="1448473" cy="400110"/>
          </a:xfrm>
          <a:prstGeom prst="rect">
            <a:avLst/>
          </a:prstGeom>
          <a:noFill/>
          <a:ln w="127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Nad Parkem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58" y="6286520"/>
            <a:ext cx="1169359" cy="400110"/>
          </a:xfrm>
          <a:prstGeom prst="rect">
            <a:avLst/>
          </a:prstGeom>
          <a:noFill/>
          <a:ln w="127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Lipkách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85918" y="1142984"/>
            <a:ext cx="1050609" cy="369332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3 budovy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p" animBg="1"/>
      <p:bldP spid="13" grpId="0" build="allAtOnce" animBg="1"/>
      <p:bldP spid="14" grpId="0" build="allAtOnce" animBg="1"/>
      <p:bldP spid="1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14290"/>
            <a:ext cx="2714644" cy="857256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latin typeface="Algerian" pitchFamily="82" charset="0"/>
              </a:rPr>
              <a:t>Další školy</a:t>
            </a:r>
            <a:endParaRPr lang="cs-CZ" sz="2800" b="1" u="sng" dirty="0">
              <a:latin typeface="Algerian" pitchFamily="82" charset="0"/>
            </a:endParaRPr>
          </a:p>
        </p:txBody>
      </p:sp>
      <p:pic>
        <p:nvPicPr>
          <p:cNvPr id="6" name="Obrázek 5" descr="šablony 037.JPG"/>
          <p:cNvPicPr>
            <a:picLocks noChangeAspect="1"/>
          </p:cNvPicPr>
          <p:nvPr/>
        </p:nvPicPr>
        <p:blipFill>
          <a:blip r:embed="rId2" cstate="print"/>
          <a:srcRect t="15820" b="9604"/>
          <a:stretch>
            <a:fillRect/>
          </a:stretch>
        </p:blipFill>
        <p:spPr>
          <a:xfrm>
            <a:off x="142844" y="1000108"/>
            <a:ext cx="4214810" cy="2357454"/>
          </a:xfrm>
          <a:prstGeom prst="rect">
            <a:avLst/>
          </a:prstGeom>
        </p:spPr>
      </p:pic>
      <p:pic>
        <p:nvPicPr>
          <p:cNvPr id="5" name="Obrázek 4" descr="HOS 0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90" y="3571876"/>
            <a:ext cx="4071933" cy="3000371"/>
          </a:xfrm>
          <a:prstGeom prst="rect">
            <a:avLst/>
          </a:prstGeom>
        </p:spPr>
      </p:pic>
      <p:pic>
        <p:nvPicPr>
          <p:cNvPr id="7" name="Obrázek 6" descr="šablony 04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57752" y="142852"/>
            <a:ext cx="4095779" cy="3071834"/>
          </a:xfrm>
          <a:prstGeom prst="rect">
            <a:avLst/>
          </a:prstGeom>
        </p:spPr>
      </p:pic>
      <p:pic>
        <p:nvPicPr>
          <p:cNvPr id="4" name="Zástupný symbol pro obsah 3" descr="HOS 001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571472" y="3643289"/>
            <a:ext cx="4286280" cy="3214711"/>
          </a:xfrm>
        </p:spPr>
      </p:pic>
      <p:sp>
        <p:nvSpPr>
          <p:cNvPr id="8" name="TextovéPole 7"/>
          <p:cNvSpPr txBox="1"/>
          <p:nvPr/>
        </p:nvSpPr>
        <p:spPr>
          <a:xfrm>
            <a:off x="6072198" y="2643182"/>
            <a:ext cx="1895071" cy="40011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Gymnázium 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0100" y="2857496"/>
            <a:ext cx="2507353" cy="40011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Odborné učiliště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8662" y="6286520"/>
            <a:ext cx="3585469" cy="40011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Základní škola speciální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6286520"/>
            <a:ext cx="2379306" cy="40011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  <a:cs typeface="Aharoni" pitchFamily="2" charset="-79"/>
              </a:rPr>
              <a:t>Výchovný ústav</a:t>
            </a:r>
            <a:endParaRPr lang="cs-CZ" sz="2000" dirty="0">
              <a:latin typeface="Arial Black" pitchFamily="34" charset="0"/>
              <a:cs typeface="Aharoni" pitchFamily="2" charset="-79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428604"/>
            <a:ext cx="2864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lgerian" pitchFamily="82" charset="0"/>
              </a:rPr>
              <a:t>ZDRAVOTNICTVÍ</a:t>
            </a:r>
            <a:endParaRPr lang="cs-CZ" sz="2800" b="1" dirty="0">
              <a:latin typeface="Algerian" pitchFamily="82" charset="0"/>
            </a:endParaRPr>
          </a:p>
        </p:txBody>
      </p:sp>
      <p:pic>
        <p:nvPicPr>
          <p:cNvPr id="3" name="Obrázek 2" descr="šablony 061.JPG"/>
          <p:cNvPicPr>
            <a:picLocks noChangeAspect="1"/>
          </p:cNvPicPr>
          <p:nvPr/>
        </p:nvPicPr>
        <p:blipFill>
          <a:blip r:embed="rId2" cstate="print"/>
          <a:srcRect r="32584"/>
          <a:stretch>
            <a:fillRect/>
          </a:stretch>
        </p:blipFill>
        <p:spPr>
          <a:xfrm>
            <a:off x="6125966" y="0"/>
            <a:ext cx="3018033" cy="3357562"/>
          </a:xfrm>
          <a:prstGeom prst="rect">
            <a:avLst/>
          </a:prstGeom>
        </p:spPr>
      </p:pic>
      <p:pic>
        <p:nvPicPr>
          <p:cNvPr id="4" name="Obrázek 3" descr="šablony 06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571876"/>
            <a:ext cx="4357718" cy="3196850"/>
          </a:xfrm>
          <a:prstGeom prst="rect">
            <a:avLst/>
          </a:prstGeom>
        </p:spPr>
      </p:pic>
      <p:pic>
        <p:nvPicPr>
          <p:cNvPr id="5" name="Obrázek 4" descr="HOS 011.JPG"/>
          <p:cNvPicPr>
            <a:picLocks noChangeAspect="1"/>
          </p:cNvPicPr>
          <p:nvPr/>
        </p:nvPicPr>
        <p:blipFill>
          <a:blip r:embed="rId4" cstate="print"/>
          <a:srcRect l="14844" t="19791" r="20312" b="16666"/>
          <a:stretch>
            <a:fillRect/>
          </a:stretch>
        </p:blipFill>
        <p:spPr>
          <a:xfrm>
            <a:off x="142844" y="1428736"/>
            <a:ext cx="4500594" cy="330766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85720" y="4714884"/>
            <a:ext cx="4054251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Zdravotní středisko – Víš, které lékaře zde</a:t>
            </a:r>
          </a:p>
          <a:p>
            <a:r>
              <a:rPr lang="cs-CZ" dirty="0" smtClean="0"/>
              <a:t>                      najdeš?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6357958"/>
            <a:ext cx="3729932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err="1" smtClean="0"/>
              <a:t>Gerontocentrum</a:t>
            </a:r>
            <a:r>
              <a:rPr lang="cs-CZ" dirty="0" smtClean="0"/>
              <a:t> – Víš, k čemu slouží?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6" grpId="0" build="allAtOnce" animBg="1"/>
      <p:bldP spid="7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šablony 0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09994" y="2857496"/>
            <a:ext cx="5334005" cy="4000504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4" name="Zástupný symbol pro obsah 3" descr="šablony 14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357166"/>
            <a:ext cx="4731821" cy="3548866"/>
          </a:xfrm>
          <a:ln w="3175">
            <a:solidFill>
              <a:schemeClr val="tx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3504" y="857232"/>
            <a:ext cx="3571900" cy="1143000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latin typeface="Algerian" pitchFamily="82" charset="0"/>
              </a:rPr>
              <a:t>Možnosti </a:t>
            </a:r>
            <a:br>
              <a:rPr lang="cs-CZ" sz="3200" b="1" dirty="0" smtClean="0">
                <a:latin typeface="Algerian" pitchFamily="82" charset="0"/>
              </a:rPr>
            </a:br>
            <a:r>
              <a:rPr lang="cs-CZ" sz="3200" b="1" dirty="0" smtClean="0">
                <a:latin typeface="Algerian" pitchFamily="82" charset="0"/>
              </a:rPr>
              <a:t>zaměstnání</a:t>
            </a:r>
            <a:endParaRPr lang="cs-CZ" sz="3200" b="1" dirty="0"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4643446"/>
            <a:ext cx="3454792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  <a:cs typeface="Aharoni" pitchFamily="2" charset="-79"/>
              </a:rPr>
              <a:t>KRKONOŠSKÉ PAPÍRNY</a:t>
            </a:r>
            <a:endParaRPr lang="cs-CZ" sz="2400" b="1" dirty="0">
              <a:latin typeface="Algerian" pitchFamily="82" charset="0"/>
              <a:cs typeface="Aharoni" pitchFamily="2" charset="-79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šablony 0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142852"/>
            <a:ext cx="5643570" cy="4232678"/>
          </a:xfrm>
          <a:prstGeom prst="rect">
            <a:avLst/>
          </a:prstGeom>
        </p:spPr>
      </p:pic>
      <p:pic>
        <p:nvPicPr>
          <p:cNvPr id="4" name="Zástupný symbol pro obsah 3" descr="šablony 02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500562" y="3357562"/>
            <a:ext cx="4438664" cy="332899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00760" y="357166"/>
            <a:ext cx="2857520" cy="939784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>
                <a:latin typeface="Algerian" pitchFamily="82" charset="0"/>
              </a:rPr>
              <a:t>MODEL</a:t>
            </a:r>
            <a:endParaRPr lang="cs-CZ" sz="2800" b="1" dirty="0">
              <a:latin typeface="Algerian" pitchFamily="82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šablony 0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714876" cy="3536157"/>
          </a:xfrm>
          <a:prstGeom prst="rect">
            <a:avLst/>
          </a:prstGeom>
        </p:spPr>
      </p:pic>
      <p:pic>
        <p:nvPicPr>
          <p:cNvPr id="3" name="Obrázek 2" descr="šablony 1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1946686"/>
            <a:ext cx="4143372" cy="3107529"/>
          </a:xfrm>
          <a:prstGeom prst="rect">
            <a:avLst/>
          </a:prstGeom>
        </p:spPr>
      </p:pic>
      <p:pic>
        <p:nvPicPr>
          <p:cNvPr id="4" name="Obrázek 3" descr="šablony 073.JPG"/>
          <p:cNvPicPr>
            <a:picLocks noChangeAspect="1"/>
          </p:cNvPicPr>
          <p:nvPr/>
        </p:nvPicPr>
        <p:blipFill>
          <a:blip r:embed="rId4" cstate="print"/>
          <a:srcRect l="22656" t="9375" r="23438" b="34375"/>
          <a:stretch>
            <a:fillRect/>
          </a:stretch>
        </p:blipFill>
        <p:spPr>
          <a:xfrm>
            <a:off x="928662" y="3503520"/>
            <a:ext cx="4286280" cy="33544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14744" y="285728"/>
            <a:ext cx="3344185" cy="52322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lgerian" pitchFamily="82" charset="0"/>
              </a:rPr>
              <a:t>AUTOMOTIV PETEX</a:t>
            </a:r>
            <a:endParaRPr lang="cs-CZ" sz="2800" b="1" dirty="0"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4876" y="5929330"/>
            <a:ext cx="2890150" cy="76944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CHRÁNĚNÁ DÍLNA </a:t>
            </a:r>
            <a:endParaRPr lang="cs-CZ" sz="2000" b="1" dirty="0" smtClean="0">
              <a:latin typeface="+mj-lt"/>
            </a:endParaRPr>
          </a:p>
          <a:p>
            <a:r>
              <a:rPr lang="cs-CZ" sz="2000" b="1" dirty="0" smtClean="0">
                <a:latin typeface="+mj-lt"/>
              </a:rPr>
              <a:t>Víš, kteří lidé zde pracují?</a:t>
            </a:r>
            <a:endParaRPr lang="cs-CZ" sz="2400" b="1" dirty="0"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768" y="1643050"/>
            <a:ext cx="1175322" cy="46166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ROMED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šablony 028.JPG"/>
          <p:cNvPicPr>
            <a:picLocks noChangeAspect="1"/>
          </p:cNvPicPr>
          <p:nvPr/>
        </p:nvPicPr>
        <p:blipFill>
          <a:blip r:embed="rId2" cstate="print"/>
          <a:srcRect t="19791" b="31251"/>
          <a:stretch>
            <a:fillRect/>
          </a:stretch>
        </p:blipFill>
        <p:spPr>
          <a:xfrm>
            <a:off x="0" y="0"/>
            <a:ext cx="9144000" cy="335758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143372" y="285728"/>
            <a:ext cx="4301177" cy="5847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lgerian" pitchFamily="82" charset="0"/>
                <a:cs typeface="Aharoni" pitchFamily="2" charset="-79"/>
              </a:rPr>
              <a:t>SLUŽBY   A  OBCHODY</a:t>
            </a:r>
            <a:endParaRPr lang="cs-CZ" sz="3200" b="1" dirty="0">
              <a:latin typeface="Algerian" pitchFamily="82" charset="0"/>
              <a:cs typeface="Aharoni" pitchFamily="2" charset="-79"/>
            </a:endParaRPr>
          </a:p>
        </p:txBody>
      </p:sp>
      <p:pic>
        <p:nvPicPr>
          <p:cNvPr id="6" name="Obrázek 5" descr="4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536157"/>
            <a:ext cx="4429124" cy="3321843"/>
          </a:xfrm>
          <a:prstGeom prst="rect">
            <a:avLst/>
          </a:prstGeom>
        </p:spPr>
      </p:pic>
      <p:pic>
        <p:nvPicPr>
          <p:cNvPr id="9" name="Obrázek 8" descr="šablony 05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3406" y="3482554"/>
            <a:ext cx="4500594" cy="337544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429124" y="2928934"/>
            <a:ext cx="1114408" cy="40011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OSNADO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6143644"/>
            <a:ext cx="1575816" cy="40011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ČESKÁ POŠTA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00826" y="6357958"/>
            <a:ext cx="1317990" cy="40011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POLICIE ČR</a:t>
            </a:r>
            <a:endParaRPr lang="cs-CZ" sz="20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7" grpId="0" build="allAtOnce" animBg="1"/>
      <p:bldP spid="8" grpId="0" build="allAtOnce" animBg="1"/>
      <p:bldP spid="10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OS 056.JPG"/>
          <p:cNvPicPr>
            <a:picLocks noChangeAspect="1"/>
          </p:cNvPicPr>
          <p:nvPr/>
        </p:nvPicPr>
        <p:blipFill>
          <a:blip r:embed="rId2" cstate="print"/>
          <a:srcRect t="12500" r="14844" b="4166"/>
          <a:stretch>
            <a:fillRect/>
          </a:stretch>
        </p:blipFill>
        <p:spPr>
          <a:xfrm>
            <a:off x="3786182" y="2786058"/>
            <a:ext cx="5357818" cy="3932360"/>
          </a:xfrm>
          <a:prstGeom prst="rect">
            <a:avLst/>
          </a:prstGeom>
        </p:spPr>
      </p:pic>
      <p:pic>
        <p:nvPicPr>
          <p:cNvPr id="2" name="Obrázek 1" descr="šablony 045.JPG"/>
          <p:cNvPicPr>
            <a:picLocks noChangeAspect="1"/>
          </p:cNvPicPr>
          <p:nvPr/>
        </p:nvPicPr>
        <p:blipFill>
          <a:blip r:embed="rId3" cstate="print"/>
          <a:srcRect b="10476"/>
          <a:stretch>
            <a:fillRect/>
          </a:stretch>
        </p:blipFill>
        <p:spPr>
          <a:xfrm>
            <a:off x="142844" y="142852"/>
            <a:ext cx="4468642" cy="3000372"/>
          </a:xfrm>
          <a:prstGeom prst="rect">
            <a:avLst/>
          </a:prstGeom>
        </p:spPr>
      </p:pic>
      <p:pic>
        <p:nvPicPr>
          <p:cNvPr id="4" name="Obrázek 3" descr="HOS 057.JPG"/>
          <p:cNvPicPr>
            <a:picLocks noChangeAspect="1"/>
          </p:cNvPicPr>
          <p:nvPr/>
        </p:nvPicPr>
        <p:blipFill>
          <a:blip r:embed="rId4" cstate="print"/>
          <a:srcRect l="18750" r="21094" b="6250"/>
          <a:stretch>
            <a:fillRect/>
          </a:stretch>
        </p:blipFill>
        <p:spPr>
          <a:xfrm>
            <a:off x="714348" y="3500438"/>
            <a:ext cx="2714644" cy="317294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14942" y="1071546"/>
            <a:ext cx="267092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lgerian" pitchFamily="82" charset="0"/>
              </a:rPr>
              <a:t>BANKOVNICTVÍ</a:t>
            </a:r>
            <a:endParaRPr lang="cs-CZ" sz="2800" b="1" dirty="0">
              <a:latin typeface="Algerian" pitchFamily="82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OS 05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05244" y="2928934"/>
            <a:ext cx="5238755" cy="3929066"/>
          </a:xfrm>
          <a:prstGeom prst="rect">
            <a:avLst/>
          </a:prstGeom>
        </p:spPr>
      </p:pic>
      <p:pic>
        <p:nvPicPr>
          <p:cNvPr id="2" name="Obrázek 1" descr="šablony 033.JPG"/>
          <p:cNvPicPr>
            <a:picLocks noChangeAspect="1"/>
          </p:cNvPicPr>
          <p:nvPr/>
        </p:nvPicPr>
        <p:blipFill>
          <a:blip r:embed="rId3" cstate="print"/>
          <a:srcRect t="14583" r="3622" b="23958"/>
          <a:stretch>
            <a:fillRect/>
          </a:stretch>
        </p:blipFill>
        <p:spPr>
          <a:xfrm>
            <a:off x="0" y="214290"/>
            <a:ext cx="6572264" cy="3143272"/>
          </a:xfrm>
          <a:prstGeom prst="rect">
            <a:avLst/>
          </a:prstGeom>
        </p:spPr>
      </p:pic>
      <p:pic>
        <p:nvPicPr>
          <p:cNvPr id="4" name="Obrázek 3" descr="šablony 087.JPG"/>
          <p:cNvPicPr>
            <a:picLocks noChangeAspect="1"/>
          </p:cNvPicPr>
          <p:nvPr/>
        </p:nvPicPr>
        <p:blipFill>
          <a:blip r:embed="rId4" cstate="print"/>
          <a:srcRect l="11718" t="10416" r="28141" b="7291"/>
          <a:stretch>
            <a:fillRect/>
          </a:stretch>
        </p:blipFill>
        <p:spPr>
          <a:xfrm>
            <a:off x="142844" y="3485604"/>
            <a:ext cx="3286148" cy="337239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43636" y="500042"/>
            <a:ext cx="2784737" cy="5847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lgerian" pitchFamily="82" charset="0"/>
              </a:rPr>
              <a:t>NAKUPUJEME</a:t>
            </a:r>
            <a:endParaRPr lang="cs-CZ" sz="3200" b="1" dirty="0">
              <a:latin typeface="Algerian" pitchFamily="82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OS 054.JPG"/>
          <p:cNvPicPr>
            <a:picLocks noChangeAspect="1"/>
          </p:cNvPicPr>
          <p:nvPr/>
        </p:nvPicPr>
        <p:blipFill>
          <a:blip r:embed="rId2" cstate="print"/>
          <a:srcRect t="10416" b="38542"/>
          <a:stretch>
            <a:fillRect/>
          </a:stretch>
        </p:blipFill>
        <p:spPr>
          <a:xfrm>
            <a:off x="0" y="0"/>
            <a:ext cx="9144000" cy="3214710"/>
          </a:xfrm>
          <a:prstGeom prst="rect">
            <a:avLst/>
          </a:prstGeom>
        </p:spPr>
      </p:pic>
      <p:pic>
        <p:nvPicPr>
          <p:cNvPr id="6" name="Obrázek 5" descr="HOS 02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232677"/>
            <a:ext cx="3500430" cy="2625323"/>
          </a:xfrm>
          <a:prstGeom prst="rect">
            <a:avLst/>
          </a:prstGeom>
        </p:spPr>
      </p:pic>
      <p:pic>
        <p:nvPicPr>
          <p:cNvPr id="7" name="Obrázek 6" descr="HOS 031.JPG"/>
          <p:cNvPicPr>
            <a:picLocks noChangeAspect="1"/>
          </p:cNvPicPr>
          <p:nvPr/>
        </p:nvPicPr>
        <p:blipFill>
          <a:blip r:embed="rId4" cstate="print"/>
          <a:srcRect l="19531" t="13542" b="14583"/>
          <a:stretch>
            <a:fillRect/>
          </a:stretch>
        </p:blipFill>
        <p:spPr>
          <a:xfrm>
            <a:off x="3071802" y="3357562"/>
            <a:ext cx="3306841" cy="2215272"/>
          </a:xfrm>
          <a:prstGeom prst="rect">
            <a:avLst/>
          </a:prstGeom>
        </p:spPr>
      </p:pic>
      <p:pic>
        <p:nvPicPr>
          <p:cNvPr id="10" name="Obrázek 9" descr="HOS 048.JPG"/>
          <p:cNvPicPr>
            <a:picLocks noChangeAspect="1"/>
          </p:cNvPicPr>
          <p:nvPr/>
        </p:nvPicPr>
        <p:blipFill>
          <a:blip r:embed="rId5" cstate="print"/>
          <a:srcRect l="17187" t="16666" r="11718" b="5208"/>
          <a:stretch>
            <a:fillRect/>
          </a:stretch>
        </p:blipFill>
        <p:spPr>
          <a:xfrm>
            <a:off x="5936910" y="4214794"/>
            <a:ext cx="3207090" cy="264320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29124" y="285728"/>
            <a:ext cx="3429978" cy="46166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Podloubím kolem náměstí</a:t>
            </a:r>
            <a:endParaRPr lang="cs-CZ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OS 041.JPG"/>
          <p:cNvPicPr>
            <a:picLocks noChangeAspect="1"/>
          </p:cNvPicPr>
          <p:nvPr/>
        </p:nvPicPr>
        <p:blipFill>
          <a:blip r:embed="rId2" cstate="print"/>
          <a:srcRect t="17708" r="21875" b="11458"/>
          <a:stretch>
            <a:fillRect/>
          </a:stretch>
        </p:blipFill>
        <p:spPr>
          <a:xfrm>
            <a:off x="4206396" y="0"/>
            <a:ext cx="4937604" cy="3357586"/>
          </a:xfrm>
          <a:prstGeom prst="rect">
            <a:avLst/>
          </a:prstGeom>
        </p:spPr>
      </p:pic>
      <p:pic>
        <p:nvPicPr>
          <p:cNvPr id="6" name="Obrázek 5" descr="HOS 050.JPG"/>
          <p:cNvPicPr>
            <a:picLocks noChangeAspect="1"/>
          </p:cNvPicPr>
          <p:nvPr/>
        </p:nvPicPr>
        <p:blipFill>
          <a:blip r:embed="rId3" cstate="print"/>
          <a:srcRect l="21094" t="21875" r="8593" b="3125"/>
          <a:stretch>
            <a:fillRect/>
          </a:stretch>
        </p:blipFill>
        <p:spPr>
          <a:xfrm>
            <a:off x="5482802" y="3929042"/>
            <a:ext cx="3661198" cy="2928958"/>
          </a:xfrm>
          <a:prstGeom prst="rect">
            <a:avLst/>
          </a:prstGeom>
        </p:spPr>
      </p:pic>
      <p:pic>
        <p:nvPicPr>
          <p:cNvPr id="8" name="Obrázek 7" descr="HOS 053.JPG"/>
          <p:cNvPicPr>
            <a:picLocks noChangeAspect="1"/>
          </p:cNvPicPr>
          <p:nvPr/>
        </p:nvPicPr>
        <p:blipFill>
          <a:blip r:embed="rId4" cstate="print"/>
          <a:srcRect l="37500" t="11458"/>
          <a:stretch>
            <a:fillRect/>
          </a:stretch>
        </p:blipFill>
        <p:spPr>
          <a:xfrm>
            <a:off x="142844" y="142852"/>
            <a:ext cx="3500462" cy="3719247"/>
          </a:xfrm>
          <a:prstGeom prst="rect">
            <a:avLst/>
          </a:prstGeom>
        </p:spPr>
      </p:pic>
      <p:pic>
        <p:nvPicPr>
          <p:cNvPr id="10" name="Obrázek 9" descr="HOS 0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57224" y="3929066"/>
            <a:ext cx="3786214" cy="2839661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šablony 080.JPG"/>
          <p:cNvPicPr>
            <a:picLocks noChangeAspect="1"/>
          </p:cNvPicPr>
          <p:nvPr/>
        </p:nvPicPr>
        <p:blipFill>
          <a:blip r:embed="rId2" cstate="print"/>
          <a:srcRect t="11458" b="23958"/>
          <a:stretch>
            <a:fillRect/>
          </a:stretch>
        </p:blipFill>
        <p:spPr>
          <a:xfrm>
            <a:off x="0" y="0"/>
            <a:ext cx="5643570" cy="2733623"/>
          </a:xfrm>
          <a:prstGeom prst="rect">
            <a:avLst/>
          </a:prstGeom>
        </p:spPr>
      </p:pic>
      <p:pic>
        <p:nvPicPr>
          <p:cNvPr id="3" name="Obrázek 2" descr="šablony 079.JPG"/>
          <p:cNvPicPr>
            <a:picLocks noChangeAspect="1"/>
          </p:cNvPicPr>
          <p:nvPr/>
        </p:nvPicPr>
        <p:blipFill>
          <a:blip r:embed="rId3" cstate="print"/>
          <a:srcRect l="7812" t="28125" r="10156" b="9375"/>
          <a:stretch>
            <a:fillRect/>
          </a:stretch>
        </p:blipFill>
        <p:spPr>
          <a:xfrm>
            <a:off x="4643407" y="1643050"/>
            <a:ext cx="4500593" cy="2571768"/>
          </a:xfrm>
          <a:prstGeom prst="rect">
            <a:avLst/>
          </a:prstGeom>
        </p:spPr>
      </p:pic>
      <p:pic>
        <p:nvPicPr>
          <p:cNvPr id="4" name="Obrázek 3" descr="šablony 078.JPG"/>
          <p:cNvPicPr>
            <a:picLocks noChangeAspect="1"/>
          </p:cNvPicPr>
          <p:nvPr/>
        </p:nvPicPr>
        <p:blipFill>
          <a:blip r:embed="rId4" cstate="print"/>
          <a:srcRect l="9090" t="12121" r="10227" b="10606"/>
          <a:stretch>
            <a:fillRect/>
          </a:stretch>
        </p:blipFill>
        <p:spPr>
          <a:xfrm>
            <a:off x="142844" y="3071810"/>
            <a:ext cx="4276475" cy="3071834"/>
          </a:xfrm>
          <a:prstGeom prst="rect">
            <a:avLst/>
          </a:prstGeom>
        </p:spPr>
      </p:pic>
      <p:pic>
        <p:nvPicPr>
          <p:cNvPr id="5" name="Obrázek 4" descr="39.JPG"/>
          <p:cNvPicPr>
            <a:picLocks noChangeAspect="1"/>
          </p:cNvPicPr>
          <p:nvPr/>
        </p:nvPicPr>
        <p:blipFill>
          <a:blip r:embed="rId5" cstate="print"/>
          <a:srcRect t="5000" b="4999"/>
          <a:stretch>
            <a:fillRect/>
          </a:stretch>
        </p:blipFill>
        <p:spPr>
          <a:xfrm>
            <a:off x="4929190" y="4286232"/>
            <a:ext cx="3809995" cy="2571768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00430" y="214290"/>
            <a:ext cx="5472122" cy="725470"/>
          </a:xfrm>
          <a:ln w="127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Algerian" pitchFamily="82" charset="0"/>
                <a:cs typeface="Aharoni" pitchFamily="2" charset="-79"/>
              </a:rPr>
              <a:t>Obchody a služby mimo náměstí</a:t>
            </a:r>
            <a:endParaRPr lang="cs-CZ" sz="2800" b="1" dirty="0">
              <a:latin typeface="Algerian" pitchFamily="82" charset="0"/>
              <a:cs typeface="Aharoni" pitchFamily="2" charset="-79"/>
            </a:endParaRPr>
          </a:p>
        </p:txBody>
      </p:sp>
      <p:pic>
        <p:nvPicPr>
          <p:cNvPr id="4" name="Zástupný symbol pro obsah 3" descr="šablony 0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1538" r="7692" b="12821"/>
          <a:stretch>
            <a:fillRect/>
          </a:stretch>
        </p:blipFill>
        <p:spPr>
          <a:xfrm>
            <a:off x="3500430" y="1000108"/>
            <a:ext cx="3214710" cy="2602384"/>
          </a:xfrm>
        </p:spPr>
      </p:pic>
      <p:pic>
        <p:nvPicPr>
          <p:cNvPr id="5" name="Obrázek 4" descr="šablony 025.JPG"/>
          <p:cNvPicPr>
            <a:picLocks noChangeAspect="1"/>
          </p:cNvPicPr>
          <p:nvPr/>
        </p:nvPicPr>
        <p:blipFill>
          <a:blip r:embed="rId3" cstate="print"/>
          <a:srcRect l="21875" t="3143" r="34504" b="21401"/>
          <a:stretch>
            <a:fillRect/>
          </a:stretch>
        </p:blipFill>
        <p:spPr>
          <a:xfrm>
            <a:off x="0" y="1"/>
            <a:ext cx="2753288" cy="3571876"/>
          </a:xfrm>
          <a:prstGeom prst="rect">
            <a:avLst/>
          </a:prstGeom>
        </p:spPr>
      </p:pic>
      <p:pic>
        <p:nvPicPr>
          <p:cNvPr id="6" name="Obrázek 5" descr="šablony 035.JPG"/>
          <p:cNvPicPr>
            <a:picLocks noChangeAspect="1"/>
          </p:cNvPicPr>
          <p:nvPr/>
        </p:nvPicPr>
        <p:blipFill>
          <a:blip r:embed="rId4" cstate="print"/>
          <a:srcRect t="28668" r="22267" b="18408"/>
          <a:stretch>
            <a:fillRect/>
          </a:stretch>
        </p:blipFill>
        <p:spPr>
          <a:xfrm>
            <a:off x="288695" y="4357694"/>
            <a:ext cx="4197041" cy="2143140"/>
          </a:xfrm>
          <a:prstGeom prst="rect">
            <a:avLst/>
          </a:prstGeom>
        </p:spPr>
      </p:pic>
      <p:pic>
        <p:nvPicPr>
          <p:cNvPr id="9" name="Obrázek 8" descr="32.JPG"/>
          <p:cNvPicPr>
            <a:picLocks noChangeAspect="1"/>
          </p:cNvPicPr>
          <p:nvPr/>
        </p:nvPicPr>
        <p:blipFill>
          <a:blip r:embed="rId5" cstate="print"/>
          <a:srcRect l="32031" t="25000" r="30469" b="35416"/>
          <a:stretch>
            <a:fillRect/>
          </a:stretch>
        </p:blipFill>
        <p:spPr>
          <a:xfrm>
            <a:off x="4929190" y="3857627"/>
            <a:ext cx="3643338" cy="288430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072198" y="3143248"/>
            <a:ext cx="2947410" cy="70788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Znáš ještě další obchůdky?</a:t>
            </a:r>
          </a:p>
          <a:p>
            <a:r>
              <a:rPr lang="cs-CZ" sz="2000" dirty="0" smtClean="0"/>
              <a:t>Kde je najdeš?</a:t>
            </a:r>
            <a:endParaRPr lang="cs-CZ" sz="20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allAtOnce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714356"/>
            <a:ext cx="30003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lgerian" pitchFamily="82" charset="0"/>
              </a:rPr>
              <a:t>VOLNOČASOVÉ AKTIVITY</a:t>
            </a:r>
            <a:endParaRPr lang="cs-CZ" sz="3200" dirty="0">
              <a:latin typeface="Algerian" pitchFamily="82" charset="0"/>
            </a:endParaRPr>
          </a:p>
        </p:txBody>
      </p:sp>
      <p:pic>
        <p:nvPicPr>
          <p:cNvPr id="4" name="Obrázek 3" descr="šablony 044.JPG"/>
          <p:cNvPicPr>
            <a:picLocks noChangeAspect="1"/>
          </p:cNvPicPr>
          <p:nvPr/>
        </p:nvPicPr>
        <p:blipFill>
          <a:blip r:embed="rId2" cstate="print"/>
          <a:srcRect l="8593" t="4166" r="20312" b="27083"/>
          <a:stretch>
            <a:fillRect/>
          </a:stretch>
        </p:blipFill>
        <p:spPr>
          <a:xfrm>
            <a:off x="0" y="2428868"/>
            <a:ext cx="5318851" cy="3857628"/>
          </a:xfrm>
          <a:prstGeom prst="rect">
            <a:avLst/>
          </a:prstGeom>
        </p:spPr>
      </p:pic>
      <p:pic>
        <p:nvPicPr>
          <p:cNvPr id="5" name="Obrázek 4" descr="HOS 023.JPG"/>
          <p:cNvPicPr>
            <a:picLocks noChangeAspect="1"/>
          </p:cNvPicPr>
          <p:nvPr/>
        </p:nvPicPr>
        <p:blipFill>
          <a:blip r:embed="rId3" cstate="print"/>
          <a:srcRect t="11458" r="15625" b="16666"/>
          <a:stretch>
            <a:fillRect/>
          </a:stretch>
        </p:blipFill>
        <p:spPr>
          <a:xfrm>
            <a:off x="3776892" y="0"/>
            <a:ext cx="5367108" cy="3429000"/>
          </a:xfrm>
          <a:prstGeom prst="rect">
            <a:avLst/>
          </a:prstGeom>
        </p:spPr>
      </p:pic>
      <p:pic>
        <p:nvPicPr>
          <p:cNvPr id="7" name="Obrázek 6" descr="HOS 019.JPG"/>
          <p:cNvPicPr>
            <a:picLocks noChangeAspect="1"/>
          </p:cNvPicPr>
          <p:nvPr/>
        </p:nvPicPr>
        <p:blipFill>
          <a:blip r:embed="rId4" cstate="print"/>
          <a:srcRect l="23437" t="5208" b="16666"/>
          <a:stretch>
            <a:fillRect/>
          </a:stretch>
        </p:blipFill>
        <p:spPr>
          <a:xfrm>
            <a:off x="5500694" y="4069743"/>
            <a:ext cx="3643306" cy="278825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28662" y="3286124"/>
            <a:ext cx="824265" cy="46166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KINO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4810" y="2928934"/>
            <a:ext cx="2985304" cy="46166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NÁRODNÍ DŮM - DDM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15074" y="6500834"/>
            <a:ext cx="1677126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SKAUTSKÝ DŮM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6" grpId="0" build="allAtOnce" animBg="1"/>
      <p:bldP spid="8" grpId="0" build="allAtOnce" animBg="1"/>
      <p:bldP spid="9" grpId="0" build="allAtOnce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HOS1 005.JPG"/>
          <p:cNvPicPr>
            <a:picLocks noChangeAspect="1"/>
          </p:cNvPicPr>
          <p:nvPr/>
        </p:nvPicPr>
        <p:blipFill>
          <a:blip r:embed="rId2" cstate="print"/>
          <a:srcRect t="4166" r="7031" b="5208"/>
          <a:stretch>
            <a:fillRect/>
          </a:stretch>
        </p:blipFill>
        <p:spPr>
          <a:xfrm>
            <a:off x="214282" y="3643314"/>
            <a:ext cx="4214809" cy="3081426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3" name="Obrázek 2" descr="šablony 0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5" y="214291"/>
            <a:ext cx="4429155" cy="3321866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5072066" y="214290"/>
            <a:ext cx="1409360" cy="5847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lgerian" pitchFamily="82" charset="0"/>
              </a:rPr>
              <a:t>SPORT</a:t>
            </a:r>
            <a:endParaRPr lang="cs-CZ" sz="3200" dirty="0">
              <a:latin typeface="Algerian" pitchFamily="82" charset="0"/>
            </a:endParaRPr>
          </a:p>
        </p:txBody>
      </p:sp>
      <p:pic>
        <p:nvPicPr>
          <p:cNvPr id="4" name="Obrázek 3" descr="šablony 068.JPG"/>
          <p:cNvPicPr>
            <a:picLocks noChangeAspect="1"/>
          </p:cNvPicPr>
          <p:nvPr/>
        </p:nvPicPr>
        <p:blipFill>
          <a:blip r:embed="rId4" cstate="print"/>
          <a:srcRect t="19048"/>
          <a:stretch>
            <a:fillRect/>
          </a:stretch>
        </p:blipFill>
        <p:spPr>
          <a:xfrm>
            <a:off x="5143504" y="4429132"/>
            <a:ext cx="4000496" cy="2428868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85720" y="3000372"/>
            <a:ext cx="153189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SOKOLOVNA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72396" y="6286520"/>
            <a:ext cx="1123449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TECHTEX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29256" y="1142984"/>
            <a:ext cx="3357586" cy="70788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Víš, kde se dá v Hostinném </a:t>
            </a:r>
          </a:p>
          <a:p>
            <a:pPr algn="ctr"/>
            <a:r>
              <a:rPr lang="cs-CZ" sz="2000" dirty="0" smtClean="0"/>
              <a:t>sportovat?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58016" y="428604"/>
            <a:ext cx="19520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Otázka pro tebe:</a:t>
            </a:r>
            <a:endParaRPr lang="cs-CZ" sz="20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6286520"/>
            <a:ext cx="3758337" cy="40011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VÍCEÚČELOVÉ SPORTOVNÍ HŘIŠTĚ</a:t>
            </a:r>
            <a:endParaRPr lang="cs-CZ" sz="2000" b="1" dirty="0"/>
          </a:p>
        </p:txBody>
      </p:sp>
      <p:pic>
        <p:nvPicPr>
          <p:cNvPr id="10" name="Obrázek 9" descr="HOS 020.JPG"/>
          <p:cNvPicPr>
            <a:picLocks noChangeAspect="1"/>
          </p:cNvPicPr>
          <p:nvPr/>
        </p:nvPicPr>
        <p:blipFill>
          <a:blip r:embed="rId5" cstate="print"/>
          <a:srcRect t="12500" b="33807"/>
          <a:stretch>
            <a:fillRect/>
          </a:stretch>
        </p:blipFill>
        <p:spPr>
          <a:xfrm>
            <a:off x="4929190" y="2143116"/>
            <a:ext cx="4114648" cy="1714512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4929190" y="3786190"/>
            <a:ext cx="4071966" cy="707886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SPORTOVNÍ ZAŘÍZENÍ VÝCHOVNÉHO </a:t>
            </a:r>
          </a:p>
          <a:p>
            <a:pPr algn="ctr"/>
            <a:r>
              <a:rPr lang="cs-CZ" sz="2000" b="1" dirty="0" smtClean="0"/>
              <a:t>ÚSTAVU</a:t>
            </a:r>
            <a:endParaRPr lang="cs-CZ" sz="20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/>
      <p:bldP spid="9" grpId="0" build="allAtOnce" animBg="1"/>
      <p:bldP spid="11" grpId="0" build="allAtOnce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71472" y="1000108"/>
          <a:ext cx="8001054" cy="56083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2941"/>
                <a:gridCol w="3500462"/>
                <a:gridCol w="385765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1.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Kde leží Hostinné?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Jaké školy najdeš v Hostinném?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Jak</a:t>
                      </a:r>
                      <a:r>
                        <a:rPr lang="cs-CZ" sz="2000" baseline="0" dirty="0" smtClean="0"/>
                        <a:t> se jmenuje starosta Hostinného?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Kde mohou pracovat</a:t>
                      </a:r>
                      <a:r>
                        <a:rPr lang="cs-CZ" sz="2000" baseline="0" dirty="0" smtClean="0"/>
                        <a:t> občané města?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Jakých služeb mohou občané využít?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Kde lze provozovat sportovní aktivitu?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Vyjmenuj některé obchody a řekni, kde je najdeš.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Jak</a:t>
                      </a:r>
                      <a:r>
                        <a:rPr lang="cs-CZ" sz="2000" baseline="0" dirty="0" smtClean="0"/>
                        <a:t> se můžeš dostat do Hostinného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14348" y="285728"/>
            <a:ext cx="256192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lgerian" pitchFamily="82" charset="0"/>
              </a:rPr>
              <a:t>Zopakuj si:</a:t>
            </a:r>
            <a:endParaRPr lang="cs-CZ" sz="3200" b="1" dirty="0">
              <a:latin typeface="Algerian" pitchFamily="82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286676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86676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Procházka</a:t>
                      </a:r>
                      <a:r>
                        <a:rPr lang="cs-CZ" baseline="0" dirty="0" smtClean="0"/>
                        <a:t> městem ve fotografiích – beseda se žáky navazující na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předcházející prezentaci o historii města. Cílem je vést žáky k uvědomění si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významu města Hostinné a k hrdosti na své město, ve kterém žijí nebo se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vzdělávají.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Prezentace je rozdělena na oblasti: školství, zdravotnictví, možnosti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zaměstnání,  služby a volnočasové aktivity. Během prezentace si žáci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uvědomují, k čemu daný objekt slouží, jeho důležitost pro život města.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Opakování: viz pracovní list a interaktivní tabule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857628"/>
          <a:ext cx="7286676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86676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2"/>
                        </a:rPr>
                        <a:t>http://cs.wikipedia.org/wiki/Soubor:Hostinn%C3%A9.svg</a:t>
                      </a:r>
                      <a:r>
                        <a:rPr lang="cs-CZ" dirty="0" smtClean="0"/>
                        <a:t>, dostupné jako </a:t>
                      </a:r>
                    </a:p>
                    <a:p>
                      <a:r>
                        <a:rPr lang="cs-CZ" dirty="0" smtClean="0"/>
                        <a:t>                 volné dílo, citováno dne 5.2.2012</a:t>
                      </a:r>
                    </a:p>
                    <a:p>
                      <a:r>
                        <a:rPr lang="cs-CZ" dirty="0" smtClean="0"/>
                        <a:t>Ostatní obrázky</a:t>
                      </a:r>
                      <a:r>
                        <a:rPr lang="cs-CZ" baseline="0" dirty="0" smtClean="0"/>
                        <a:t>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756</TotalTime>
  <Words>460</Words>
  <PresentationFormat>Předvádění na obrazovce (4:3)</PresentationFormat>
  <Paragraphs>119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HOSTINNÉ - ŽIVOT V NAŠÍ OBCI</vt:lpstr>
      <vt:lpstr>Snímek 2</vt:lpstr>
      <vt:lpstr>Snímek 3</vt:lpstr>
      <vt:lpstr>HOSTINNÉ - NAŠE OBEC </vt:lpstr>
      <vt:lpstr>ŠKOLSTVÍ</vt:lpstr>
      <vt:lpstr>Snímek 6</vt:lpstr>
      <vt:lpstr>Další školy</vt:lpstr>
      <vt:lpstr>Snímek 8</vt:lpstr>
      <vt:lpstr> Možnosti  zaměstnání</vt:lpstr>
      <vt:lpstr>MODEL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Obchody a služby mimo náměstí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158</cp:revision>
  <dcterms:created xsi:type="dcterms:W3CDTF">2012-01-20T18:34:33Z</dcterms:created>
  <dcterms:modified xsi:type="dcterms:W3CDTF">2012-08-28T07:39:51Z</dcterms:modified>
</cp:coreProperties>
</file>