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70" r:id="rId4"/>
    <p:sldId id="278" r:id="rId5"/>
    <p:sldId id="277" r:id="rId6"/>
    <p:sldId id="271" r:id="rId7"/>
    <p:sldId id="272" r:id="rId8"/>
    <p:sldId id="273" r:id="rId9"/>
    <p:sldId id="274" r:id="rId10"/>
    <p:sldId id="275" r:id="rId11"/>
    <p:sldId id="276" r:id="rId12"/>
    <p:sldId id="279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9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31.8.2012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%C4%9Bsty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SPRÁVA OBCE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VY_32_INOVACE_01_B_04_SPRÁVA OBCE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468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11. – 12. února 2012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</a:t>
                      </a:r>
                      <a:r>
                        <a:rPr lang="cs-CZ" baseline="0" dirty="0" smtClean="0"/>
                        <a:t> února 2012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 VI.B</a:t>
                      </a:r>
                      <a:endParaRPr lang="cs-CZ" baseline="0" dirty="0" smtClean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Naše obec, region, vlast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SPRÁVA OBCE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Správa</a:t>
                      </a:r>
                      <a:r>
                        <a:rPr lang="cs-CZ" baseline="0" dirty="0" smtClean="0"/>
                        <a:t> obce, obec, obecní úřad, městský úřad, magistrát, starosta, primátor, činnost městského řadu, zastupitelstvo, rada, náves, náměstí, vesnice – město (a rozdíly mezi nimi), statutární město, hlavní město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501122" cy="1143000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SPRÁVA OBCE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00201"/>
            <a:ext cx="8501122" cy="1328734"/>
          </a:xfrm>
          <a:solidFill>
            <a:srgbClr val="FFFF99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obec</a:t>
            </a:r>
            <a:r>
              <a:rPr lang="cs-CZ" sz="2000" dirty="0" smtClean="0"/>
              <a:t> = základní samosprávný celek – rozhoduje o záležitostech týkajících se obce a </a:t>
            </a:r>
          </a:p>
          <a:p>
            <a:pPr>
              <a:buNone/>
            </a:pPr>
            <a:r>
              <a:rPr lang="cs-CZ" sz="2000" dirty="0" smtClean="0"/>
              <a:t>			jejích obyvatel (komunikace, školy, správa obecních pozemků</a:t>
            </a:r>
          </a:p>
          <a:p>
            <a:pPr>
              <a:buNone/>
            </a:pPr>
            <a:r>
              <a:rPr lang="cs-CZ" sz="2000" dirty="0" smtClean="0"/>
              <a:t>			a  staveb, pořádek, bezpečnost …)</a:t>
            </a:r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57159" y="3143248"/>
            <a:ext cx="357190" cy="2862322"/>
          </a:xfrm>
          <a:prstGeom prst="rect">
            <a:avLst/>
          </a:prstGeom>
          <a:solidFill>
            <a:srgbClr val="FFFF99"/>
          </a:solidFill>
          <a:ln w="19050"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Typy</a:t>
            </a:r>
          </a:p>
          <a:p>
            <a:r>
              <a:rPr lang="cs-CZ" sz="2000" b="1" dirty="0" smtClean="0"/>
              <a:t> </a:t>
            </a:r>
            <a:r>
              <a:rPr lang="cs-CZ" sz="2000" b="1" dirty="0" err="1" smtClean="0"/>
              <a:t>obc</a:t>
            </a:r>
            <a:endParaRPr lang="cs-CZ" sz="2000" b="1" dirty="0" smtClean="0"/>
          </a:p>
          <a:p>
            <a:r>
              <a:rPr lang="cs-CZ" sz="2000" b="1" dirty="0" smtClean="0"/>
              <a:t>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14480" y="3143248"/>
            <a:ext cx="974177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vesnice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14546" y="4000504"/>
            <a:ext cx="933589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městys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14480" y="4857760"/>
            <a:ext cx="846129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město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14480" y="5572140"/>
            <a:ext cx="1932324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statutární město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14480" y="6215082"/>
            <a:ext cx="2220223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hlavní město Praha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43372" y="3143248"/>
            <a:ext cx="2035429" cy="40011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3 000 obyvatel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43372" y="4857760"/>
            <a:ext cx="2158861" cy="400110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nad 3 000 obyvatel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43372" y="5429264"/>
            <a:ext cx="3762761" cy="707886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velká města, často krajská</a:t>
            </a:r>
          </a:p>
          <a:p>
            <a:r>
              <a:rPr lang="cs-CZ" sz="2000" dirty="0" smtClean="0"/>
              <a:t>Hradec Králové, Brno, Pardubice …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43372" y="3714752"/>
            <a:ext cx="4834337" cy="1015663"/>
          </a:xfrm>
          <a:prstGeom prst="rect">
            <a:avLst/>
          </a:prstGeom>
          <a:noFill/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městečko - přechod mezi vesnicí a městem </a:t>
            </a:r>
          </a:p>
          <a:p>
            <a:r>
              <a:rPr lang="cs-CZ" sz="2000" dirty="0" smtClean="0"/>
              <a:t>- zajímavost: v dřívějších dobách měl městys </a:t>
            </a:r>
          </a:p>
          <a:p>
            <a:r>
              <a:rPr lang="cs-CZ" sz="2000" dirty="0" smtClean="0"/>
              <a:t>                       právo pořádat týdenní trhy</a:t>
            </a:r>
            <a:endParaRPr lang="cs-CZ" sz="2000" dirty="0"/>
          </a:p>
        </p:txBody>
      </p:sp>
      <p:cxnSp>
        <p:nvCxnSpPr>
          <p:cNvPr id="20" name="Přímá spojovací šipka 19"/>
          <p:cNvCxnSpPr>
            <a:stCxn id="9" idx="3"/>
            <a:endCxn id="10" idx="1"/>
          </p:cNvCxnSpPr>
          <p:nvPr/>
        </p:nvCxnSpPr>
        <p:spPr>
          <a:xfrm flipV="1">
            <a:off x="714349" y="3343303"/>
            <a:ext cx="1000131" cy="123110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9" idx="3"/>
            <a:endCxn id="12" idx="1"/>
          </p:cNvCxnSpPr>
          <p:nvPr/>
        </p:nvCxnSpPr>
        <p:spPr>
          <a:xfrm>
            <a:off x="714349" y="4574409"/>
            <a:ext cx="1000131" cy="48340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9" idx="3"/>
            <a:endCxn id="13" idx="1"/>
          </p:cNvCxnSpPr>
          <p:nvPr/>
        </p:nvCxnSpPr>
        <p:spPr>
          <a:xfrm>
            <a:off x="714349" y="4574409"/>
            <a:ext cx="1000131" cy="1197786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9" idx="3"/>
            <a:endCxn id="14" idx="1"/>
          </p:cNvCxnSpPr>
          <p:nvPr/>
        </p:nvCxnSpPr>
        <p:spPr>
          <a:xfrm>
            <a:off x="714349" y="4574409"/>
            <a:ext cx="1000131" cy="184072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10" idx="3"/>
            <a:endCxn id="15" idx="1"/>
          </p:cNvCxnSpPr>
          <p:nvPr/>
        </p:nvCxnSpPr>
        <p:spPr>
          <a:xfrm>
            <a:off x="2688657" y="3343303"/>
            <a:ext cx="1454715" cy="1588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8" idx="1"/>
            <a:endCxn id="11" idx="3"/>
          </p:cNvCxnSpPr>
          <p:nvPr/>
        </p:nvCxnSpPr>
        <p:spPr>
          <a:xfrm rot="10800000">
            <a:off x="3148136" y="4200560"/>
            <a:ext cx="995237" cy="22025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12" idx="3"/>
            <a:endCxn id="16" idx="1"/>
          </p:cNvCxnSpPr>
          <p:nvPr/>
        </p:nvCxnSpPr>
        <p:spPr>
          <a:xfrm>
            <a:off x="2560609" y="5057815"/>
            <a:ext cx="1582763" cy="1588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stCxn id="13" idx="3"/>
            <a:endCxn id="17" idx="1"/>
          </p:cNvCxnSpPr>
          <p:nvPr/>
        </p:nvCxnSpPr>
        <p:spPr>
          <a:xfrm>
            <a:off x="3646804" y="5772195"/>
            <a:ext cx="496568" cy="11012"/>
          </a:xfrm>
          <a:prstGeom prst="straightConnector1">
            <a:avLst/>
          </a:prstGeom>
          <a:ln w="190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1000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1000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2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9" grpId="0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animBg="1"/>
      <p:bldP spid="16" grpId="0" animBg="1"/>
      <p:bldP spid="17" grpId="0" build="p" animBg="1"/>
      <p:bldP spid="18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01122" cy="1143000"/>
          </a:xfr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SPRÁVA OBCE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785926"/>
            <a:ext cx="8501122" cy="1428760"/>
          </a:xfrm>
          <a:solidFill>
            <a:srgbClr val="FFFF99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Obecní samospráva </a:t>
            </a:r>
            <a:r>
              <a:rPr lang="cs-CZ" sz="2000" dirty="0" smtClean="0"/>
              <a:t>– je tvořena občany, kteří byli zvoleni ve volbách</a:t>
            </a:r>
          </a:p>
          <a:p>
            <a:pPr>
              <a:buNone/>
            </a:pPr>
            <a:r>
              <a:rPr lang="cs-CZ" sz="2000" dirty="0" smtClean="0"/>
              <a:t>		</a:t>
            </a:r>
            <a:r>
              <a:rPr lang="cs-CZ" sz="2200" b="1" u="sng" dirty="0" smtClean="0">
                <a:solidFill>
                  <a:srgbClr val="C00000"/>
                </a:solidFill>
              </a:rPr>
              <a:t>zastupitelstvo</a:t>
            </a:r>
            <a:r>
              <a:rPr lang="cs-CZ" sz="2200" b="1" dirty="0" smtClean="0"/>
              <a:t> </a:t>
            </a:r>
            <a:r>
              <a:rPr lang="cs-CZ" sz="2000" dirty="0" smtClean="0"/>
              <a:t>= nejvyšší orgán obce</a:t>
            </a:r>
          </a:p>
          <a:p>
            <a:pPr>
              <a:buNone/>
            </a:pPr>
            <a:r>
              <a:rPr lang="cs-CZ" sz="2000" dirty="0" smtClean="0"/>
              <a:t>      	</a:t>
            </a:r>
            <a:r>
              <a:rPr lang="cs-CZ" sz="2200" b="1" u="sng" dirty="0" smtClean="0">
                <a:solidFill>
                  <a:srgbClr val="C00000"/>
                </a:solidFill>
              </a:rPr>
              <a:t>rada</a:t>
            </a:r>
            <a:r>
              <a:rPr lang="cs-CZ" sz="2000" dirty="0" smtClean="0"/>
              <a:t> = výkonný orgán obce, v čele stojí starosta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3571876"/>
          <a:ext cx="8643998" cy="29521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/>
                <a:gridCol w="1428760"/>
                <a:gridCol w="1214446"/>
                <a:gridCol w="4000528"/>
              </a:tblGrid>
              <a:tr h="513716">
                <a:tc>
                  <a:txBody>
                    <a:bodyPr/>
                    <a:lstStyle/>
                    <a:p>
                      <a:r>
                        <a:rPr lang="cs-CZ" dirty="0" smtClean="0"/>
                        <a:t>druh obce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úřad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čele stojí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vesnice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obecní úřad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starosta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Obecní úřad </a:t>
                      </a:r>
                      <a:r>
                        <a:rPr lang="cs-CZ" dirty="0" err="1" smtClean="0"/>
                        <a:t>Prosečné</a:t>
                      </a:r>
                      <a:r>
                        <a:rPr lang="cs-CZ" dirty="0" smtClean="0"/>
                        <a:t>, Obecní úřad Dolní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Olešnice</a:t>
                      </a:r>
                      <a:r>
                        <a:rPr lang="cs-CZ" dirty="0" smtClean="0"/>
                        <a:t>, Obecní úřad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Chotěvice</a:t>
                      </a:r>
                      <a:r>
                        <a:rPr lang="cs-CZ" baseline="0" dirty="0" smtClean="0"/>
                        <a:t> …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městský   </a:t>
                      </a:r>
                    </a:p>
                    <a:p>
                      <a:r>
                        <a:rPr lang="cs-CZ" sz="2000" dirty="0" smtClean="0"/>
                        <a:t>          úřad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starosta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Městský úřad Hostinné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statutární 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magistrát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primátor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Hradec Králové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hlavní město </a:t>
                      </a:r>
                    </a:p>
                    <a:p>
                      <a:r>
                        <a:rPr lang="cs-CZ" sz="2000" dirty="0" smtClean="0"/>
                        <a:t>                    Praha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magistrát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primátor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357166"/>
            <a:ext cx="8072494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1400" b="1" dirty="0" smtClean="0">
              <a:solidFill>
                <a:schemeClr val="accent6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Typy obcí</a:t>
            </a:r>
          </a:p>
          <a:p>
            <a:pPr algn="ctr"/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2143116"/>
            <a:ext cx="7099316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rozsáhlé území + malý počet obyvatel   →  malá hustota osídlení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1472" y="3286124"/>
            <a:ext cx="4527843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základní škola často pouze s 1. stupněm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714620"/>
            <a:ext cx="3452420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převažuje zemědělská výroba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1571612"/>
            <a:ext cx="1238031" cy="461665"/>
          </a:xfrm>
          <a:prstGeom prst="rect">
            <a:avLst/>
          </a:prstGeom>
          <a:solidFill>
            <a:srgbClr val="FFFF99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VESNICE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00298" y="4071942"/>
            <a:ext cx="1079719" cy="461665"/>
          </a:xfrm>
          <a:prstGeom prst="rect">
            <a:avLst/>
          </a:prstGeom>
          <a:solidFill>
            <a:srgbClr val="FFFF99"/>
          </a:solidFill>
          <a:ln w="38100"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MĚSTO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4643446"/>
            <a:ext cx="2639890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velká hustota osídlení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1571612"/>
            <a:ext cx="780663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náves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4071942"/>
            <a:ext cx="1020151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náměstí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034" y="5214950"/>
            <a:ext cx="5931817" cy="707886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převažuje průmyslová výroba, obyvatelé dále najdou</a:t>
            </a:r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 uplatnění ve službách a v obchodu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0034" y="6072206"/>
            <a:ext cx="5971378" cy="400110"/>
          </a:xfrm>
          <a:prstGeom prst="rect">
            <a:avLst/>
          </a:prstGeom>
          <a:solidFill>
            <a:srgbClr val="FFFFCC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- najdeme zde </a:t>
            </a:r>
            <a:r>
              <a:rPr lang="cs-CZ" sz="2000" b="1" dirty="0" err="1" smtClean="0">
                <a:solidFill>
                  <a:schemeClr val="accent6">
                    <a:lumMod val="50000"/>
                  </a:schemeClr>
                </a:solidFill>
              </a:rPr>
              <a:t>plnotřídní</a:t>
            </a: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základní školy, často i střední </a:t>
            </a:r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cxnSp>
        <p:nvCxnSpPr>
          <p:cNvPr id="16" name="Přímá spojovací šipka 15"/>
          <p:cNvCxnSpPr>
            <a:stCxn id="6" idx="3"/>
            <a:endCxn id="11" idx="1"/>
          </p:cNvCxnSpPr>
          <p:nvPr/>
        </p:nvCxnSpPr>
        <p:spPr>
          <a:xfrm flipV="1">
            <a:off x="3595453" y="1771667"/>
            <a:ext cx="1405175" cy="3077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7" idx="3"/>
            <a:endCxn id="12" idx="1"/>
          </p:cNvCxnSpPr>
          <p:nvPr/>
        </p:nvCxnSpPr>
        <p:spPr>
          <a:xfrm flipV="1">
            <a:off x="3580017" y="4271997"/>
            <a:ext cx="1277735" cy="3077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build="allAtOnce" animBg="1"/>
      <p:bldP spid="7" grpId="0" build="allAtOnce" animBg="1"/>
      <p:bldP spid="8" grpId="0" animBg="1"/>
      <p:bldP spid="11" grpId="0" animBg="1"/>
      <p:bldP spid="12" grpId="0" animBg="1"/>
      <p:bldP spid="13" grpId="0" build="p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285728"/>
            <a:ext cx="2824812" cy="461665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obce:  VESNICE</a:t>
            </a:r>
            <a:endParaRPr lang="cs-CZ" sz="2400" dirty="0">
              <a:latin typeface="Bauhaus 93" pitchFamily="82" charset="0"/>
            </a:endParaRPr>
          </a:p>
        </p:txBody>
      </p:sp>
      <p:pic>
        <p:nvPicPr>
          <p:cNvPr id="3" name="Obrázek 2" descr="Šabl.12.2.2012 012.JPG"/>
          <p:cNvPicPr>
            <a:picLocks noChangeAspect="1"/>
          </p:cNvPicPr>
          <p:nvPr/>
        </p:nvPicPr>
        <p:blipFill>
          <a:blip r:embed="rId2" cstate="print"/>
          <a:srcRect l="7812" r="26562" b="4166"/>
          <a:stretch>
            <a:fillRect/>
          </a:stretch>
        </p:blipFill>
        <p:spPr>
          <a:xfrm>
            <a:off x="5929322" y="214290"/>
            <a:ext cx="3000407" cy="328614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85720" y="928670"/>
            <a:ext cx="3696846" cy="461665"/>
          </a:xfrm>
          <a:prstGeom prst="rect">
            <a:avLst/>
          </a:prstGeom>
          <a:solidFill>
            <a:schemeClr val="accent6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úřadu: OBECNÍ ÚŘAD</a:t>
            </a:r>
            <a:endParaRPr lang="cs-CZ" sz="2400" dirty="0">
              <a:latin typeface="Bauhaus 93" pitchFamily="82" charset="0"/>
            </a:endParaRPr>
          </a:p>
        </p:txBody>
      </p:sp>
      <p:pic>
        <p:nvPicPr>
          <p:cNvPr id="5" name="Obrázek 4" descr="Šabl.12.2.2012 021.JPG"/>
          <p:cNvPicPr>
            <a:picLocks noChangeAspect="1"/>
          </p:cNvPicPr>
          <p:nvPr/>
        </p:nvPicPr>
        <p:blipFill>
          <a:blip r:embed="rId3" cstate="print"/>
          <a:srcRect l="31250" b="11458"/>
          <a:stretch>
            <a:fillRect/>
          </a:stretch>
        </p:blipFill>
        <p:spPr>
          <a:xfrm>
            <a:off x="285720" y="2643182"/>
            <a:ext cx="3402126" cy="3286148"/>
          </a:xfrm>
          <a:prstGeom prst="rect">
            <a:avLst/>
          </a:prstGeom>
        </p:spPr>
      </p:pic>
      <p:pic>
        <p:nvPicPr>
          <p:cNvPr id="6" name="Obrázek 5" descr="Šabl.12.2.2012 060.JPG"/>
          <p:cNvPicPr>
            <a:picLocks noChangeAspect="1"/>
          </p:cNvPicPr>
          <p:nvPr/>
        </p:nvPicPr>
        <p:blipFill>
          <a:blip r:embed="rId4" cstate="print"/>
          <a:srcRect l="16406" b="28125"/>
          <a:stretch>
            <a:fillRect/>
          </a:stretch>
        </p:blipFill>
        <p:spPr>
          <a:xfrm>
            <a:off x="3786182" y="3679366"/>
            <a:ext cx="4929190" cy="317863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357290" y="6357958"/>
            <a:ext cx="2725490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 Dolní </a:t>
            </a:r>
            <a:r>
              <a:rPr lang="cs-CZ" dirty="0" err="1" smtClean="0"/>
              <a:t>Olešnice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5500702"/>
            <a:ext cx="2239267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 </a:t>
            </a:r>
            <a:r>
              <a:rPr lang="cs-CZ" dirty="0" err="1" smtClean="0"/>
              <a:t>Prosečné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57752" y="2857496"/>
            <a:ext cx="3196388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 Kunčice nad Labem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28794" y="1785926"/>
            <a:ext cx="4004045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i="1" dirty="0" smtClean="0"/>
              <a:t>OBCE VE SPÁDOVOSTI HOSTINNÉHO</a:t>
            </a:r>
            <a:endParaRPr lang="cs-CZ" sz="2000" b="1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4810" y="1000108"/>
            <a:ext cx="1443087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+mj-lt"/>
              </a:rPr>
              <a:t>Zkratka: OÚ</a:t>
            </a:r>
            <a:endParaRPr lang="cs-CZ" sz="2000" b="1" dirty="0">
              <a:latin typeface="+mj-lt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7" grpId="0" build="allAtOnce" animBg="1"/>
      <p:bldP spid="8" grpId="0" build="allAtOnce" animBg="1"/>
      <p:bldP spid="9" grpId="0" build="allAtOnce" animBg="1"/>
      <p:bldP spid="11" grpId="0" animBg="1"/>
      <p:bldP spid="11" grpId="1" animBg="1"/>
      <p:bldP spid="12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ecní uřad.JPG"/>
          <p:cNvPicPr>
            <a:picLocks noChangeAspect="1"/>
          </p:cNvPicPr>
          <p:nvPr/>
        </p:nvPicPr>
        <p:blipFill>
          <a:blip r:embed="rId2" cstate="print"/>
          <a:srcRect r="7812" b="15625"/>
          <a:stretch>
            <a:fillRect/>
          </a:stretch>
        </p:blipFill>
        <p:spPr>
          <a:xfrm>
            <a:off x="1643042" y="3826148"/>
            <a:ext cx="4000528" cy="274612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Obrázek 4" descr="100_479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596" y="357166"/>
            <a:ext cx="2117406" cy="282320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6" name="Obrázek 5" descr="100_479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00430" y="142852"/>
            <a:ext cx="4632971" cy="34747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cxnSp>
        <p:nvCxnSpPr>
          <p:cNvPr id="8" name="Přímá spojovací šipka 7"/>
          <p:cNvCxnSpPr>
            <a:stCxn id="5" idx="3"/>
          </p:cNvCxnSpPr>
          <p:nvPr/>
        </p:nvCxnSpPr>
        <p:spPr>
          <a:xfrm>
            <a:off x="2546002" y="1768770"/>
            <a:ext cx="3883386" cy="58866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500694" y="5572140"/>
            <a:ext cx="2117952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 </a:t>
            </a:r>
            <a:r>
              <a:rPr lang="cs-CZ" dirty="0" err="1" smtClean="0"/>
              <a:t>Čermná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72198" y="3429000"/>
            <a:ext cx="2439514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 Dolní Kalná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 animBg="1"/>
      <p:bldP spid="11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HOS 03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732479"/>
            <a:ext cx="5500694" cy="4125521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642910" y="571480"/>
            <a:ext cx="2680542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obce:  MĚSTO</a:t>
            </a:r>
            <a:endParaRPr lang="cs-CZ" sz="2400" dirty="0">
              <a:latin typeface="Bauhaus 93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2910" y="1928802"/>
            <a:ext cx="168193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Zkratka:  </a:t>
            </a:r>
            <a:r>
              <a:rPr lang="cs-CZ" sz="2000" b="1" dirty="0" err="1" smtClean="0"/>
              <a:t>MěÚ</a:t>
            </a:r>
            <a:endParaRPr lang="cs-CZ" sz="2000" b="1" dirty="0"/>
          </a:p>
        </p:txBody>
      </p:sp>
      <p:pic>
        <p:nvPicPr>
          <p:cNvPr id="5" name="Obrázek 4" descr="35.JPG"/>
          <p:cNvPicPr>
            <a:picLocks noChangeAspect="1"/>
          </p:cNvPicPr>
          <p:nvPr/>
        </p:nvPicPr>
        <p:blipFill>
          <a:blip r:embed="rId3" cstate="print"/>
          <a:srcRect l="14844" r="10156" b="28728"/>
          <a:stretch>
            <a:fillRect/>
          </a:stretch>
        </p:blipFill>
        <p:spPr>
          <a:xfrm>
            <a:off x="3931884" y="0"/>
            <a:ext cx="5212116" cy="371475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642910" y="1214422"/>
            <a:ext cx="390523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úřadu:  MĚSTSKÝ ÚŘAD</a:t>
            </a:r>
            <a:endParaRPr lang="cs-CZ" sz="2400" dirty="0">
              <a:latin typeface="Bauhaus 93" pitchFamily="82" charset="0"/>
            </a:endParaRPr>
          </a:p>
        </p:txBody>
      </p:sp>
      <p:pic>
        <p:nvPicPr>
          <p:cNvPr id="6" name="Obrázek 5" descr="HOS 03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00760" y="3619478"/>
            <a:ext cx="2428892" cy="323852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14282" y="3000372"/>
            <a:ext cx="2190087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Vhod do obřadní síně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86644" y="6357958"/>
            <a:ext cx="1668727" cy="36933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Vchod do úřadu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3" grpId="0" animBg="1"/>
      <p:bldP spid="8" grpId="0" build="allAtOnce" animBg="1"/>
      <p:bldP spid="9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Brno únor 2012 090.JPG"/>
          <p:cNvPicPr>
            <a:picLocks noChangeAspect="1"/>
          </p:cNvPicPr>
          <p:nvPr/>
        </p:nvPicPr>
        <p:blipFill>
          <a:blip r:embed="rId2" cstate="print"/>
          <a:srcRect l="28125" t="7291" r="28125" b="9375"/>
          <a:stretch>
            <a:fillRect/>
          </a:stretch>
        </p:blipFill>
        <p:spPr>
          <a:xfrm>
            <a:off x="142844" y="1714488"/>
            <a:ext cx="3250429" cy="46434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Obrázek 3" descr="Brno únor 2012 089.JPG"/>
          <p:cNvPicPr>
            <a:picLocks noChangeAspect="1"/>
          </p:cNvPicPr>
          <p:nvPr/>
        </p:nvPicPr>
        <p:blipFill>
          <a:blip r:embed="rId3" cstate="print"/>
          <a:srcRect t="5714" b="8572"/>
          <a:stretch>
            <a:fillRect/>
          </a:stretch>
        </p:blipFill>
        <p:spPr>
          <a:xfrm>
            <a:off x="4143372" y="357166"/>
            <a:ext cx="4445032" cy="285752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57158" y="357166"/>
            <a:ext cx="437491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obce:  STATUTÁRNÍ MĚSTO</a:t>
            </a:r>
            <a:endParaRPr lang="cs-CZ" sz="2400" dirty="0">
              <a:latin typeface="Bauhaus 93" pitchFamily="82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58" y="928670"/>
            <a:ext cx="336502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úřadu:  MAGISTRÁT</a:t>
            </a:r>
            <a:endParaRPr lang="cs-CZ" sz="2400" dirty="0">
              <a:latin typeface="Bauhaus 93" pitchFamily="82" charset="0"/>
            </a:endParaRPr>
          </a:p>
        </p:txBody>
      </p:sp>
      <p:pic>
        <p:nvPicPr>
          <p:cNvPr id="7" name="Obrázek 6" descr="dnes 24.6.2012 081.JPG"/>
          <p:cNvPicPr>
            <a:picLocks noChangeAspect="1"/>
          </p:cNvPicPr>
          <p:nvPr/>
        </p:nvPicPr>
        <p:blipFill>
          <a:blip r:embed="rId4" cstate="print"/>
          <a:srcRect t="9524" b="10476"/>
          <a:stretch>
            <a:fillRect/>
          </a:stretch>
        </p:blipFill>
        <p:spPr>
          <a:xfrm>
            <a:off x="3714744" y="3500438"/>
            <a:ext cx="5191160" cy="31146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 019.JPG"/>
          <p:cNvPicPr>
            <a:picLocks noChangeAspect="1"/>
          </p:cNvPicPr>
          <p:nvPr/>
        </p:nvPicPr>
        <p:blipFill rotWithShape="1">
          <a:blip r:embed="rId2" cstate="print"/>
          <a:srcRect t="23264" b="24736"/>
          <a:stretch/>
        </p:blipFill>
        <p:spPr>
          <a:xfrm>
            <a:off x="29775" y="188640"/>
            <a:ext cx="9144000" cy="356616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3104965"/>
            <a:ext cx="5004047" cy="3753035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45840" y="5373216"/>
            <a:ext cx="466826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obce:  HLAVNÍ MĚSTO PRAHA</a:t>
            </a:r>
            <a:endParaRPr lang="cs-CZ" sz="2400" dirty="0">
              <a:latin typeface="Bauhaus 93" pitchFamily="82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9792" y="6093296"/>
            <a:ext cx="336502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Bauhaus 93" pitchFamily="82" charset="0"/>
              </a:rPr>
              <a:t>Typ úřadu:  MAGISTRÁT</a:t>
            </a:r>
            <a:endParaRPr lang="cs-CZ" sz="2400" dirty="0">
              <a:latin typeface="Bauhaus 93" pitchFamily="82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357166"/>
            <a:ext cx="4248535" cy="954107"/>
          </a:xfrm>
          <a:prstGeom prst="rect">
            <a:avLst/>
          </a:prstGeom>
          <a:solidFill>
            <a:schemeClr val="accent2">
              <a:lumMod val="75000"/>
            </a:schemeClr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 činnosti městského úřadu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               v Hostinném 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Obrázek 3" descr="HOS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86446" y="142852"/>
            <a:ext cx="3214710" cy="4286280"/>
          </a:xfrm>
          <a:prstGeom prst="rect">
            <a:avLst/>
          </a:prstGeom>
        </p:spPr>
      </p:pic>
      <p:pic>
        <p:nvPicPr>
          <p:cNvPr id="5" name="Obrázek 4" descr="HOS 00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4282" y="1928802"/>
            <a:ext cx="3286148" cy="4381530"/>
          </a:xfrm>
          <a:prstGeom prst="rect">
            <a:avLst/>
          </a:prstGeom>
        </p:spPr>
      </p:pic>
      <p:pic>
        <p:nvPicPr>
          <p:cNvPr id="6" name="Obrázek 5" descr="HOS 00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071802" y="1928802"/>
            <a:ext cx="3268271" cy="4357694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42844" y="6072206"/>
            <a:ext cx="8858312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dirty="0" smtClean="0"/>
              <a:t>http://mesta.obce.cz/mool-vol/dokumenty2.asp?id_org=4577&amp;id=1001&amp;n=organizacni-struktura</a:t>
            </a:r>
            <a:endParaRPr lang="cs-CZ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4347" y="1397000"/>
          <a:ext cx="7643866" cy="347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3524"/>
                <a:gridCol w="1903524"/>
                <a:gridCol w="1903524"/>
                <a:gridCol w="193329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obce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Úřad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čele stojí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vesnice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Prosečné</a:t>
                      </a:r>
                      <a:r>
                        <a:rPr lang="cs-CZ" sz="2000" dirty="0" smtClean="0"/>
                        <a:t>,</a:t>
                      </a:r>
                    </a:p>
                    <a:p>
                      <a:r>
                        <a:rPr lang="cs-CZ" sz="2000" dirty="0" err="1" smtClean="0"/>
                        <a:t>Chotěvice</a:t>
                      </a:r>
                      <a:r>
                        <a:rPr lang="cs-CZ" sz="2000" dirty="0" smtClean="0"/>
                        <a:t>,</a:t>
                      </a:r>
                    </a:p>
                    <a:p>
                      <a:r>
                        <a:rPr lang="cs-CZ" sz="2000" dirty="0" smtClean="0"/>
                        <a:t>Dolní </a:t>
                      </a:r>
                      <a:r>
                        <a:rPr lang="cs-CZ" sz="2000" dirty="0" err="1" smtClean="0"/>
                        <a:t>Olešnice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000" dirty="0" smtClean="0"/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starosta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Hostinné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…………………….</a:t>
                      </a:r>
                    </a:p>
                    <a:p>
                      <a:r>
                        <a:rPr lang="cs-CZ" sz="2000" dirty="0" smtClean="0"/>
                        <a:t>               město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Hradec Králové,</a:t>
                      </a:r>
                    </a:p>
                    <a:p>
                      <a:r>
                        <a:rPr lang="cs-CZ" sz="2000" dirty="0" smtClean="0"/>
                        <a:t>Brno, Plzeň</a:t>
                      </a:r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hlavní město</a:t>
                      </a:r>
                    </a:p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28662" y="571480"/>
            <a:ext cx="32800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lgerian" pitchFamily="82" charset="0"/>
              </a:rPr>
              <a:t>Doplň tabulku</a:t>
            </a:r>
            <a:endParaRPr lang="cs-CZ" sz="3200" b="1" dirty="0">
              <a:latin typeface="Algerian" pitchFamily="82" charset="0"/>
            </a:endParaRPr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Vysvětlení pojmů obec, vesnice,(městys), město, statutární město, hlavní město Praha, obecní úřad, městský úřad, magistrát, starosta, primátor, zastupitelstvo</a:t>
                      </a:r>
                      <a:r>
                        <a:rPr lang="cs-CZ" baseline="0" smtClean="0"/>
                        <a:t>, rada </a:t>
                      </a:r>
                      <a:endParaRPr lang="cs-CZ" baseline="0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Obecní úřady ve spádové oblasti Hostinného, Městský úřad v Hostinném- beseda o činnosti těchto úřadů doplněná fotografiemi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Z činnosti Městského úřadu v Hostinném – Zpravodaj města Hostinné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baseline="0" dirty="0" smtClean="0"/>
                        <a:t>Následující  hodina: exkurze na </a:t>
                      </a:r>
                      <a:r>
                        <a:rPr lang="cs-CZ" baseline="0" dirty="0" err="1" smtClean="0"/>
                        <a:t>Měú</a:t>
                      </a:r>
                      <a:r>
                        <a:rPr lang="cs-CZ" baseline="0" dirty="0" smtClean="0"/>
                        <a:t> Hostinné</a:t>
                      </a:r>
                      <a:endParaRPr lang="cs-CZ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807826"/>
              </p:ext>
            </p:extLst>
          </p:nvPr>
        </p:nvGraphicFramePr>
        <p:xfrm>
          <a:off x="857224" y="3286124"/>
          <a:ext cx="7358114" cy="16009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Všechny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fotograie </a:t>
                      </a:r>
                      <a:r>
                        <a:rPr lang="cs-CZ" baseline="0" dirty="0" smtClean="0"/>
                        <a:t>z vlastních zdrojů</a:t>
                      </a:r>
                    </a:p>
                    <a:p>
                      <a:r>
                        <a:rPr lang="cs-CZ" baseline="0" dirty="0" smtClean="0">
                          <a:hlinkClick r:id="rId2"/>
                        </a:rPr>
                        <a:t>http://cs.wikipedia.org/wiki/M%C4%9Bstys</a:t>
                      </a:r>
                      <a:r>
                        <a:rPr lang="cs-CZ" baseline="0" dirty="0" smtClean="0"/>
                        <a:t> , ostatní texty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500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SPRÁVA OBCE</vt:lpstr>
      <vt:lpstr>Prezentace aplikace PowerPoint</vt:lpstr>
      <vt:lpstr>SPRÁVA OBCE</vt:lpstr>
      <vt:lpstr>SPRÁVA OBCE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91</cp:revision>
  <dcterms:created xsi:type="dcterms:W3CDTF">2012-01-20T18:34:33Z</dcterms:created>
  <dcterms:modified xsi:type="dcterms:W3CDTF">2012-08-31T20:53:09Z</dcterms:modified>
</cp:coreProperties>
</file>