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60" r:id="rId5"/>
    <p:sldId id="261" r:id="rId6"/>
    <p:sldId id="270" r:id="rId7"/>
    <p:sldId id="262" r:id="rId8"/>
    <p:sldId id="264" r:id="rId9"/>
    <p:sldId id="274" r:id="rId10"/>
    <p:sldId id="267" r:id="rId11"/>
    <p:sldId id="265" r:id="rId12"/>
    <p:sldId id="266" r:id="rId13"/>
    <p:sldId id="268" r:id="rId14"/>
    <p:sldId id="269" r:id="rId15"/>
    <p:sldId id="271" r:id="rId16"/>
    <p:sldId id="272" r:id="rId17"/>
    <p:sldId id="273" r:id="rId18"/>
    <p:sldId id="275" r:id="rId19"/>
    <p:sldId id="276" r:id="rId20"/>
    <p:sldId id="259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D661"/>
    <a:srgbClr val="C3D69B"/>
    <a:srgbClr val="11FF7D"/>
    <a:srgbClr val="69FFAD"/>
    <a:srgbClr val="00F26D"/>
    <a:srgbClr val="37FF91"/>
    <a:srgbClr val="9FFF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7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esco-czech.cz/unesco-pamatky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pu.cz/pro-odborniky/pamatky-a-pamatkova-pece/pamatkovy-fond/mobiliarni-fondy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128588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OCHRANA PAMÁTEK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</a:t>
            </a:r>
            <a:r>
              <a:rPr lang="cs-CZ" sz="2000" smtClean="0">
                <a:solidFill>
                  <a:schemeClr val="tx1"/>
                </a:solidFill>
              </a:rPr>
              <a:t>:  VY_32_INOVACE_01_B_05_OCHRANA </a:t>
            </a:r>
            <a:r>
              <a:rPr lang="cs-CZ" sz="2000" dirty="0" smtClean="0">
                <a:solidFill>
                  <a:schemeClr val="tx1"/>
                </a:solidFill>
              </a:rPr>
              <a:t>PAMÁTEK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OBČANSKÁ VÝCHOVA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23168"/>
              </p:ext>
            </p:extLst>
          </p:nvPr>
        </p:nvGraphicFramePr>
        <p:xfrm>
          <a:off x="785788" y="928672"/>
          <a:ext cx="6834212" cy="41943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 Helena Baculáková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3. června 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18. </a:t>
                      </a:r>
                      <a:r>
                        <a:rPr lang="cs-CZ" smtClean="0"/>
                        <a:t>června</a:t>
                      </a:r>
                      <a:r>
                        <a:rPr lang="cs-CZ" baseline="0" smtClean="0"/>
                        <a:t> 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společnost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Výchova k občanství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OBČANSKÁ VÝCHOVA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OCHRANA PAMÁTEK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Památka, památka movitá – nemovitá, údržba památek, opravy, renovace, rekonstrukce, restaurování,  Národní památkový ústav, seznam památek UNESCO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857224" y="785794"/>
            <a:ext cx="7072362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ZAMYSLI SE</a:t>
            </a:r>
            <a:endParaRPr lang="cs-CZ" sz="4000" b="1" dirty="0"/>
          </a:p>
        </p:txBody>
      </p:sp>
      <p:sp>
        <p:nvSpPr>
          <p:cNvPr id="3" name="Elipsa 2"/>
          <p:cNvSpPr/>
          <p:nvPr/>
        </p:nvSpPr>
        <p:spPr>
          <a:xfrm>
            <a:off x="500034" y="2383829"/>
            <a:ext cx="4929222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Schoval sis někdy něco na památku?  Proč? Co to bylo? 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2571736" y="3643314"/>
            <a:ext cx="5286412" cy="914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Schovali si rodiče něco na památku? Ukázali ti to?  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7858148" y="1643050"/>
            <a:ext cx="914400" cy="914400"/>
          </a:xfrm>
          <a:prstGeom prst="ellipse">
            <a:avLst/>
          </a:prstGeom>
          <a:solidFill>
            <a:srgbClr val="11F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1664568" y="4900626"/>
            <a:ext cx="7000924" cy="120015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Schovali si něco na památku tví prarodiče? Ukázali ti to? Vyprávěli ti o dřívějších dobách? 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214282" y="5072074"/>
            <a:ext cx="914400" cy="914400"/>
          </a:xfrm>
          <a:prstGeom prst="ellipse">
            <a:avLst/>
          </a:prstGeom>
          <a:solidFill>
            <a:srgbClr val="11F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7572396" y="1928802"/>
            <a:ext cx="914400" cy="914400"/>
          </a:xfrm>
          <a:prstGeom prst="ellipse">
            <a:avLst/>
          </a:prstGeom>
          <a:solidFill>
            <a:srgbClr val="69FFA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500034" y="5357826"/>
            <a:ext cx="914400" cy="914400"/>
          </a:xfrm>
          <a:prstGeom prst="ellipse">
            <a:avLst/>
          </a:prstGeom>
          <a:solidFill>
            <a:srgbClr val="69FFA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857224" y="5643578"/>
            <a:ext cx="914400" cy="914400"/>
          </a:xfrm>
          <a:prstGeom prst="ellipse">
            <a:avLst/>
          </a:prstGeom>
          <a:solidFill>
            <a:srgbClr val="9FFFC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7286644" y="2214554"/>
            <a:ext cx="914400" cy="914400"/>
          </a:xfrm>
          <a:prstGeom prst="ellipse">
            <a:avLst/>
          </a:prstGeom>
          <a:solidFill>
            <a:srgbClr val="9FFFC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Brno - technické muzeum 008.JPG"/>
          <p:cNvPicPr>
            <a:picLocks noChangeAspect="1"/>
          </p:cNvPicPr>
          <p:nvPr/>
        </p:nvPicPr>
        <p:blipFill>
          <a:blip r:embed="rId2" cstate="print"/>
          <a:srcRect l="4687" t="12500" r="7812" b="12500"/>
          <a:stretch>
            <a:fillRect/>
          </a:stretch>
        </p:blipFill>
        <p:spPr>
          <a:xfrm rot="21360956">
            <a:off x="360839" y="3764086"/>
            <a:ext cx="3556025" cy="2286016"/>
          </a:xfrm>
          <a:prstGeom prst="rect">
            <a:avLst/>
          </a:prstGeom>
          <a:ln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9" name="Elipsa 8"/>
          <p:cNvSpPr/>
          <p:nvPr/>
        </p:nvSpPr>
        <p:spPr>
          <a:xfrm>
            <a:off x="2000232" y="5943600"/>
            <a:ext cx="3643338" cy="914400"/>
          </a:xfrm>
          <a:prstGeom prst="ellipse">
            <a:avLst/>
          </a:prstGeom>
          <a:solidFill>
            <a:srgbClr val="C3D69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- historickou, kulturní a uměleckou hodnotu</a:t>
            </a:r>
            <a:endParaRPr lang="cs-CZ" sz="2000" b="1" dirty="0">
              <a:solidFill>
                <a:schemeClr val="tx1"/>
              </a:solidFill>
            </a:endParaRPr>
          </a:p>
        </p:txBody>
      </p:sp>
      <p:pic>
        <p:nvPicPr>
          <p:cNvPr id="4" name="Obrázek 3" descr="dnes 13.6.2012 181.JPG"/>
          <p:cNvPicPr>
            <a:picLocks noChangeAspect="1"/>
          </p:cNvPicPr>
          <p:nvPr/>
        </p:nvPicPr>
        <p:blipFill>
          <a:blip r:embed="rId3" cstate="print"/>
          <a:srcRect l="13281" r="21875"/>
          <a:stretch>
            <a:fillRect/>
          </a:stretch>
        </p:blipFill>
        <p:spPr>
          <a:xfrm>
            <a:off x="4214810" y="3000372"/>
            <a:ext cx="2873892" cy="3323996"/>
          </a:xfrm>
          <a:prstGeom prst="ellipse">
            <a:avLst/>
          </a:prstGeom>
          <a:ln>
            <a:solidFill>
              <a:schemeClr val="tx1"/>
            </a:solidFill>
          </a:ln>
          <a:effectLst>
            <a:softEdge rad="112500"/>
          </a:effectLst>
        </p:spPr>
      </p:pic>
      <p:pic>
        <p:nvPicPr>
          <p:cNvPr id="3" name="Obrázek 2" descr="dnes 24.6.2012 049.JPG"/>
          <p:cNvPicPr>
            <a:picLocks noChangeAspect="1"/>
          </p:cNvPicPr>
          <p:nvPr/>
        </p:nvPicPr>
        <p:blipFill>
          <a:blip r:embed="rId4" cstate="print"/>
          <a:srcRect l="4687" t="8333" r="35156" b="8333"/>
          <a:stretch>
            <a:fillRect/>
          </a:stretch>
        </p:blipFill>
        <p:spPr>
          <a:xfrm>
            <a:off x="214282" y="142852"/>
            <a:ext cx="3143272" cy="3408613"/>
          </a:xfrm>
          <a:prstGeom prst="ellipse">
            <a:avLst/>
          </a:prstGeom>
          <a:ln>
            <a:solidFill>
              <a:schemeClr val="tx1"/>
            </a:solidFill>
          </a:ln>
          <a:effectLst>
            <a:softEdge rad="112500"/>
          </a:effectLst>
        </p:spPr>
      </p:pic>
      <p:pic>
        <p:nvPicPr>
          <p:cNvPr id="6" name="Obrázek 5" descr="Trosky2.JPG"/>
          <p:cNvPicPr>
            <a:picLocks noChangeAspect="1"/>
          </p:cNvPicPr>
          <p:nvPr/>
        </p:nvPicPr>
        <p:blipFill>
          <a:blip r:embed="rId5" cstate="print"/>
          <a:srcRect l="11718" t="23958" r="12500" b="14583"/>
          <a:stretch>
            <a:fillRect/>
          </a:stretch>
        </p:blipFill>
        <p:spPr>
          <a:xfrm>
            <a:off x="3071802" y="571480"/>
            <a:ext cx="4310496" cy="2621848"/>
          </a:xfrm>
          <a:prstGeom prst="rect">
            <a:avLst/>
          </a:prstGeom>
          <a:ln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Obrázek 4" descr="dnes 13.6.2012 313.JPG"/>
          <p:cNvPicPr>
            <a:picLocks noChangeAspect="1"/>
          </p:cNvPicPr>
          <p:nvPr/>
        </p:nvPicPr>
        <p:blipFill>
          <a:blip r:embed="rId6" cstate="print"/>
          <a:srcRect l="20833" t="3125" r="31944" b="6250"/>
          <a:stretch>
            <a:fillRect/>
          </a:stretch>
        </p:blipFill>
        <p:spPr>
          <a:xfrm>
            <a:off x="7072330" y="1500174"/>
            <a:ext cx="1928826" cy="5143536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Elipsa 1"/>
          <p:cNvSpPr/>
          <p:nvPr/>
        </p:nvSpPr>
        <p:spPr>
          <a:xfrm>
            <a:off x="5857884" y="214290"/>
            <a:ext cx="3143272" cy="100013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Co mají obrázky společného?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ázek 15" descr="Brno12.JPG"/>
          <p:cNvPicPr>
            <a:picLocks noChangeAspect="1"/>
          </p:cNvPicPr>
          <p:nvPr/>
        </p:nvPicPr>
        <p:blipFill>
          <a:blip r:embed="rId2" cstate="print"/>
          <a:srcRect b="14034"/>
          <a:stretch>
            <a:fillRect/>
          </a:stretch>
        </p:blipFill>
        <p:spPr>
          <a:xfrm>
            <a:off x="3321851" y="2746740"/>
            <a:ext cx="4071934" cy="262534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Elipsa 1"/>
          <p:cNvSpPr/>
          <p:nvPr/>
        </p:nvSpPr>
        <p:spPr>
          <a:xfrm>
            <a:off x="714348" y="214290"/>
            <a:ext cx="7572428" cy="114300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OCHRANA PAMÁTEK</a:t>
            </a:r>
            <a:endParaRPr lang="cs-CZ" sz="3200" dirty="0"/>
          </a:p>
        </p:txBody>
      </p:sp>
      <p:sp>
        <p:nvSpPr>
          <p:cNvPr id="5" name="Elipsa 4"/>
          <p:cNvSpPr/>
          <p:nvPr/>
        </p:nvSpPr>
        <p:spPr>
          <a:xfrm>
            <a:off x="285720" y="1714488"/>
            <a:ext cx="5072098" cy="121444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Starobylé dílo, které v sobě nese otisk dřívějších dob,</a:t>
            </a:r>
          </a:p>
          <a:p>
            <a:pPr algn="ctr"/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kulturní dědictví</a:t>
            </a:r>
            <a:endParaRPr lang="cs-CZ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467544" y="5372088"/>
            <a:ext cx="3857652" cy="85723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OCHRANA PAMÁTEK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5078691" y="5229200"/>
            <a:ext cx="3429024" cy="114300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Zachovávání  kulturního dědictví pro další generace</a:t>
            </a:r>
            <a:endParaRPr lang="cs-CZ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500826" y="1785926"/>
            <a:ext cx="2286016" cy="91440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PAMÁTKA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643570" y="2000240"/>
            <a:ext cx="500066" cy="5715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=</a:t>
            </a:r>
            <a:endParaRPr lang="cs-CZ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393405" y="5514952"/>
            <a:ext cx="642942" cy="5715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=</a:t>
            </a:r>
            <a:endParaRPr lang="cs-CZ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492136" y="4724432"/>
            <a:ext cx="814647" cy="400110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BRNO</a:t>
            </a:r>
            <a:endParaRPr lang="cs-CZ" sz="2000" b="1" dirty="0">
              <a:solidFill>
                <a:schemeClr val="bg1"/>
              </a:solidFill>
            </a:endParaRPr>
          </a:p>
        </p:txBody>
      </p:sp>
      <p:cxnSp>
        <p:nvCxnSpPr>
          <p:cNvPr id="4" name="Přímá spojnice se šipkou 3"/>
          <p:cNvCxnSpPr>
            <a:stCxn id="10" idx="3"/>
          </p:cNvCxnSpPr>
          <p:nvPr/>
        </p:nvCxnSpPr>
        <p:spPr>
          <a:xfrm flipH="1">
            <a:off x="4714876" y="2566415"/>
            <a:ext cx="2120729" cy="502545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5187135" y="5013176"/>
            <a:ext cx="2928958" cy="1037347"/>
          </a:xfrm>
          <a:prstGeom prst="ellipse">
            <a:avLst/>
          </a:prstGeom>
          <a:solidFill>
            <a:srgbClr val="C3D69B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lze je přemístit</a:t>
            </a:r>
            <a:endParaRPr lang="cs-CZ" sz="22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Elipsa 2"/>
          <p:cNvSpPr/>
          <p:nvPr/>
        </p:nvSpPr>
        <p:spPr>
          <a:xfrm>
            <a:off x="1078434" y="4954075"/>
            <a:ext cx="3284438" cy="1155548"/>
          </a:xfrm>
          <a:prstGeom prst="ellipse">
            <a:avLst/>
          </a:prstGeom>
          <a:solidFill>
            <a:srgbClr val="C3D69B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p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ozemky a  stavby pevně ukotvené </a:t>
            </a:r>
          </a:p>
          <a:p>
            <a:pPr algn="ctr"/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k zemi</a:t>
            </a:r>
            <a:endParaRPr lang="cs-CZ" sz="22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5710313" y="3573016"/>
            <a:ext cx="1857388" cy="64294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movité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606695" y="3573016"/>
            <a:ext cx="2214578" cy="64294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nemovité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1071538" y="1052736"/>
            <a:ext cx="6929486" cy="92869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Rozdělení památek</a:t>
            </a:r>
            <a:endParaRPr lang="cs-CZ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cxnSp>
        <p:nvCxnSpPr>
          <p:cNvPr id="14" name="Přímá spojovací šipka 13"/>
          <p:cNvCxnSpPr>
            <a:stCxn id="6" idx="4"/>
            <a:endCxn id="5" idx="0"/>
          </p:cNvCxnSpPr>
          <p:nvPr/>
        </p:nvCxnSpPr>
        <p:spPr>
          <a:xfrm flipH="1">
            <a:off x="2713984" y="1981430"/>
            <a:ext cx="1822297" cy="1591586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stCxn id="6" idx="4"/>
            <a:endCxn id="4" idx="0"/>
          </p:cNvCxnSpPr>
          <p:nvPr/>
        </p:nvCxnSpPr>
        <p:spPr>
          <a:xfrm>
            <a:off x="4536281" y="1981430"/>
            <a:ext cx="2102726" cy="1591586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>
            <a:stCxn id="5" idx="4"/>
            <a:endCxn id="3" idx="0"/>
          </p:cNvCxnSpPr>
          <p:nvPr/>
        </p:nvCxnSpPr>
        <p:spPr>
          <a:xfrm>
            <a:off x="2713984" y="4215958"/>
            <a:ext cx="6669" cy="738117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>
            <a:stCxn id="4" idx="4"/>
            <a:endCxn id="2" idx="0"/>
          </p:cNvCxnSpPr>
          <p:nvPr/>
        </p:nvCxnSpPr>
        <p:spPr>
          <a:xfrm>
            <a:off x="6639007" y="4215958"/>
            <a:ext cx="12607" cy="797218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výlet1 004.jpg"/>
          <p:cNvPicPr>
            <a:picLocks noChangeAspect="1"/>
          </p:cNvPicPr>
          <p:nvPr/>
        </p:nvPicPr>
        <p:blipFill>
          <a:blip r:embed="rId2" cstate="print"/>
          <a:srcRect l="3125" r="3906" b="19791"/>
          <a:stretch>
            <a:fillRect/>
          </a:stretch>
        </p:blipFill>
        <p:spPr>
          <a:xfrm>
            <a:off x="4355976" y="188640"/>
            <a:ext cx="4606232" cy="298049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7072330" y="2500306"/>
            <a:ext cx="1382814" cy="400110"/>
          </a:xfrm>
          <a:prstGeom prst="rect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PERNŠTEJN</a:t>
            </a:r>
            <a:endParaRPr lang="cs-CZ" sz="2000" b="1" dirty="0">
              <a:solidFill>
                <a:schemeClr val="bg1"/>
              </a:solidFill>
            </a:endParaRPr>
          </a:p>
        </p:txBody>
      </p:sp>
      <p:pic>
        <p:nvPicPr>
          <p:cNvPr id="10" name="Obrázek 9" descr="dnes 1.7.2012 194.JPG"/>
          <p:cNvPicPr>
            <a:picLocks noChangeAspect="1"/>
          </p:cNvPicPr>
          <p:nvPr/>
        </p:nvPicPr>
        <p:blipFill>
          <a:blip r:embed="rId3" cstate="print"/>
          <a:srcRect t="7143"/>
          <a:stretch>
            <a:fillRect/>
          </a:stretch>
        </p:blipFill>
        <p:spPr>
          <a:xfrm>
            <a:off x="4355976" y="3450399"/>
            <a:ext cx="4606232" cy="320791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2" name="TextovéPole 11"/>
          <p:cNvSpPr txBox="1"/>
          <p:nvPr/>
        </p:nvSpPr>
        <p:spPr>
          <a:xfrm>
            <a:off x="7572396" y="6286520"/>
            <a:ext cx="733534" cy="400110"/>
          </a:xfrm>
          <a:prstGeom prst="rect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KOST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57158" y="357166"/>
            <a:ext cx="3429024" cy="107157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NEMOVITÉ PAMÁTKY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7" r="6363"/>
          <a:stretch/>
        </p:blipFill>
        <p:spPr>
          <a:xfrm>
            <a:off x="166255" y="1788193"/>
            <a:ext cx="3955598" cy="4710602"/>
          </a:xfrm>
          <a:prstGeom prst="rect">
            <a:avLst/>
          </a:prstGeom>
        </p:spPr>
      </p:pic>
      <p:sp>
        <p:nvSpPr>
          <p:cNvPr id="3" name="Elipsa 2"/>
          <p:cNvSpPr/>
          <p:nvPr/>
        </p:nvSpPr>
        <p:spPr>
          <a:xfrm>
            <a:off x="1527686" y="1436950"/>
            <a:ext cx="3214710" cy="91440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hrady </a:t>
            </a:r>
          </a:p>
          <a:p>
            <a:pPr algn="ctr"/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(Trosky, Kost, Pecka)</a:t>
            </a:r>
            <a:endParaRPr lang="cs-CZ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55656" y="6286520"/>
            <a:ext cx="1358770" cy="400110"/>
          </a:xfrm>
          <a:prstGeom prst="rect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KARLŠTEJN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7" grpId="0" animBg="1"/>
      <p:bldP spid="3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zámek 13.jpg"/>
          <p:cNvPicPr>
            <a:picLocks noChangeAspect="1"/>
          </p:cNvPicPr>
          <p:nvPr/>
        </p:nvPicPr>
        <p:blipFill>
          <a:blip r:embed="rId2" cstate="print"/>
          <a:srcRect t="9615" r="4807" b="7692"/>
          <a:stretch>
            <a:fillRect/>
          </a:stretch>
        </p:blipFill>
        <p:spPr>
          <a:xfrm>
            <a:off x="390600" y="2737939"/>
            <a:ext cx="4714908" cy="307183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Elipsa 2"/>
          <p:cNvSpPr/>
          <p:nvPr/>
        </p:nvSpPr>
        <p:spPr>
          <a:xfrm>
            <a:off x="285720" y="285728"/>
            <a:ext cx="3429024" cy="107157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NEMOVITÉ PAMÁTKY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Obrázek 4" descr="dnes 28.7. 09 0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70772" y="1552802"/>
            <a:ext cx="3750477" cy="500063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2267744" y="5273439"/>
            <a:ext cx="2554867" cy="4001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MNICHOVO HRADIŠTĚ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660232" y="6057947"/>
            <a:ext cx="1999137" cy="4001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ČESKÝ KRUMLOV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2" name="Elipsa 1"/>
          <p:cNvSpPr/>
          <p:nvPr/>
        </p:nvSpPr>
        <p:spPr>
          <a:xfrm>
            <a:off x="3063351" y="908720"/>
            <a:ext cx="4214842" cy="1368152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zámky </a:t>
            </a:r>
          </a:p>
          <a:p>
            <a:pPr algn="ctr"/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(Nové Město nad Metují,</a:t>
            </a:r>
          </a:p>
          <a:p>
            <a:pPr algn="ctr"/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Pardubice, Nechanice Sychrov …)</a:t>
            </a:r>
            <a:endParaRPr lang="cs-CZ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aculakovah\Dropbox\Čermná\kostel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37" r="16915" b="10326"/>
          <a:stretch/>
        </p:blipFill>
        <p:spPr bwMode="auto">
          <a:xfrm>
            <a:off x="669718" y="1124744"/>
            <a:ext cx="3528392" cy="469048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aculakovah\Dropbox\Čermná\kapličk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36"/>
          <a:stretch/>
        </p:blipFill>
        <p:spPr bwMode="auto">
          <a:xfrm>
            <a:off x="5292080" y="1978324"/>
            <a:ext cx="3456384" cy="4459043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lipsa 4"/>
          <p:cNvSpPr/>
          <p:nvPr/>
        </p:nvSpPr>
        <p:spPr>
          <a:xfrm>
            <a:off x="6820762" y="1323858"/>
            <a:ext cx="2016224" cy="838485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kapličky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Elipsa 4"/>
          <p:cNvSpPr/>
          <p:nvPr/>
        </p:nvSpPr>
        <p:spPr>
          <a:xfrm>
            <a:off x="3714744" y="971494"/>
            <a:ext cx="2094672" cy="771607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kostely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70751" y="5229200"/>
            <a:ext cx="1015021" cy="4001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Čermná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04048" y="6237312"/>
            <a:ext cx="2804294" cy="4001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Hostinné – směr Čermná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8" name="Elipsa 1"/>
          <p:cNvSpPr/>
          <p:nvPr/>
        </p:nvSpPr>
        <p:spPr>
          <a:xfrm>
            <a:off x="285720" y="285728"/>
            <a:ext cx="3429024" cy="107157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NEMOVITÉ PAMÁTKY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086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 descr="dnes 13.6.2012 371.JPG"/>
          <p:cNvPicPr>
            <a:picLocks noChangeAspect="1"/>
          </p:cNvPicPr>
          <p:nvPr/>
        </p:nvPicPr>
        <p:blipFill>
          <a:blip r:embed="rId2" cstate="print"/>
          <a:srcRect l="19531" t="6250" r="24219" b="3125"/>
          <a:stretch>
            <a:fillRect/>
          </a:stretch>
        </p:blipFill>
        <p:spPr>
          <a:xfrm>
            <a:off x="4860032" y="2551949"/>
            <a:ext cx="3217213" cy="388746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Obrázek 9" descr="Václavské náměstí5.JPG"/>
          <p:cNvPicPr>
            <a:picLocks noChangeAspect="1"/>
          </p:cNvPicPr>
          <p:nvPr/>
        </p:nvPicPr>
        <p:blipFill>
          <a:blip r:embed="rId3" cstate="print"/>
          <a:srcRect b="8333"/>
          <a:stretch>
            <a:fillRect/>
          </a:stretch>
        </p:blipFill>
        <p:spPr>
          <a:xfrm>
            <a:off x="971600" y="1916832"/>
            <a:ext cx="3214700" cy="392909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Elipsa 1"/>
          <p:cNvSpPr/>
          <p:nvPr/>
        </p:nvSpPr>
        <p:spPr>
          <a:xfrm>
            <a:off x="285720" y="285728"/>
            <a:ext cx="3429024" cy="107157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NEMOVITÉ PAMÁTKY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4705173" y="1090146"/>
            <a:ext cx="1826418" cy="826685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sochy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940963" y="5875398"/>
            <a:ext cx="159062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3810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KARLŮV MOST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15616" y="5244196"/>
            <a:ext cx="221297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3810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VÁCLAVSKÉ NÁMĚSTÍ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dnes 28.7. 09 056.jpg"/>
          <p:cNvPicPr>
            <a:picLocks noChangeAspect="1"/>
          </p:cNvPicPr>
          <p:nvPr/>
        </p:nvPicPr>
        <p:blipFill>
          <a:blip r:embed="rId2" cstate="print"/>
          <a:srcRect r="5333" b="18221"/>
          <a:stretch>
            <a:fillRect/>
          </a:stretch>
        </p:blipFill>
        <p:spPr>
          <a:xfrm>
            <a:off x="142844" y="1235530"/>
            <a:ext cx="4429156" cy="286961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Elipsa 6"/>
          <p:cNvSpPr/>
          <p:nvPr/>
        </p:nvSpPr>
        <p:spPr>
          <a:xfrm>
            <a:off x="142844" y="142852"/>
            <a:ext cx="3429024" cy="107157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NEMOVITÉ PAMÁTKY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" name="Obrázek 8" descr="dnes 1.6.2012 145.JPG"/>
          <p:cNvPicPr>
            <a:picLocks noChangeAspect="1"/>
          </p:cNvPicPr>
          <p:nvPr/>
        </p:nvPicPr>
        <p:blipFill>
          <a:blip r:embed="rId3" cstate="print"/>
          <a:srcRect l="10156" t="5208" b="10416"/>
          <a:stretch>
            <a:fillRect/>
          </a:stretch>
        </p:blipFill>
        <p:spPr>
          <a:xfrm>
            <a:off x="4786314" y="785794"/>
            <a:ext cx="4357686" cy="30693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Obrázek 9" descr="dnes 24.6.2012 054.JPG"/>
          <p:cNvPicPr>
            <a:picLocks noChangeAspect="1"/>
          </p:cNvPicPr>
          <p:nvPr/>
        </p:nvPicPr>
        <p:blipFill>
          <a:blip r:embed="rId4" cstate="print"/>
          <a:srcRect t="26518" b="23958"/>
          <a:stretch>
            <a:fillRect/>
          </a:stretch>
        </p:blipFill>
        <p:spPr>
          <a:xfrm>
            <a:off x="1571604" y="4257680"/>
            <a:ext cx="7000892" cy="260032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Elipsa 5"/>
          <p:cNvSpPr/>
          <p:nvPr/>
        </p:nvSpPr>
        <p:spPr>
          <a:xfrm>
            <a:off x="2857488" y="214290"/>
            <a:ext cx="5929354" cy="91440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památkové zóny, rezervace</a:t>
            </a:r>
          </a:p>
          <a:p>
            <a:pPr algn="ctr"/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(Český Krumlov, Hostinné)</a:t>
            </a:r>
            <a:endParaRPr lang="cs-CZ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28728" y="3643314"/>
            <a:ext cx="1999137" cy="4001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ČESKÝ KRUMLOV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215206" y="3143248"/>
            <a:ext cx="1238288" cy="4001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TRUTNOV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671968" y="6381328"/>
            <a:ext cx="2114874" cy="4001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HRADEC KRÁLOVÉ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240" y="2996952"/>
            <a:ext cx="4932040" cy="3699030"/>
          </a:xfrm>
          <a:prstGeom prst="rect">
            <a:avLst/>
          </a:prstGeom>
        </p:spPr>
      </p:pic>
      <p:pic>
        <p:nvPicPr>
          <p:cNvPr id="10" name="Obrázek 9" descr="dnes 24.6.2012 008.JPG"/>
          <p:cNvPicPr>
            <a:picLocks noChangeAspect="1"/>
          </p:cNvPicPr>
          <p:nvPr/>
        </p:nvPicPr>
        <p:blipFill>
          <a:blip r:embed="rId3" cstate="print"/>
          <a:srcRect l="5468" t="21875" r="10156" b="5208"/>
          <a:stretch>
            <a:fillRect/>
          </a:stretch>
        </p:blipFill>
        <p:spPr>
          <a:xfrm>
            <a:off x="285720" y="1000108"/>
            <a:ext cx="4572032" cy="2963354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2" name="Elipsa 1"/>
          <p:cNvSpPr/>
          <p:nvPr/>
        </p:nvSpPr>
        <p:spPr>
          <a:xfrm>
            <a:off x="142844" y="214290"/>
            <a:ext cx="3429024" cy="107157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MOVITÉ PAMÁTKY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Elipsa 2"/>
          <p:cNvSpPr/>
          <p:nvPr/>
        </p:nvSpPr>
        <p:spPr>
          <a:xfrm>
            <a:off x="4644008" y="750075"/>
            <a:ext cx="3591280" cy="984742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= předměty </a:t>
            </a:r>
          </a:p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z různých oblastí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240098" y="4384471"/>
            <a:ext cx="4214842" cy="178595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Setkáváme se s nimi při návštěvách zámků, hradů, muzeí, výstav.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28596" y="3643314"/>
            <a:ext cx="1918923" cy="369332"/>
          </a:xfrm>
          <a:prstGeom prst="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HRADEC KRÁLOVÉ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28184" y="6170274"/>
            <a:ext cx="2552878" cy="369332"/>
          </a:xfrm>
          <a:prstGeom prst="rect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Technické muzeum Praha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15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 descr="dnes 13.6.2012 179.JPG"/>
          <p:cNvPicPr>
            <a:picLocks noChangeAspect="1"/>
          </p:cNvPicPr>
          <p:nvPr/>
        </p:nvPicPr>
        <p:blipFill>
          <a:blip r:embed="rId2" cstate="print"/>
          <a:srcRect l="33594" t="4166" r="22656" b="20833"/>
          <a:stretch>
            <a:fillRect/>
          </a:stretch>
        </p:blipFill>
        <p:spPr>
          <a:xfrm>
            <a:off x="6492327" y="118978"/>
            <a:ext cx="2581470" cy="331903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Elipsa 1"/>
          <p:cNvSpPr/>
          <p:nvPr/>
        </p:nvSpPr>
        <p:spPr>
          <a:xfrm>
            <a:off x="1177450" y="138450"/>
            <a:ext cx="3429024" cy="107157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MOVITÉ PAMÁTKY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Elipsa 2"/>
          <p:cNvSpPr/>
          <p:nvPr/>
        </p:nvSpPr>
        <p:spPr>
          <a:xfrm>
            <a:off x="4788024" y="1000108"/>
            <a:ext cx="1857388" cy="71438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obrazy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6" t="11979" r="22424" b="6464"/>
          <a:stretch/>
        </p:blipFill>
        <p:spPr>
          <a:xfrm>
            <a:off x="3000869" y="2893893"/>
            <a:ext cx="3211210" cy="327368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15" t="2083" r="10672" b="3232"/>
          <a:stretch/>
        </p:blipFill>
        <p:spPr>
          <a:xfrm>
            <a:off x="251520" y="1467155"/>
            <a:ext cx="2368599" cy="516342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Elipsa 7"/>
          <p:cNvSpPr/>
          <p:nvPr/>
        </p:nvSpPr>
        <p:spPr>
          <a:xfrm>
            <a:off x="2072175" y="1667085"/>
            <a:ext cx="1857388" cy="642942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oděvy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9" r="3030"/>
          <a:stretch/>
        </p:blipFill>
        <p:spPr>
          <a:xfrm>
            <a:off x="6012160" y="3633627"/>
            <a:ext cx="2918243" cy="299695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Elipsa 6"/>
          <p:cNvSpPr/>
          <p:nvPr/>
        </p:nvSpPr>
        <p:spPr>
          <a:xfrm>
            <a:off x="4354691" y="5846109"/>
            <a:ext cx="1857388" cy="642942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nábytek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3" r="5758"/>
          <a:stretch/>
        </p:blipFill>
        <p:spPr>
          <a:xfrm>
            <a:off x="626307" y="1200200"/>
            <a:ext cx="2747850" cy="274784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Elipsa 1"/>
          <p:cNvSpPr/>
          <p:nvPr/>
        </p:nvSpPr>
        <p:spPr>
          <a:xfrm>
            <a:off x="285720" y="285728"/>
            <a:ext cx="3429024" cy="1071570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MOVITÉ PAMÁTKY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32268"/>
            <a:ext cx="4104456" cy="307834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Elipsa 7"/>
          <p:cNvSpPr/>
          <p:nvPr/>
        </p:nvSpPr>
        <p:spPr>
          <a:xfrm>
            <a:off x="3033570" y="1196752"/>
            <a:ext cx="1857388" cy="642942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zbraně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51" b="28888"/>
          <a:stretch/>
        </p:blipFill>
        <p:spPr>
          <a:xfrm>
            <a:off x="1475656" y="4279285"/>
            <a:ext cx="6408712" cy="257921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Elipsa 8"/>
          <p:cNvSpPr/>
          <p:nvPr/>
        </p:nvSpPr>
        <p:spPr>
          <a:xfrm>
            <a:off x="5373493" y="3839285"/>
            <a:ext cx="2357454" cy="642942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automobily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4"/>
          <p:cNvSpPr/>
          <p:nvPr/>
        </p:nvSpPr>
        <p:spPr>
          <a:xfrm>
            <a:off x="586974" y="2122312"/>
            <a:ext cx="4101421" cy="108012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Chránit památky musí všichni občané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Elipsa 4"/>
          <p:cNvSpPr/>
          <p:nvPr/>
        </p:nvSpPr>
        <p:spPr>
          <a:xfrm>
            <a:off x="5364088" y="1943575"/>
            <a:ext cx="3528392" cy="1437595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smtClean="0">
                <a:solidFill>
                  <a:schemeClr val="accent3">
                    <a:lumMod val="50000"/>
                  </a:schemeClr>
                </a:solidFill>
              </a:rPr>
              <a:t>Otázka: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 Víš, jak může každý z nás chránit památky?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395536" y="3769883"/>
            <a:ext cx="4484298" cy="93610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Každý majitel památky </a:t>
            </a:r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musí:</a:t>
            </a:r>
            <a:endParaRPr lang="cs-CZ" sz="2400" b="1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Elipsa 4"/>
          <p:cNvSpPr/>
          <p:nvPr/>
        </p:nvSpPr>
        <p:spPr>
          <a:xfrm>
            <a:off x="3970971" y="1347775"/>
            <a:ext cx="1857388" cy="64294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Elipsa 4"/>
          <p:cNvSpPr/>
          <p:nvPr/>
        </p:nvSpPr>
        <p:spPr>
          <a:xfrm>
            <a:off x="5752981" y="1119614"/>
            <a:ext cx="1857388" cy="64294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Elipsa 4"/>
          <p:cNvSpPr/>
          <p:nvPr/>
        </p:nvSpPr>
        <p:spPr>
          <a:xfrm>
            <a:off x="6156176" y="476672"/>
            <a:ext cx="1857388" cy="64294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Elipsa 4"/>
          <p:cNvSpPr/>
          <p:nvPr/>
        </p:nvSpPr>
        <p:spPr>
          <a:xfrm>
            <a:off x="179889" y="5373216"/>
            <a:ext cx="4968552" cy="1368152"/>
          </a:xfrm>
          <a:prstGeom prst="ellipse">
            <a:avLst/>
          </a:prstGeom>
          <a:solidFill>
            <a:srgbClr val="C3D69B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- </a:t>
            </a:r>
            <a:r>
              <a:rPr lang="cs-CZ" sz="2000" b="1" dirty="0" smtClean="0">
                <a:solidFill>
                  <a:schemeClr val="tx1"/>
                </a:solidFill>
              </a:rPr>
              <a:t>ohlásit Ministerstvu kultury plánovanou opravu – svévolně nesmí zasahovat do  památky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Elipsa 4"/>
          <p:cNvSpPr/>
          <p:nvPr/>
        </p:nvSpPr>
        <p:spPr>
          <a:xfrm>
            <a:off x="4714876" y="4850884"/>
            <a:ext cx="3434723" cy="1188680"/>
          </a:xfrm>
          <a:prstGeom prst="ellipse">
            <a:avLst/>
          </a:prstGeom>
          <a:solidFill>
            <a:srgbClr val="C3D69B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- památku </a:t>
            </a:r>
            <a:r>
              <a:rPr lang="cs-CZ" sz="2000" b="1" dirty="0" smtClean="0">
                <a:solidFill>
                  <a:schemeClr val="tx1"/>
                </a:solidFill>
              </a:rPr>
              <a:t>chránit </a:t>
            </a:r>
            <a:r>
              <a:rPr lang="cs-CZ" sz="2000" b="1" dirty="0">
                <a:solidFill>
                  <a:schemeClr val="tx1"/>
                </a:solidFill>
              </a:rPr>
              <a:t>před </a:t>
            </a:r>
            <a:r>
              <a:rPr lang="cs-CZ" sz="2000" b="1" dirty="0" smtClean="0">
                <a:solidFill>
                  <a:schemeClr val="tx1"/>
                </a:solidFill>
              </a:rPr>
              <a:t>poškozením, zničením, zcizením</a:t>
            </a:r>
            <a:endParaRPr lang="cs-CZ" sz="2000" b="1" dirty="0">
              <a:solidFill>
                <a:schemeClr val="tx1"/>
              </a:solidFill>
            </a:endParaRPr>
          </a:p>
        </p:txBody>
      </p:sp>
      <p:cxnSp>
        <p:nvCxnSpPr>
          <p:cNvPr id="12" name="Přímá spojnice se šipkou 11"/>
          <p:cNvCxnSpPr>
            <a:stCxn id="5" idx="5"/>
            <a:endCxn id="10" idx="1"/>
          </p:cNvCxnSpPr>
          <p:nvPr/>
        </p:nvCxnSpPr>
        <p:spPr>
          <a:xfrm>
            <a:off x="4223124" y="4568898"/>
            <a:ext cx="994756" cy="4560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5" idx="4"/>
            <a:endCxn id="9" idx="0"/>
          </p:cNvCxnSpPr>
          <p:nvPr/>
        </p:nvCxnSpPr>
        <p:spPr>
          <a:xfrm>
            <a:off x="2637685" y="4705987"/>
            <a:ext cx="26480" cy="66722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3" idx="6"/>
            <a:endCxn id="4" idx="2"/>
          </p:cNvCxnSpPr>
          <p:nvPr/>
        </p:nvCxnSpPr>
        <p:spPr>
          <a:xfrm>
            <a:off x="4688395" y="2662372"/>
            <a:ext cx="675693" cy="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lipsa 4"/>
          <p:cNvSpPr/>
          <p:nvPr/>
        </p:nvSpPr>
        <p:spPr>
          <a:xfrm>
            <a:off x="611560" y="476672"/>
            <a:ext cx="7056784" cy="115212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Povinnost ochrany památek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7" name="Elipsa 4"/>
          <p:cNvSpPr/>
          <p:nvPr/>
        </p:nvSpPr>
        <p:spPr>
          <a:xfrm>
            <a:off x="5503542" y="3822734"/>
            <a:ext cx="3388938" cy="830402"/>
          </a:xfrm>
          <a:prstGeom prst="ellipse">
            <a:avLst/>
          </a:prstGeom>
          <a:solidFill>
            <a:srgbClr val="C3D69B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- památku</a:t>
            </a:r>
            <a:endParaRPr lang="cs-CZ" sz="2000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cs-CZ" sz="2000" b="1" dirty="0">
                <a:solidFill>
                  <a:schemeClr val="tx1"/>
                </a:solidFill>
              </a:rPr>
              <a:t>o</a:t>
            </a:r>
            <a:r>
              <a:rPr lang="cs-CZ" sz="2000" b="1" dirty="0" smtClean="0">
                <a:solidFill>
                  <a:schemeClr val="tx1"/>
                </a:solidFill>
              </a:rPr>
              <a:t>šetřovat a udržovat</a:t>
            </a:r>
            <a:endParaRPr lang="cs-CZ" sz="2000" b="1" dirty="0">
              <a:solidFill>
                <a:schemeClr val="tx1"/>
              </a:solidFill>
            </a:endParaRPr>
          </a:p>
        </p:txBody>
      </p:sp>
      <p:cxnSp>
        <p:nvCxnSpPr>
          <p:cNvPr id="18" name="Přímá spojnice se šipkou 17"/>
          <p:cNvCxnSpPr>
            <a:stCxn id="5" idx="6"/>
            <a:endCxn id="17" idx="2"/>
          </p:cNvCxnSpPr>
          <p:nvPr/>
        </p:nvCxnSpPr>
        <p:spPr>
          <a:xfrm>
            <a:off x="4879834" y="4237935"/>
            <a:ext cx="62370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156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9" grpId="0" animBg="1"/>
      <p:bldP spid="10" grpId="0" animBg="1"/>
      <p:bldP spid="2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4"/>
          <p:cNvSpPr/>
          <p:nvPr/>
        </p:nvSpPr>
        <p:spPr>
          <a:xfrm>
            <a:off x="1000100" y="476672"/>
            <a:ext cx="7244308" cy="115212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OBNOVA PAMÁTEK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Elipsa 4"/>
          <p:cNvSpPr/>
          <p:nvPr/>
        </p:nvSpPr>
        <p:spPr>
          <a:xfrm>
            <a:off x="467544" y="3703776"/>
            <a:ext cx="4608512" cy="746592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RENOVACE = OPRAVA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Elipsa 4"/>
          <p:cNvSpPr/>
          <p:nvPr/>
        </p:nvSpPr>
        <p:spPr>
          <a:xfrm>
            <a:off x="815157" y="2199252"/>
            <a:ext cx="2254312" cy="642942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ÚDRŽBA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72762" y="2199251"/>
            <a:ext cx="560448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= běžné opravování památky, u níž došlo v důsledku </a:t>
            </a:r>
          </a:p>
          <a:p>
            <a:r>
              <a:rPr lang="cs-CZ" sz="2000" dirty="0" smtClean="0"/>
              <a:t>užívání k poničení, znehodnocení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42313" y="4767186"/>
            <a:ext cx="66654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= náprava poškozených památek, je zachována funkce i vzhled </a:t>
            </a:r>
          </a:p>
          <a:p>
            <a:pPr marL="342900" indent="-342900">
              <a:buFontTx/>
              <a:buChar char="-"/>
            </a:pPr>
            <a:r>
              <a:rPr lang="cs-CZ" sz="2000" dirty="0" smtClean="0"/>
              <a:t>často jsou použité původní materiály 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		- </a:t>
            </a:r>
            <a:r>
              <a:rPr lang="cs-CZ" sz="2000" dirty="0"/>
              <a:t>např. stářím poničená střecha</a:t>
            </a:r>
          </a:p>
        </p:txBody>
      </p:sp>
    </p:spTree>
    <p:extLst>
      <p:ext uri="{BB962C8B-B14F-4D97-AF65-F5344CB8AC3E}">
        <p14:creationId xmlns:p14="http://schemas.microsoft.com/office/powerpoint/2010/main" val="1088367691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4"/>
          <p:cNvSpPr/>
          <p:nvPr/>
        </p:nvSpPr>
        <p:spPr>
          <a:xfrm>
            <a:off x="1000100" y="476672"/>
            <a:ext cx="7244308" cy="115212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OBNOVA PAMÁTEK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Elipsa 4"/>
          <p:cNvSpPr/>
          <p:nvPr/>
        </p:nvSpPr>
        <p:spPr>
          <a:xfrm>
            <a:off x="376600" y="2299608"/>
            <a:ext cx="3362622" cy="746592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REKONSTRUKCE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Elipsa 4"/>
          <p:cNvSpPr/>
          <p:nvPr/>
        </p:nvSpPr>
        <p:spPr>
          <a:xfrm>
            <a:off x="376600" y="3990846"/>
            <a:ext cx="3275484" cy="786958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RESTAUROVÁNÍ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95936" y="2299608"/>
            <a:ext cx="495404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= přestavba památky  za účelem jiného využití</a:t>
            </a:r>
          </a:p>
          <a:p>
            <a:r>
              <a:rPr lang="cs-CZ" sz="2000" dirty="0" smtClean="0"/>
              <a:t>(Františkánský klášter v Hostinném </a:t>
            </a:r>
          </a:p>
          <a:p>
            <a:r>
              <a:rPr lang="cs-CZ" sz="2000" dirty="0" smtClean="0"/>
              <a:t>na knihovnu  a muzeum) 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70784" y="3990846"/>
            <a:ext cx="424994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= specifické práce (výtvarné, technické,</a:t>
            </a:r>
          </a:p>
          <a:p>
            <a:r>
              <a:rPr lang="cs-CZ" sz="2000" dirty="0" smtClean="0"/>
              <a:t>uměleckořemeslné), které mají za úkol </a:t>
            </a:r>
          </a:p>
          <a:p>
            <a:r>
              <a:rPr lang="cs-CZ" sz="2000" dirty="0" smtClean="0"/>
              <a:t>obnovit </a:t>
            </a:r>
            <a:r>
              <a:rPr lang="cs-CZ" sz="2000" dirty="0"/>
              <a:t> </a:t>
            </a:r>
            <a:r>
              <a:rPr lang="cs-CZ" sz="2000" dirty="0" smtClean="0"/>
              <a:t>poničené umělecké dílo </a:t>
            </a:r>
          </a:p>
          <a:p>
            <a:r>
              <a:rPr lang="cs-CZ" sz="2000" dirty="0" smtClean="0"/>
              <a:t>(obraz, socha, tapiserie …)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1250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3"/>
          <p:cNvSpPr/>
          <p:nvPr/>
        </p:nvSpPr>
        <p:spPr>
          <a:xfrm>
            <a:off x="395536" y="260648"/>
            <a:ext cx="8496944" cy="1296101"/>
          </a:xfrm>
          <a:prstGeom prst="ellipse">
            <a:avLst/>
          </a:prstGeom>
          <a:solidFill>
            <a:srgbClr val="00D66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Ochrana památek je zajištěna zákonem o státní památkové péči.</a:t>
            </a:r>
            <a:endParaRPr lang="cs-CZ" sz="3200" b="1" dirty="0">
              <a:solidFill>
                <a:schemeClr val="bg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44216"/>
            <a:ext cx="3543858" cy="472514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Elipsa 2"/>
          <p:cNvSpPr/>
          <p:nvPr/>
        </p:nvSpPr>
        <p:spPr>
          <a:xfrm>
            <a:off x="3939394" y="3826349"/>
            <a:ext cx="5184576" cy="2016224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Některé </a:t>
            </a:r>
            <a:r>
              <a:rPr lang="cs-CZ" sz="2400" b="1" u="sng" dirty="0" smtClean="0">
                <a:solidFill>
                  <a:schemeClr val="accent3">
                    <a:lumMod val="50000"/>
                  </a:schemeClr>
                </a:solidFill>
              </a:rPr>
              <a:t>zvlášť významné památky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 jsou zapsány na seznamu</a:t>
            </a:r>
            <a:r>
              <a:rPr lang="cs-CZ" sz="2400" b="1" u="sng" dirty="0" smtClean="0">
                <a:solidFill>
                  <a:schemeClr val="tx1"/>
                </a:solidFill>
              </a:rPr>
              <a:t> UNESCO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  <a:hlinkClick r:id="rId3"/>
              </a:rPr>
              <a:t>http</a:t>
            </a:r>
            <a:r>
              <a:rPr lang="cs-CZ" sz="2000" dirty="0">
                <a:solidFill>
                  <a:schemeClr val="accent3">
                    <a:lumMod val="50000"/>
                  </a:schemeClr>
                </a:solidFill>
                <a:hlinkClick r:id="rId3"/>
              </a:rPr>
              <a:t>://www.unesco-czech.cz/unesco-pamatky</a:t>
            </a:r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  <a:hlinkClick r:id="rId3"/>
              </a:rPr>
              <a:t>/</a:t>
            </a:r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cs-CZ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Elipsa 11"/>
          <p:cNvSpPr/>
          <p:nvPr/>
        </p:nvSpPr>
        <p:spPr>
          <a:xfrm>
            <a:off x="2314016" y="1683652"/>
            <a:ext cx="6578464" cy="1296144"/>
          </a:xfrm>
          <a:prstGeom prst="ellipse">
            <a:avLst/>
          </a:prstGeom>
          <a:solidFill>
            <a:srgbClr val="C3D6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smtClean="0">
                <a:solidFill>
                  <a:schemeClr val="tx1"/>
                </a:solidFill>
              </a:rPr>
              <a:t>NÁRODNÍ PAMÁTKOVÝ ÚSTAV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–  pečuje o památky na našem území,</a:t>
            </a:r>
          </a:p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sídlí v Praze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51720" y="6381328"/>
            <a:ext cx="3443315" cy="369332"/>
          </a:xfrm>
          <a:prstGeom prst="rect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PRAHA – STAROMĚSTSKÉ NÁMĚSTÍ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03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4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4"/>
          <p:cNvSpPr/>
          <p:nvPr/>
        </p:nvSpPr>
        <p:spPr>
          <a:xfrm>
            <a:off x="1000100" y="476672"/>
            <a:ext cx="7244308" cy="115212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ZOPAKUJ SI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Elipsa 4"/>
          <p:cNvSpPr/>
          <p:nvPr/>
        </p:nvSpPr>
        <p:spPr>
          <a:xfrm>
            <a:off x="634929" y="3955957"/>
            <a:ext cx="7704855" cy="64294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Víš, co znamenají tyto pojmy?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Elipsa 4"/>
          <p:cNvSpPr/>
          <p:nvPr/>
        </p:nvSpPr>
        <p:spPr>
          <a:xfrm>
            <a:off x="683567" y="2636912"/>
            <a:ext cx="7717401" cy="100811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Vysvětli rozdíl mezi movitou s nemovitou památkou.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706937" y="1772816"/>
            <a:ext cx="7560840" cy="64294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Proč musíme památky chránit?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Elipsa 4"/>
          <p:cNvSpPr/>
          <p:nvPr/>
        </p:nvSpPr>
        <p:spPr>
          <a:xfrm>
            <a:off x="555010" y="5877272"/>
            <a:ext cx="7905422" cy="78182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Znáš nějaké památky v místě svého bydliště?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Elipsa 4"/>
          <p:cNvSpPr/>
          <p:nvPr/>
        </p:nvSpPr>
        <p:spPr>
          <a:xfrm>
            <a:off x="6156176" y="5013176"/>
            <a:ext cx="2232246" cy="64294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restaurování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Elipsa 4"/>
          <p:cNvSpPr/>
          <p:nvPr/>
        </p:nvSpPr>
        <p:spPr>
          <a:xfrm>
            <a:off x="3535294" y="5013176"/>
            <a:ext cx="1857388" cy="64294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renovace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9" name="Elipsa 4"/>
          <p:cNvSpPr/>
          <p:nvPr/>
        </p:nvSpPr>
        <p:spPr>
          <a:xfrm>
            <a:off x="671022" y="5013176"/>
            <a:ext cx="2172786" cy="64294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rekonstrukce</a:t>
            </a:r>
            <a:endParaRPr lang="cs-CZ" sz="2000" dirty="0">
              <a:solidFill>
                <a:schemeClr val="tx1"/>
              </a:solidFill>
            </a:endParaRPr>
          </a:p>
        </p:txBody>
      </p:sp>
      <p:cxnSp>
        <p:nvCxnSpPr>
          <p:cNvPr id="11" name="Přímá spojnice se šipkou 10"/>
          <p:cNvCxnSpPr>
            <a:stCxn id="3" idx="4"/>
            <a:endCxn id="9" idx="7"/>
          </p:cNvCxnSpPr>
          <p:nvPr/>
        </p:nvCxnSpPr>
        <p:spPr>
          <a:xfrm flipH="1">
            <a:off x="2525611" y="4598899"/>
            <a:ext cx="1961746" cy="50843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3" idx="4"/>
            <a:endCxn id="8" idx="0"/>
          </p:cNvCxnSpPr>
          <p:nvPr/>
        </p:nvCxnSpPr>
        <p:spPr>
          <a:xfrm flipH="1">
            <a:off x="4463988" y="4598899"/>
            <a:ext cx="23369" cy="41427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3" idx="4"/>
            <a:endCxn id="7" idx="1"/>
          </p:cNvCxnSpPr>
          <p:nvPr/>
        </p:nvCxnSpPr>
        <p:spPr>
          <a:xfrm>
            <a:off x="4487357" y="4598899"/>
            <a:ext cx="1995724" cy="50843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1111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9614365"/>
              </p:ext>
            </p:extLst>
          </p:nvPr>
        </p:nvGraphicFramePr>
        <p:xfrm>
          <a:off x="857224" y="857232"/>
          <a:ext cx="735811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u="sng" dirty="0" smtClean="0"/>
                        <a:t>Výklad</a:t>
                      </a:r>
                      <a:r>
                        <a:rPr lang="cs-CZ" dirty="0" smtClean="0"/>
                        <a:t> doprovázený vlastními znalostmi a dokumentačními fotografiemi , odkaz</a:t>
                      </a:r>
                      <a:r>
                        <a:rPr lang="cs-CZ" baseline="0" dirty="0" smtClean="0"/>
                        <a:t> na webové stránky je připraven pro případné možné použití.</a:t>
                      </a:r>
                      <a:endParaRPr lang="cs-CZ" dirty="0" smtClean="0"/>
                    </a:p>
                    <a:p>
                      <a:pPr marL="342900" indent="-342900">
                        <a:buAutoNum type="arabicParenR"/>
                      </a:pPr>
                      <a:r>
                        <a:rPr lang="cs-CZ" u="sng" dirty="0" smtClean="0"/>
                        <a:t>Opakování pojmů,  shrnutí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>
                    <a:solidFill>
                      <a:srgbClr val="C3D69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756403"/>
              </p:ext>
            </p:extLst>
          </p:nvPr>
        </p:nvGraphicFramePr>
        <p:xfrm>
          <a:off x="857224" y="2786058"/>
          <a:ext cx="7358114" cy="16009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dirty="0" smtClean="0"/>
                        <a:t>Fotografie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z vlastních zdrojů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obsahuje animace.</a:t>
                      </a:r>
                    </a:p>
                    <a:p>
                      <a:r>
                        <a:rPr lang="cs-CZ" dirty="0" smtClean="0">
                          <a:hlinkClick r:id="rId2"/>
                        </a:rPr>
                        <a:t>http://www.npu.cz/pro-odborniky/pamatky-a-pamatkova-pece/pamatkovy-fond/mobiliarni-fondy/</a:t>
                      </a:r>
                      <a:r>
                        <a:rPr lang="cs-CZ" dirty="0" smtClean="0"/>
                        <a:t> , dne 3.6.2012</a:t>
                      </a:r>
                      <a:endParaRPr lang="cs-CZ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1384</TotalTime>
  <Words>538</Words>
  <Application>Microsoft Office PowerPoint</Application>
  <PresentationFormat>Předvádění na obrazovce (4:3)</PresentationFormat>
  <Paragraphs>133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OCHRANA PAMÁTEK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TÉMA</dc:title>
  <dc:creator>hela</dc:creator>
  <cp:lastModifiedBy>Baculáková Helena</cp:lastModifiedBy>
  <cp:revision>118</cp:revision>
  <dcterms:created xsi:type="dcterms:W3CDTF">2012-01-20T18:34:33Z</dcterms:created>
  <dcterms:modified xsi:type="dcterms:W3CDTF">2012-09-01T09:37:50Z</dcterms:modified>
</cp:coreProperties>
</file>