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65" r:id="rId8"/>
    <p:sldId id="266" r:id="rId9"/>
    <p:sldId id="269" r:id="rId10"/>
    <p:sldId id="264" r:id="rId11"/>
    <p:sldId id="267" r:id="rId12"/>
    <p:sldId id="268" r:id="rId13"/>
    <p:sldId id="270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7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0000"/>
                <a:lumOff val="8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STÁTNÍ SYMBOLY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VY_32_INOVACE_01_B_06_STÁTNÍ SYMBOLY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26. února 2012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 února 2012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VI.B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NAŠE VLAST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b="1" dirty="0" smtClean="0"/>
                        <a:t>STÁTNÍ SYMBOLY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Státní symbol, státní vlajka, standarta, velký a malý</a:t>
                      </a:r>
                      <a:r>
                        <a:rPr lang="cs-CZ" baseline="0" dirty="0" smtClean="0"/>
                        <a:t> státní znak, hymna, státní pečeť, symboly české státnosti – korunovační klenoty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STÁTNÍ SYMBOLY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2976" y="1428736"/>
            <a:ext cx="7057445" cy="5232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Česká republika = samostatný a svrchovaný stát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2143116"/>
            <a:ext cx="8179740" cy="1077218"/>
          </a:xfrm>
          <a:prstGeom prst="rect">
            <a:avLst/>
          </a:prstGeo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Každý samostatný a svrchovaný stát má svoje </a:t>
            </a:r>
            <a:r>
              <a:rPr lang="cs-CZ" sz="2400" b="1" u="sng" dirty="0" smtClean="0"/>
              <a:t>symboly</a:t>
            </a:r>
            <a:r>
              <a:rPr lang="cs-CZ" sz="2000" dirty="0" smtClean="0"/>
              <a:t>, které jej zastupují a </a:t>
            </a:r>
          </a:p>
          <a:p>
            <a:r>
              <a:rPr lang="cs-CZ" sz="2000" dirty="0" smtClean="0"/>
              <a:t>             reprezentují při důležitých akcích a jednáních za hranicemi státu, ale i</a:t>
            </a:r>
          </a:p>
          <a:p>
            <a:r>
              <a:rPr lang="cs-CZ" sz="2000" dirty="0" smtClean="0"/>
              <a:t>             uvnitř státu.</a:t>
            </a:r>
            <a:endParaRPr lang="cs-CZ" sz="2000" dirty="0"/>
          </a:p>
        </p:txBody>
      </p:sp>
      <p:pic>
        <p:nvPicPr>
          <p:cNvPr id="8" name="Obrázek 7" descr="P1 033.JPG"/>
          <p:cNvPicPr>
            <a:picLocks noChangeAspect="1"/>
          </p:cNvPicPr>
          <p:nvPr/>
        </p:nvPicPr>
        <p:blipFill>
          <a:blip r:embed="rId2" cstate="print"/>
          <a:srcRect t="22917" b="16666"/>
          <a:stretch>
            <a:fillRect/>
          </a:stretch>
        </p:blipFill>
        <p:spPr>
          <a:xfrm>
            <a:off x="714348" y="3264881"/>
            <a:ext cx="7929586" cy="359311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500694" y="3357562"/>
            <a:ext cx="3345788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erlin Sans FB" pitchFamily="34" charset="0"/>
                <a:cs typeface="Aharoni" pitchFamily="2" charset="-79"/>
              </a:rPr>
              <a:t>Hlavní město = Praha</a:t>
            </a:r>
            <a:endParaRPr lang="cs-CZ" sz="2400" b="1" dirty="0">
              <a:latin typeface="Berlin Sans FB" pitchFamily="34" charset="0"/>
              <a:cs typeface="Aharoni" pitchFamily="2" charset="-79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5" grpId="0" build="p" animBg="1"/>
      <p:bldP spid="4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STÁTNÍ SYMBOLY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43174" y="1928802"/>
            <a:ext cx="1928990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STÁTNÍ BARVY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3000372"/>
            <a:ext cx="2021451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STÁTNÍ VLAJKA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00232" y="4000504"/>
            <a:ext cx="5915787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STANDARTA  - VLAJKA PREZIDENTA REPUBLIKY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72074"/>
            <a:ext cx="3696909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VELKÝ A MALÝ STÁTNÍ  ZNAK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6314" y="2714620"/>
            <a:ext cx="3426131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HYMNA ČESKÉ REPUBLIKY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43570" y="5643578"/>
            <a:ext cx="1870127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STÁTNÍ PEČEŤ</a:t>
            </a:r>
            <a:endParaRPr lang="cs-CZ" sz="24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034" y="1571612"/>
            <a:ext cx="4218975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= NEJČASTĚJI UŽÍVANÝ STÁTNÍ SYMBOL</a:t>
            </a:r>
            <a:endParaRPr lang="cs-CZ" sz="2000" dirty="0"/>
          </a:p>
        </p:txBody>
      </p:sp>
      <p:pic>
        <p:nvPicPr>
          <p:cNvPr id="4" name="Obrázek 3" descr="Brno únor 2012 121.JPG"/>
          <p:cNvPicPr>
            <a:picLocks noChangeAspect="1"/>
          </p:cNvPicPr>
          <p:nvPr/>
        </p:nvPicPr>
        <p:blipFill>
          <a:blip r:embed="rId2" cstate="print"/>
          <a:srcRect l="28906" t="22916" r="28125" b="17708"/>
          <a:stretch>
            <a:fillRect/>
          </a:stretch>
        </p:blipFill>
        <p:spPr>
          <a:xfrm>
            <a:off x="4929190" y="1142984"/>
            <a:ext cx="3929090" cy="407196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14282" y="2357430"/>
            <a:ext cx="4587153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- symbolem samostatnosti a svrchovanosti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488" y="5572140"/>
            <a:ext cx="4063869" cy="400110"/>
          </a:xfrm>
          <a:prstGeom prst="rect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Otázka pro tebe: Víš,kdy se vyvěšuje?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3214686"/>
            <a:ext cx="4039183" cy="132343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u="sng" dirty="0" smtClean="0"/>
              <a:t>Obsahuje státní barvy:</a:t>
            </a:r>
          </a:p>
          <a:p>
            <a:r>
              <a:rPr lang="cs-CZ" sz="2000" dirty="0" smtClean="0"/>
              <a:t>                    </a:t>
            </a:r>
            <a:r>
              <a:rPr lang="cs-CZ" sz="2000" b="1" dirty="0" smtClean="0"/>
              <a:t>červená</a:t>
            </a:r>
            <a:r>
              <a:rPr lang="cs-CZ" sz="2000" dirty="0" smtClean="0"/>
              <a:t> – symbol krve</a:t>
            </a:r>
          </a:p>
          <a:p>
            <a:r>
              <a:rPr lang="cs-CZ" sz="2000" dirty="0" smtClean="0"/>
              <a:t>                    </a:t>
            </a:r>
            <a:r>
              <a:rPr lang="cs-CZ" sz="2000" b="1" dirty="0" smtClean="0"/>
              <a:t>modrá</a:t>
            </a:r>
            <a:r>
              <a:rPr lang="cs-CZ" sz="2000" dirty="0" smtClean="0"/>
              <a:t> – symbol přátelství</a:t>
            </a:r>
          </a:p>
          <a:p>
            <a:r>
              <a:rPr lang="cs-CZ" sz="2000" dirty="0" smtClean="0"/>
              <a:t>                    </a:t>
            </a:r>
            <a:r>
              <a:rPr lang="cs-CZ" sz="2000" b="1" dirty="0" smtClean="0"/>
              <a:t>bílá</a:t>
            </a:r>
            <a:r>
              <a:rPr lang="cs-CZ" sz="2000" dirty="0" smtClean="0"/>
              <a:t> – symbol  pravdy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86050" y="6143644"/>
            <a:ext cx="4220194" cy="400110"/>
          </a:xfrm>
          <a:prstGeom prst="rect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Otázka pro tebe: Víš, co je to trikolora?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114300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STÁTNÍ VLAJKA</a:t>
            </a:r>
            <a:endParaRPr lang="cs-CZ" sz="32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57158" y="2500306"/>
            <a:ext cx="2571768" cy="78581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10800000">
            <a:off x="357158" y="1714488"/>
            <a:ext cx="2571768" cy="7858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STÁTNÍ VLAJKA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71802" y="1714488"/>
            <a:ext cx="3218702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Poměr stran:   2 díly : 3 dílům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14612" y="3500438"/>
            <a:ext cx="5156348" cy="129266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u="sng" dirty="0" smtClean="0"/>
              <a:t>Správné zavěšení při vodorovném umístění:</a:t>
            </a:r>
          </a:p>
          <a:p>
            <a:endParaRPr lang="cs-CZ" dirty="0" smtClean="0"/>
          </a:p>
          <a:p>
            <a:r>
              <a:rPr lang="cs-CZ" sz="2000" dirty="0" smtClean="0"/>
              <a:t>Červená dole, bílá nahoře, modrý klín u stožáru,</a:t>
            </a:r>
          </a:p>
          <a:p>
            <a:r>
              <a:rPr lang="cs-CZ" sz="2000" dirty="0" smtClean="0"/>
              <a:t>      žerdi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57488" y="5500702"/>
            <a:ext cx="4926605" cy="10156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u="sng" dirty="0" smtClean="0"/>
              <a:t>Zavěšení svislé:</a:t>
            </a:r>
          </a:p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Červená vpravo, bílá vlevo, modrý klín nahoře</a:t>
            </a:r>
            <a:endParaRPr lang="cs-CZ" sz="2000" dirty="0"/>
          </a:p>
        </p:txBody>
      </p:sp>
      <p:sp>
        <p:nvSpPr>
          <p:cNvPr id="30" name="Obdélník 29"/>
          <p:cNvSpPr/>
          <p:nvPr/>
        </p:nvSpPr>
        <p:spPr>
          <a:xfrm rot="5400000">
            <a:off x="500034" y="5286388"/>
            <a:ext cx="1714512" cy="57150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 rot="5400000">
            <a:off x="1071538" y="5286388"/>
            <a:ext cx="1714512" cy="5715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 rot="18028183">
            <a:off x="995662" y="4499695"/>
            <a:ext cx="1009006" cy="89829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 rot="5400000">
            <a:off x="257379" y="1814267"/>
            <a:ext cx="1556880" cy="135732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Obrázek 35" descr="Brno únor 2012 031.JPG"/>
          <p:cNvPicPr>
            <a:picLocks noChangeAspect="1"/>
          </p:cNvPicPr>
          <p:nvPr/>
        </p:nvPicPr>
        <p:blipFill>
          <a:blip r:embed="rId2" cstate="print"/>
          <a:srcRect l="28125" t="17708" r="28906"/>
          <a:stretch>
            <a:fillRect/>
          </a:stretch>
        </p:blipFill>
        <p:spPr>
          <a:xfrm>
            <a:off x="6786578" y="142853"/>
            <a:ext cx="2143140" cy="3078316"/>
          </a:xfrm>
          <a:prstGeom prst="rect">
            <a:avLst/>
          </a:prstGeom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build="allAtOnce" animBg="1"/>
      <p:bldP spid="18" grpId="0" build="p" animBg="1"/>
      <p:bldP spid="19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STÁTNÍ ZNAK</a:t>
            </a:r>
            <a:endParaRPr lang="cs-CZ" sz="3200" dirty="0"/>
          </a:p>
        </p:txBody>
      </p:sp>
      <p:pic>
        <p:nvPicPr>
          <p:cNvPr id="3" name="Obrázek 2" descr="Brno únor 2012 079.JPG"/>
          <p:cNvPicPr>
            <a:picLocks noChangeAspect="1"/>
          </p:cNvPicPr>
          <p:nvPr/>
        </p:nvPicPr>
        <p:blipFill>
          <a:blip r:embed="rId2" cstate="print"/>
          <a:srcRect l="5468" r="10156"/>
          <a:stretch>
            <a:fillRect/>
          </a:stretch>
        </p:blipFill>
        <p:spPr>
          <a:xfrm>
            <a:off x="3428992" y="2071678"/>
            <a:ext cx="2571786" cy="2286016"/>
          </a:xfrm>
          <a:prstGeom prst="rect">
            <a:avLst/>
          </a:prstGeom>
        </p:spPr>
      </p:pic>
      <p:pic>
        <p:nvPicPr>
          <p:cNvPr id="6" name="Obrázek 5" descr="Brno únor 2012 086.JPG"/>
          <p:cNvPicPr>
            <a:picLocks noChangeAspect="1"/>
          </p:cNvPicPr>
          <p:nvPr/>
        </p:nvPicPr>
        <p:blipFill>
          <a:blip r:embed="rId3" cstate="print"/>
          <a:srcRect l="22656" t="13541" r="22656" b="14583"/>
          <a:stretch>
            <a:fillRect/>
          </a:stretch>
        </p:blipFill>
        <p:spPr>
          <a:xfrm>
            <a:off x="285720" y="1071546"/>
            <a:ext cx="3043880" cy="3000396"/>
          </a:xfrm>
          <a:prstGeom prst="rect">
            <a:avLst/>
          </a:prstGeom>
        </p:spPr>
      </p:pic>
      <p:pic>
        <p:nvPicPr>
          <p:cNvPr id="7" name="Obrázek 6" descr="Brno únor 2012 105.JPG"/>
          <p:cNvPicPr>
            <a:picLocks noChangeAspect="1"/>
          </p:cNvPicPr>
          <p:nvPr/>
        </p:nvPicPr>
        <p:blipFill>
          <a:blip r:embed="rId4" cstate="print"/>
          <a:srcRect l="18750" t="22917" r="47656" b="31250"/>
          <a:stretch>
            <a:fillRect/>
          </a:stretch>
        </p:blipFill>
        <p:spPr>
          <a:xfrm>
            <a:off x="6429388" y="4286256"/>
            <a:ext cx="2234061" cy="228601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8596" y="4429132"/>
            <a:ext cx="2938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erlin Sans FB" pitchFamily="34" charset="0"/>
              </a:rPr>
              <a:t>VELKÝ STÁTNÍ ZNAK</a:t>
            </a:r>
            <a:endParaRPr lang="cs-CZ" sz="2400" dirty="0">
              <a:latin typeface="Berlin Sans FB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596" y="5214950"/>
            <a:ext cx="538916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200" dirty="0" smtClean="0"/>
              <a:t> rozdělen do 4 polí:   2 pole – český lev</a:t>
            </a:r>
          </a:p>
          <a:p>
            <a:r>
              <a:rPr lang="cs-CZ" sz="2200" dirty="0" smtClean="0"/>
              <a:t>                                      1 pole – moravská orlice</a:t>
            </a:r>
          </a:p>
          <a:p>
            <a:r>
              <a:rPr lang="cs-CZ" sz="2200" dirty="0" smtClean="0"/>
              <a:t>                                      1 pole slezská  orlice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428992" y="1285860"/>
            <a:ext cx="526875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u="sng" dirty="0" smtClean="0"/>
              <a:t>Užití:</a:t>
            </a:r>
            <a:r>
              <a:rPr lang="cs-CZ" sz="2200" dirty="0" smtClean="0"/>
              <a:t> razítka, pečeť, označení státních budov</a:t>
            </a:r>
            <a:endParaRPr lang="cs-CZ" sz="2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43636" y="3857628"/>
            <a:ext cx="28472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erlin Sans FB" pitchFamily="34" charset="0"/>
              </a:rPr>
              <a:t>MALÝ STÁTNÍ ZNAK</a:t>
            </a:r>
            <a:endParaRPr lang="cs-CZ" sz="2400" dirty="0">
              <a:latin typeface="Berlin Sans FB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9" grpId="0" build="p"/>
      <p:bldP spid="10" grpId="0" build="p"/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HYMNA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285992"/>
            <a:ext cx="8228984" cy="70788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Poprvé zazněla ve hře </a:t>
            </a:r>
            <a:r>
              <a:rPr lang="cs-CZ" sz="2000" b="1" u="sng" dirty="0" smtClean="0"/>
              <a:t>Josefa Kajetána Tyla  </a:t>
            </a:r>
          </a:p>
          <a:p>
            <a:r>
              <a:rPr lang="cs-CZ" sz="2000" dirty="0" smtClean="0"/>
              <a:t>			         </a:t>
            </a:r>
            <a:r>
              <a:rPr lang="cs-CZ" sz="2000" b="1" u="sng" dirty="0" smtClean="0"/>
              <a:t>FIDLOVAČKA </a:t>
            </a:r>
            <a:r>
              <a:rPr lang="cs-CZ" sz="2000" dirty="0" smtClean="0"/>
              <a:t>aneb Žádný hněv a žádná rvačka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3143248"/>
            <a:ext cx="3449470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Autor hudby</a:t>
            </a:r>
            <a:r>
              <a:rPr lang="cs-CZ" sz="2000" b="1" u="sng" dirty="0" smtClean="0"/>
              <a:t>:  František </a:t>
            </a:r>
            <a:r>
              <a:rPr lang="cs-CZ" sz="2000" b="1" u="sng" dirty="0" err="1" smtClean="0"/>
              <a:t>Škroup</a:t>
            </a:r>
            <a:endParaRPr lang="cs-CZ" sz="20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85984" y="1571612"/>
            <a:ext cx="5036507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Hraje se při slavnostních příležitostech.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14348" y="4500570"/>
            <a:ext cx="3662093" cy="707886"/>
          </a:xfrm>
          <a:prstGeom prst="rect">
            <a:avLst/>
          </a:prstGeom>
          <a:ln w="28575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Úkol pro tebe: Znáš slova hymny?</a:t>
            </a:r>
          </a:p>
          <a:p>
            <a:r>
              <a:rPr lang="cs-CZ" sz="2000" dirty="0" smtClean="0"/>
              <a:t>            Pokud ne,  nauč se je.</a:t>
            </a:r>
            <a:endParaRPr lang="cs-CZ" sz="2000" dirty="0"/>
          </a:p>
        </p:txBody>
      </p:sp>
      <p:sp>
        <p:nvSpPr>
          <p:cNvPr id="9" name="Svislý svitek 8"/>
          <p:cNvSpPr/>
          <p:nvPr/>
        </p:nvSpPr>
        <p:spPr>
          <a:xfrm>
            <a:off x="4714876" y="3786190"/>
            <a:ext cx="3571900" cy="2714644"/>
          </a:xfrm>
          <a:prstGeom prst="vertic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Kde domov můj,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kde domov můj,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voda hučí po lučinách,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bory šumí po skalinách. 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 sadě skví se jara květ,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zemský ráj to na pohled.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A to je ta krásná země, 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země česká, domov můj.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 animBg="1"/>
      <p:bldP spid="5" grpId="0" build="allAtOnce" animBg="1"/>
      <p:bldP spid="7" grpId="0" build="allAtOnce" animBg="1"/>
      <p:bldP spid="8" grpId="0" build="allAtOnce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PEČEŤ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43174" y="2143116"/>
            <a:ext cx="3054682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pečetění státních listin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43174" y="3857628"/>
            <a:ext cx="2228174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velký státní znak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643174" y="5429264"/>
            <a:ext cx="2878801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U PREZIDENTA REPUBLIKY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0034" y="5143512"/>
            <a:ext cx="1294842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ULOŽENÍ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1714488"/>
            <a:ext cx="848309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UŽITÍ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3571876"/>
            <a:ext cx="1537024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OBSAHUJE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43174" y="2786058"/>
            <a:ext cx="4822795" cy="461665"/>
          </a:xfrm>
          <a:prstGeom prst="rect">
            <a:avLst/>
          </a:prstGeom>
          <a:solidFill>
            <a:schemeClr val="accent4"/>
          </a:solidFill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stvrzení  mezinárodních smluv a listin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43174" y="6215082"/>
            <a:ext cx="5946821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Uměli byste vysvětlit, proč je pečeť uložena právě zde?</a:t>
            </a:r>
            <a:endParaRPr lang="cs-CZ" sz="2000" b="1" dirty="0"/>
          </a:p>
        </p:txBody>
      </p:sp>
      <p:cxnSp>
        <p:nvCxnSpPr>
          <p:cNvPr id="18" name="Přímá spojovací šipka 17"/>
          <p:cNvCxnSpPr>
            <a:stCxn id="8" idx="3"/>
            <a:endCxn id="7" idx="1"/>
          </p:cNvCxnSpPr>
          <p:nvPr/>
        </p:nvCxnSpPr>
        <p:spPr>
          <a:xfrm>
            <a:off x="1794876" y="5374345"/>
            <a:ext cx="848298" cy="254974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11" idx="3"/>
            <a:endCxn id="5" idx="1"/>
          </p:cNvCxnSpPr>
          <p:nvPr/>
        </p:nvCxnSpPr>
        <p:spPr>
          <a:xfrm>
            <a:off x="2037058" y="3802709"/>
            <a:ext cx="606116" cy="285752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0" idx="3"/>
            <a:endCxn id="4" idx="1"/>
          </p:cNvCxnSpPr>
          <p:nvPr/>
        </p:nvCxnSpPr>
        <p:spPr>
          <a:xfrm>
            <a:off x="1348343" y="1945321"/>
            <a:ext cx="1294831" cy="428628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0" idx="3"/>
            <a:endCxn id="13" idx="1"/>
          </p:cNvCxnSpPr>
          <p:nvPr/>
        </p:nvCxnSpPr>
        <p:spPr>
          <a:xfrm>
            <a:off x="1348343" y="1945321"/>
            <a:ext cx="1294831" cy="107157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643174" y="4500570"/>
            <a:ext cx="2132700" cy="461665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název republiky</a:t>
            </a:r>
          </a:p>
        </p:txBody>
      </p:sp>
      <p:cxnSp>
        <p:nvCxnSpPr>
          <p:cNvPr id="31" name="Přímá spojovací šipka 30"/>
          <p:cNvCxnSpPr>
            <a:stCxn id="11" idx="3"/>
            <a:endCxn id="29" idx="1"/>
          </p:cNvCxnSpPr>
          <p:nvPr/>
        </p:nvCxnSpPr>
        <p:spPr>
          <a:xfrm>
            <a:off x="2037058" y="3802709"/>
            <a:ext cx="606116" cy="928694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 animBg="1"/>
      <p:bldP spid="5" grpId="0" build="allAtOnce" animBg="1"/>
      <p:bldP spid="7" grpId="0" build="allAtOnce" animBg="1"/>
      <p:bldP spid="8" grpId="0" build="allAtOnce" animBg="1"/>
      <p:bldP spid="10" grpId="0" build="allAtOnce" animBg="1"/>
      <p:bldP spid="11" grpId="0" build="allAtOnce" animBg="1"/>
      <p:bldP spid="13" grpId="0" animBg="1"/>
      <p:bldP spid="16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STANDARTA – VLAJKA PREZIDENTA REPUBLIKY</a:t>
            </a:r>
            <a:endParaRPr lang="cs-CZ" sz="3200" dirty="0"/>
          </a:p>
        </p:txBody>
      </p:sp>
      <p:pic>
        <p:nvPicPr>
          <p:cNvPr id="10" name="Obrázek 9" descr="dnes 13.6.2012 2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2625298"/>
            <a:ext cx="5643602" cy="4232702"/>
          </a:xfrm>
          <a:prstGeom prst="rect">
            <a:avLst/>
          </a:prstGeom>
        </p:spPr>
      </p:pic>
      <p:pic>
        <p:nvPicPr>
          <p:cNvPr id="9" name="Obrázek 8" descr="dnes 13.6.2012 266.JPG"/>
          <p:cNvPicPr>
            <a:picLocks noChangeAspect="1"/>
          </p:cNvPicPr>
          <p:nvPr/>
        </p:nvPicPr>
        <p:blipFill>
          <a:blip r:embed="rId3" cstate="print"/>
          <a:srcRect l="15650" t="37525" r="52845" b="41997"/>
          <a:stretch>
            <a:fillRect/>
          </a:stretch>
        </p:blipFill>
        <p:spPr>
          <a:xfrm>
            <a:off x="357158" y="1428736"/>
            <a:ext cx="2143140" cy="185738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286380" y="2214554"/>
            <a:ext cx="2937151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u="sng" dirty="0" smtClean="0"/>
              <a:t>STANDARTA obsahuje</a:t>
            </a:r>
            <a:r>
              <a:rPr lang="cs-CZ" sz="2000" u="sng" dirty="0" smtClean="0"/>
              <a:t>:</a:t>
            </a:r>
            <a:endParaRPr lang="cs-CZ" sz="20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5008" y="3357562"/>
            <a:ext cx="2228174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velký státní znak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86446" y="4143380"/>
            <a:ext cx="2028953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lipové ratolesti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2132" y="5000636"/>
            <a:ext cx="2573205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heslo: Pravda vítězí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29190" y="5786454"/>
            <a:ext cx="3697166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červenomodrobílé lemování</a:t>
            </a:r>
            <a:endParaRPr lang="cs-CZ" sz="24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KORUNOVAČNÍ KLENOTY </a:t>
            </a:r>
            <a:br>
              <a:rPr lang="cs-CZ" sz="3200" dirty="0" smtClean="0"/>
            </a:br>
            <a:r>
              <a:rPr lang="cs-CZ" sz="2400" dirty="0" smtClean="0"/>
              <a:t>= SYMBOLY ČESKÉ STÁTNOSTI</a:t>
            </a:r>
            <a:endParaRPr lang="cs-CZ" sz="2400" dirty="0"/>
          </a:p>
        </p:txBody>
      </p:sp>
      <p:pic>
        <p:nvPicPr>
          <p:cNvPr id="4" name="Obrázek 3" descr="P2 0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1643050"/>
            <a:ext cx="6572264" cy="492919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86380" y="1571612"/>
            <a:ext cx="3531031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Uloženy v chrámu sv. Víta </a:t>
            </a:r>
          </a:p>
          <a:p>
            <a:r>
              <a:rPr lang="cs-CZ" sz="2000" dirty="0" smtClean="0"/>
              <a:t>                        na Pražském hradě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86380" y="2643182"/>
            <a:ext cx="3857620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Uzamčeny pod 7 zámky         7 klíčů </a:t>
            </a:r>
            <a:endParaRPr lang="cs-CZ" sz="2000" dirty="0"/>
          </a:p>
        </p:txBody>
      </p:sp>
      <p:sp>
        <p:nvSpPr>
          <p:cNvPr id="7" name="Šipka doprava 6"/>
          <p:cNvSpPr/>
          <p:nvPr/>
        </p:nvSpPr>
        <p:spPr>
          <a:xfrm>
            <a:off x="7858148" y="2714620"/>
            <a:ext cx="357190" cy="214314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allAtOnce" animBg="1"/>
      <p:bldP spid="6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2 056.JPG"/>
          <p:cNvPicPr>
            <a:picLocks noChangeAspect="1"/>
          </p:cNvPicPr>
          <p:nvPr/>
        </p:nvPicPr>
        <p:blipFill>
          <a:blip r:embed="rId2" cstate="print"/>
          <a:srcRect l="12500" t="5208" r="16666" b="15625"/>
          <a:stretch>
            <a:fillRect/>
          </a:stretch>
        </p:blipFill>
        <p:spPr>
          <a:xfrm>
            <a:off x="6357950" y="928670"/>
            <a:ext cx="2636627" cy="392909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KORUNOVAČNÍ KLENOTY </a:t>
            </a:r>
            <a:br>
              <a:rPr lang="cs-CZ" sz="4000" dirty="0" smtClean="0"/>
            </a:br>
            <a:r>
              <a:rPr lang="cs-CZ" sz="2200" dirty="0" smtClean="0"/>
              <a:t>= SYMBOLY ČESKÉ STÁTNOSTI</a:t>
            </a:r>
            <a:endParaRPr lang="cs-CZ" sz="2200" dirty="0"/>
          </a:p>
        </p:txBody>
      </p:sp>
      <p:pic>
        <p:nvPicPr>
          <p:cNvPr id="3" name="Obrázek 2" descr="P2 055.JPG"/>
          <p:cNvPicPr>
            <a:picLocks noChangeAspect="1"/>
          </p:cNvPicPr>
          <p:nvPr/>
        </p:nvPicPr>
        <p:blipFill>
          <a:blip r:embed="rId3" cstate="print"/>
          <a:srcRect l="14844" t="6250" r="15625" b="12500"/>
          <a:stretch>
            <a:fillRect/>
          </a:stretch>
        </p:blipFill>
        <p:spPr>
          <a:xfrm>
            <a:off x="142844" y="1500174"/>
            <a:ext cx="3912605" cy="3429024"/>
          </a:xfrm>
          <a:prstGeom prst="rect">
            <a:avLst/>
          </a:prstGeom>
        </p:spPr>
      </p:pic>
      <p:pic>
        <p:nvPicPr>
          <p:cNvPr id="4" name="Obrázek 3" descr="P2 054.JPG"/>
          <p:cNvPicPr>
            <a:picLocks noChangeAspect="1"/>
          </p:cNvPicPr>
          <p:nvPr/>
        </p:nvPicPr>
        <p:blipFill>
          <a:blip r:embed="rId4" cstate="print"/>
          <a:srcRect l="6250" t="29167" r="7812" b="11458"/>
          <a:stretch>
            <a:fillRect/>
          </a:stretch>
        </p:blipFill>
        <p:spPr>
          <a:xfrm>
            <a:off x="2786050" y="4636927"/>
            <a:ext cx="4286280" cy="2221073"/>
          </a:xfrm>
          <a:prstGeom prst="rect">
            <a:avLst/>
          </a:prstGeom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1142984"/>
          <a:ext cx="8215370" cy="537495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1801"/>
                <a:gridCol w="4045014"/>
                <a:gridCol w="3528555"/>
              </a:tblGrid>
              <a:tr h="467678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1.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Vyjmenuj státní symboly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Kde a kdy najdeš prezidentskou standartu?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Smí</a:t>
                      </a:r>
                      <a:r>
                        <a:rPr lang="cs-CZ" sz="2000" baseline="0" dirty="0" smtClean="0"/>
                        <a:t> užívat prezidentskou standartu ještě někdo jiný?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Ke stvrzování</a:t>
                      </a:r>
                      <a:r>
                        <a:rPr lang="cs-CZ" sz="2000" baseline="0" dirty="0" smtClean="0"/>
                        <a:t> mezinárodních listin a dalších důležitých listin se užívá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Velký státní znak obsahuje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Jaké jsou státní barvy?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Zakresli správně státní vlajku</a:t>
                      </a:r>
                    </a:p>
                    <a:p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Kde</a:t>
                      </a:r>
                      <a:r>
                        <a:rPr lang="cs-CZ" sz="2000" baseline="0" dirty="0" smtClean="0"/>
                        <a:t> zazněla poprvé píseň Kde domov můj?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00034" y="357166"/>
            <a:ext cx="2449710" cy="584775"/>
          </a:xfrm>
          <a:prstGeom prst="rect">
            <a:avLst/>
          </a:prstGeom>
          <a:solidFill>
            <a:schemeClr val="accent4"/>
          </a:solidFill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lgerian" pitchFamily="82" charset="0"/>
              </a:rPr>
              <a:t>ZOPAKUJ SI</a:t>
            </a:r>
            <a:endParaRPr lang="cs-CZ" sz="3200" dirty="0">
              <a:latin typeface="Algerian" pitchFamily="82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 doprovázený besedou – postup dle listů prezentace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Výklad je doplněn úkoly, které mají žáci plnit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Zopakuj si</a:t>
                      </a:r>
                      <a:endParaRPr lang="cs-CZ" dirty="0" smtClean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5346147"/>
              </p:ext>
            </p:extLst>
          </p:nvPr>
        </p:nvGraphicFramePr>
        <p:xfrm>
          <a:off x="857224" y="2428868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smtClean="0"/>
                        <a:t>Fotografie </a:t>
                      </a:r>
                      <a:r>
                        <a:rPr lang="cs-CZ" dirty="0" smtClean="0"/>
                        <a:t>i texty</a:t>
                      </a:r>
                      <a:r>
                        <a:rPr lang="cs-CZ" baseline="0" dirty="0" smtClean="0"/>
                        <a:t>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535</Words>
  <Application>Microsoft Office PowerPoint</Application>
  <PresentationFormat>Předvádění na obrazovce (4:3)</PresentationFormat>
  <Paragraphs>123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STÁTNÍ SYMBOLY</vt:lpstr>
      <vt:lpstr>Prezentace aplikace PowerPoint</vt:lpstr>
      <vt:lpstr>STÁTNÍ SYMBOLY</vt:lpstr>
      <vt:lpstr>STÁTNÍ SYMBOLY</vt:lpstr>
      <vt:lpstr>STÁTNÍ VLAJKA</vt:lpstr>
      <vt:lpstr>STÁTNÍ VLAJKA</vt:lpstr>
      <vt:lpstr>STÁTNÍ ZNAK</vt:lpstr>
      <vt:lpstr>HYMNA</vt:lpstr>
      <vt:lpstr>PEČEŤ</vt:lpstr>
      <vt:lpstr>STANDARTA – VLAJKA PREZIDENTA REPUBLIKY</vt:lpstr>
      <vt:lpstr>KORUNOVAČNÍ KLENOTY  = SYMBOLY ČESKÉ STÁTNOSTI</vt:lpstr>
      <vt:lpstr>KORUNOVAČNÍ KLENOTY  = SYMBOLY ČESKÉ STÁTNOSTI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81</cp:revision>
  <dcterms:created xsi:type="dcterms:W3CDTF">2012-01-20T18:34:33Z</dcterms:created>
  <dcterms:modified xsi:type="dcterms:W3CDTF">2012-09-01T09:36:19Z</dcterms:modified>
</cp:coreProperties>
</file>