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60" r:id="rId5"/>
    <p:sldId id="262" r:id="rId6"/>
    <p:sldId id="264" r:id="rId7"/>
    <p:sldId id="266" r:id="rId8"/>
    <p:sldId id="263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7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pcr.eu/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pcr.eu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HLEDÁNÍ ZAMĚSTNÁNÍ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VY_32_INOVACE_01_B_07_HLEDÁNÍ </a:t>
            </a:r>
            <a:r>
              <a:rPr lang="cs-CZ" sz="2000" dirty="0" smtClean="0">
                <a:solidFill>
                  <a:schemeClr val="tx1"/>
                </a:solidFill>
              </a:rPr>
              <a:t>ZAMĚSTNÁNÍ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1. března 2012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března 2012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 VIII.B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</a:t>
                      </a:r>
                      <a:r>
                        <a:rPr lang="cs-CZ" smtClean="0"/>
                        <a:t>a právo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HLEDÁNÍ ZAMĚSTNÁNÍ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Práce, hledání práce, úřad práce, </a:t>
                      </a:r>
                      <a:r>
                        <a:rPr lang="cs-CZ" smtClean="0"/>
                        <a:t>důvody nezaměstnanosti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  <a:solidFill>
            <a:schemeClr val="accent3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PRÁCE A ZAMĚSTNÁNÍ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0034" y="1857364"/>
            <a:ext cx="8215370" cy="830997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PRÁCE = základní činnost, kterou člověk ve svém produktivním	        věku vykonává – stráví zde 1/3 pracovního dne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14414" y="3214686"/>
            <a:ext cx="6227089" cy="40011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Ideální stav:  mám práci, která je zajímavá a která mě baví.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4414" y="4071942"/>
            <a:ext cx="5127750" cy="40011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Nutný </a:t>
            </a:r>
            <a:r>
              <a:rPr lang="cs-CZ" sz="2000" dirty="0" smtClean="0"/>
              <a:t>stav</a:t>
            </a:r>
            <a:r>
              <a:rPr lang="cs-CZ" dirty="0" smtClean="0"/>
              <a:t>:  moje práce mě / moji rodinu musí uživit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4414" y="4857760"/>
            <a:ext cx="7321491" cy="163121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Nastal problém:  Přišel jsem o práci. Musím platit byt, energie, </a:t>
            </a:r>
          </a:p>
          <a:p>
            <a:r>
              <a:rPr lang="cs-CZ" sz="2000" dirty="0" smtClean="0"/>
              <a:t>                               složenky, mám hypotéku, musíme jíst, oblékat se … </a:t>
            </a:r>
          </a:p>
          <a:p>
            <a:r>
              <a:rPr lang="cs-CZ" sz="2000" dirty="0" smtClean="0"/>
              <a:t>                               Co budu dělat?</a:t>
            </a:r>
          </a:p>
          <a:p>
            <a:endParaRPr lang="cs-CZ" sz="2000" dirty="0" smtClean="0"/>
          </a:p>
          <a:p>
            <a:r>
              <a:rPr lang="cs-CZ" sz="2000" dirty="0" smtClean="0"/>
              <a:t>                               Skončil jsem školu. Jak najdu práci?</a:t>
            </a:r>
            <a:endParaRPr lang="cs-CZ" sz="2000" dirty="0"/>
          </a:p>
        </p:txBody>
      </p:sp>
      <p:cxnSp>
        <p:nvCxnSpPr>
          <p:cNvPr id="9" name="Přímá spojovací šipka 8"/>
          <p:cNvCxnSpPr/>
          <p:nvPr/>
        </p:nvCxnSpPr>
        <p:spPr>
          <a:xfrm rot="5400000" flipH="1" flipV="1">
            <a:off x="500034" y="3571876"/>
            <a:ext cx="714380" cy="71438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endCxn id="6" idx="1"/>
          </p:cNvCxnSpPr>
          <p:nvPr/>
        </p:nvCxnSpPr>
        <p:spPr>
          <a:xfrm flipV="1">
            <a:off x="500034" y="4271997"/>
            <a:ext cx="714380" cy="1425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H="1">
            <a:off x="464315" y="4321975"/>
            <a:ext cx="785818" cy="714380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build="allAtOnce" animBg="1"/>
      <p:bldP spid="6" grpId="0" build="allAtOnce" animBg="1"/>
      <p:bldP spid="7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HLEDÁM PRÁCI – PROČ? </a:t>
            </a:r>
            <a:br>
              <a:rPr lang="cs-CZ" sz="4000" b="1" dirty="0" smtClean="0">
                <a:solidFill>
                  <a:srgbClr val="FFC000"/>
                </a:solidFill>
              </a:rPr>
            </a:br>
            <a:r>
              <a:rPr lang="cs-CZ" sz="2800" dirty="0" smtClean="0">
                <a:solidFill>
                  <a:srgbClr val="FFC000"/>
                </a:solidFill>
              </a:rPr>
              <a:t>Spoj osobu s důvodem.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57554" y="1600201"/>
            <a:ext cx="5329246" cy="6857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9058" y="4357694"/>
            <a:ext cx="428628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nemá zatím žádnou praxi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9058" y="5143512"/>
            <a:ext cx="4089902" cy="64633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došlo ke zrušení pracovního místa či celé </a:t>
            </a:r>
          </a:p>
          <a:p>
            <a:r>
              <a:rPr lang="cs-CZ" dirty="0" smtClean="0"/>
              <a:t>                                  organizace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3571876"/>
            <a:ext cx="1672381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zaměstnaný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9058" y="3643314"/>
            <a:ext cx="4929222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nespokojený v současném zaměstnání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158" y="4357694"/>
            <a:ext cx="2880084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člověk se změněnou </a:t>
            </a:r>
          </a:p>
          <a:p>
            <a:r>
              <a:rPr lang="cs-CZ" sz="2400" dirty="0" smtClean="0"/>
              <a:t>   pracovní schopností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9058" y="1785926"/>
            <a:ext cx="4031553" cy="64633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nemohou  dojíždět tak daleko, nemohou </a:t>
            </a:r>
          </a:p>
          <a:p>
            <a:r>
              <a:rPr lang="cs-CZ" dirty="0" smtClean="0"/>
              <a:t>                            pracovat v noci …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29058" y="6072206"/>
            <a:ext cx="2468817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chce zkusit něco nového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5786" y="1857364"/>
            <a:ext cx="2087303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absolvent školy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57224" y="2714620"/>
            <a:ext cx="1985159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nezaměstnaný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9058" y="2714620"/>
            <a:ext cx="3989682" cy="64633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nemůže vykonávat požadované práce ze </a:t>
            </a:r>
          </a:p>
          <a:p>
            <a:r>
              <a:rPr lang="cs-CZ" dirty="0" smtClean="0"/>
              <a:t>                         zdravotních důvodů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4282" y="5500702"/>
            <a:ext cx="3137013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ženy po mateřské nebo </a:t>
            </a:r>
          </a:p>
          <a:p>
            <a:r>
              <a:rPr lang="cs-CZ" sz="2400" dirty="0" smtClean="0"/>
              <a:t>     rodičovské dovolené</a:t>
            </a:r>
            <a:endParaRPr lang="cs-CZ" sz="2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1" animBg="1"/>
      <p:bldP spid="13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  <a:solidFill>
            <a:schemeClr val="accent3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Jsem bez práce. Jak to mám řešit?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538" y="4286256"/>
            <a:ext cx="2138855" cy="461665"/>
          </a:xfrm>
          <a:prstGeom prst="rect">
            <a:avLst/>
          </a:prstGeom>
          <a:solidFill>
            <a:schemeClr val="accent4">
              <a:lumMod val="75000"/>
            </a:schemeClr>
          </a:solidFill>
          <a:effectLst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Hledám aktivně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1538" y="2143116"/>
            <a:ext cx="2410083" cy="461665"/>
          </a:xfrm>
          <a:prstGeom prst="rect">
            <a:avLst/>
          </a:prstGeom>
          <a:solidFill>
            <a:schemeClr val="accent5">
              <a:lumMod val="50000"/>
            </a:schemeClr>
          </a:solidFill>
          <a:effectLst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Pasivně vyčkávám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1857364"/>
            <a:ext cx="3206904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Někdo mi sám nabídne práci.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571744"/>
            <a:ext cx="3382529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 práce vlastně ani nemusím.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3571876"/>
            <a:ext cx="3662606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Vyptávám se známých, obcházím</a:t>
            </a:r>
          </a:p>
          <a:p>
            <a:r>
              <a:rPr lang="cs-CZ" sz="2000" dirty="0" smtClean="0"/>
              <a:t>         potenciální zaměstnavatele.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4643446"/>
            <a:ext cx="2409570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Hledám na internetu.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5429264"/>
            <a:ext cx="3130729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Registruji se na úřadu práce.</a:t>
            </a:r>
            <a:endParaRPr lang="cs-CZ" sz="2000" dirty="0"/>
          </a:p>
        </p:txBody>
      </p:sp>
      <p:cxnSp>
        <p:nvCxnSpPr>
          <p:cNvPr id="17" name="Přímá spojovací šipka 16"/>
          <p:cNvCxnSpPr>
            <a:stCxn id="4" idx="3"/>
            <a:endCxn id="8" idx="1"/>
          </p:cNvCxnSpPr>
          <p:nvPr/>
        </p:nvCxnSpPr>
        <p:spPr>
          <a:xfrm flipV="1">
            <a:off x="3210393" y="3925819"/>
            <a:ext cx="1361607" cy="591270"/>
          </a:xfrm>
          <a:prstGeom prst="straightConnector1">
            <a:avLst/>
          </a:prstGeom>
          <a:ln w="3810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4" idx="3"/>
            <a:endCxn id="9" idx="1"/>
          </p:cNvCxnSpPr>
          <p:nvPr/>
        </p:nvCxnSpPr>
        <p:spPr>
          <a:xfrm>
            <a:off x="3210393" y="4517089"/>
            <a:ext cx="1361607" cy="326412"/>
          </a:xfrm>
          <a:prstGeom prst="straightConnector1">
            <a:avLst/>
          </a:prstGeom>
          <a:ln w="3810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4" idx="3"/>
            <a:endCxn id="10" idx="1"/>
          </p:cNvCxnSpPr>
          <p:nvPr/>
        </p:nvCxnSpPr>
        <p:spPr>
          <a:xfrm>
            <a:off x="3210393" y="4517089"/>
            <a:ext cx="1361607" cy="1112230"/>
          </a:xfrm>
          <a:prstGeom prst="straightConnector1">
            <a:avLst/>
          </a:prstGeom>
          <a:ln w="3810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5" idx="3"/>
            <a:endCxn id="6" idx="1"/>
          </p:cNvCxnSpPr>
          <p:nvPr/>
        </p:nvCxnSpPr>
        <p:spPr>
          <a:xfrm flipV="1">
            <a:off x="3481621" y="2057419"/>
            <a:ext cx="1090379" cy="31653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5" idx="3"/>
            <a:endCxn id="7" idx="1"/>
          </p:cNvCxnSpPr>
          <p:nvPr/>
        </p:nvCxnSpPr>
        <p:spPr>
          <a:xfrm>
            <a:off x="3481621" y="2373949"/>
            <a:ext cx="1090379" cy="39785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Elipsa 38"/>
          <p:cNvSpPr/>
          <p:nvPr/>
        </p:nvSpPr>
        <p:spPr>
          <a:xfrm>
            <a:off x="428596" y="4071942"/>
            <a:ext cx="214314" cy="214314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 rot="207277">
            <a:off x="290608" y="2623940"/>
            <a:ext cx="601999" cy="1214805"/>
          </a:xfrm>
          <a:custGeom>
            <a:avLst/>
            <a:gdLst>
              <a:gd name="connsiteX0" fmla="*/ 0 w 394085"/>
              <a:gd name="connsiteY0" fmla="*/ 142213 h 832998"/>
              <a:gd name="connsiteX1" fmla="*/ 9330 w 394085"/>
              <a:gd name="connsiteY1" fmla="*/ 95560 h 832998"/>
              <a:gd name="connsiteX2" fmla="*/ 93306 w 394085"/>
              <a:gd name="connsiteY2" fmla="*/ 39577 h 832998"/>
              <a:gd name="connsiteX3" fmla="*/ 251926 w 394085"/>
              <a:gd name="connsiteY3" fmla="*/ 30246 h 832998"/>
              <a:gd name="connsiteX4" fmla="*/ 270588 w 394085"/>
              <a:gd name="connsiteY4" fmla="*/ 48907 h 832998"/>
              <a:gd name="connsiteX5" fmla="*/ 298579 w 394085"/>
              <a:gd name="connsiteY5" fmla="*/ 86230 h 832998"/>
              <a:gd name="connsiteX6" fmla="*/ 307910 w 394085"/>
              <a:gd name="connsiteY6" fmla="*/ 114221 h 832998"/>
              <a:gd name="connsiteX7" fmla="*/ 326571 w 394085"/>
              <a:gd name="connsiteY7" fmla="*/ 132883 h 832998"/>
              <a:gd name="connsiteX8" fmla="*/ 317241 w 394085"/>
              <a:gd name="connsiteY8" fmla="*/ 272842 h 832998"/>
              <a:gd name="connsiteX9" fmla="*/ 298579 w 394085"/>
              <a:gd name="connsiteY9" fmla="*/ 291503 h 832998"/>
              <a:gd name="connsiteX10" fmla="*/ 279918 w 394085"/>
              <a:gd name="connsiteY10" fmla="*/ 319495 h 832998"/>
              <a:gd name="connsiteX11" fmla="*/ 223935 w 394085"/>
              <a:gd name="connsiteY11" fmla="*/ 356817 h 832998"/>
              <a:gd name="connsiteX12" fmla="*/ 205273 w 394085"/>
              <a:gd name="connsiteY12" fmla="*/ 375479 h 832998"/>
              <a:gd name="connsiteX13" fmla="*/ 111967 w 394085"/>
              <a:gd name="connsiteY13" fmla="*/ 431462 h 832998"/>
              <a:gd name="connsiteX14" fmla="*/ 27992 w 394085"/>
              <a:gd name="connsiteY14" fmla="*/ 534099 h 832998"/>
              <a:gd name="connsiteX15" fmla="*/ 9330 w 394085"/>
              <a:gd name="connsiteY15" fmla="*/ 590083 h 832998"/>
              <a:gd name="connsiteX16" fmla="*/ 0 w 394085"/>
              <a:gd name="connsiteY16" fmla="*/ 618074 h 832998"/>
              <a:gd name="connsiteX17" fmla="*/ 9330 w 394085"/>
              <a:gd name="connsiteY17" fmla="*/ 711381 h 832998"/>
              <a:gd name="connsiteX18" fmla="*/ 46653 w 394085"/>
              <a:gd name="connsiteY18" fmla="*/ 758034 h 832998"/>
              <a:gd name="connsiteX19" fmla="*/ 65314 w 394085"/>
              <a:gd name="connsiteY19" fmla="*/ 786026 h 832998"/>
              <a:gd name="connsiteX20" fmla="*/ 93306 w 394085"/>
              <a:gd name="connsiteY20" fmla="*/ 804687 h 832998"/>
              <a:gd name="connsiteX21" fmla="*/ 205273 w 394085"/>
              <a:gd name="connsiteY21" fmla="*/ 832679 h 832998"/>
              <a:gd name="connsiteX22" fmla="*/ 317241 w 394085"/>
              <a:gd name="connsiteY22" fmla="*/ 823348 h 832998"/>
              <a:gd name="connsiteX23" fmla="*/ 354563 w 394085"/>
              <a:gd name="connsiteY23" fmla="*/ 767364 h 832998"/>
              <a:gd name="connsiteX24" fmla="*/ 373224 w 394085"/>
              <a:gd name="connsiteY24" fmla="*/ 739372 h 832998"/>
              <a:gd name="connsiteX25" fmla="*/ 391886 w 394085"/>
              <a:gd name="connsiteY25" fmla="*/ 711381 h 832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94085" h="832998">
                <a:moveTo>
                  <a:pt x="0" y="142213"/>
                </a:moveTo>
                <a:cubicBezTo>
                  <a:pt x="3110" y="126662"/>
                  <a:pt x="1171" y="109159"/>
                  <a:pt x="9330" y="95560"/>
                </a:cubicBezTo>
                <a:cubicBezTo>
                  <a:pt x="38829" y="46395"/>
                  <a:pt x="49938" y="50419"/>
                  <a:pt x="93306" y="39577"/>
                </a:cubicBezTo>
                <a:cubicBezTo>
                  <a:pt x="152669" y="0"/>
                  <a:pt x="129382" y="7269"/>
                  <a:pt x="251926" y="30246"/>
                </a:cubicBezTo>
                <a:cubicBezTo>
                  <a:pt x="260572" y="31867"/>
                  <a:pt x="264956" y="42149"/>
                  <a:pt x="270588" y="48907"/>
                </a:cubicBezTo>
                <a:cubicBezTo>
                  <a:pt x="280543" y="60854"/>
                  <a:pt x="289249" y="73789"/>
                  <a:pt x="298579" y="86230"/>
                </a:cubicBezTo>
                <a:cubicBezTo>
                  <a:pt x="301689" y="95560"/>
                  <a:pt x="302850" y="105787"/>
                  <a:pt x="307910" y="114221"/>
                </a:cubicBezTo>
                <a:cubicBezTo>
                  <a:pt x="312436" y="121764"/>
                  <a:pt x="326054" y="124101"/>
                  <a:pt x="326571" y="132883"/>
                </a:cubicBezTo>
                <a:cubicBezTo>
                  <a:pt x="329317" y="179559"/>
                  <a:pt x="325367" y="226797"/>
                  <a:pt x="317241" y="272842"/>
                </a:cubicBezTo>
                <a:cubicBezTo>
                  <a:pt x="315712" y="281505"/>
                  <a:pt x="304075" y="284634"/>
                  <a:pt x="298579" y="291503"/>
                </a:cubicBezTo>
                <a:cubicBezTo>
                  <a:pt x="291574" y="300260"/>
                  <a:pt x="288357" y="312110"/>
                  <a:pt x="279918" y="319495"/>
                </a:cubicBezTo>
                <a:cubicBezTo>
                  <a:pt x="263039" y="334264"/>
                  <a:pt x="239794" y="340958"/>
                  <a:pt x="223935" y="356817"/>
                </a:cubicBezTo>
                <a:cubicBezTo>
                  <a:pt x="217714" y="363038"/>
                  <a:pt x="212593" y="370599"/>
                  <a:pt x="205273" y="375479"/>
                </a:cubicBezTo>
                <a:cubicBezTo>
                  <a:pt x="161098" y="404929"/>
                  <a:pt x="158227" y="385201"/>
                  <a:pt x="111967" y="431462"/>
                </a:cubicBezTo>
                <a:cubicBezTo>
                  <a:pt x="60747" y="482683"/>
                  <a:pt x="49613" y="480048"/>
                  <a:pt x="27992" y="534099"/>
                </a:cubicBezTo>
                <a:cubicBezTo>
                  <a:pt x="20686" y="552363"/>
                  <a:pt x="15551" y="571422"/>
                  <a:pt x="9330" y="590083"/>
                </a:cubicBezTo>
                <a:lnTo>
                  <a:pt x="0" y="618074"/>
                </a:lnTo>
                <a:cubicBezTo>
                  <a:pt x="3110" y="649176"/>
                  <a:pt x="2301" y="680924"/>
                  <a:pt x="9330" y="711381"/>
                </a:cubicBezTo>
                <a:cubicBezTo>
                  <a:pt x="13986" y="731556"/>
                  <a:pt x="34879" y="743316"/>
                  <a:pt x="46653" y="758034"/>
                </a:cubicBezTo>
                <a:cubicBezTo>
                  <a:pt x="53658" y="766791"/>
                  <a:pt x="57385" y="778097"/>
                  <a:pt x="65314" y="786026"/>
                </a:cubicBezTo>
                <a:cubicBezTo>
                  <a:pt x="73243" y="793955"/>
                  <a:pt x="83058" y="800133"/>
                  <a:pt x="93306" y="804687"/>
                </a:cubicBezTo>
                <a:cubicBezTo>
                  <a:pt x="137664" y="824401"/>
                  <a:pt x="158330" y="824855"/>
                  <a:pt x="205273" y="832679"/>
                </a:cubicBezTo>
                <a:cubicBezTo>
                  <a:pt x="242596" y="829569"/>
                  <a:pt x="281054" y="832998"/>
                  <a:pt x="317241" y="823348"/>
                </a:cubicBezTo>
                <a:cubicBezTo>
                  <a:pt x="347856" y="815184"/>
                  <a:pt x="344289" y="787912"/>
                  <a:pt x="354563" y="767364"/>
                </a:cubicBezTo>
                <a:cubicBezTo>
                  <a:pt x="359578" y="757334"/>
                  <a:pt x="366219" y="748129"/>
                  <a:pt x="373224" y="739372"/>
                </a:cubicBezTo>
                <a:cubicBezTo>
                  <a:pt x="394085" y="713296"/>
                  <a:pt x="391886" y="731352"/>
                  <a:pt x="391886" y="711381"/>
                </a:cubicBezTo>
              </a:path>
            </a:pathLst>
          </a:cu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 rot="205223">
            <a:off x="8215338" y="1643050"/>
            <a:ext cx="428628" cy="1047312"/>
          </a:xfrm>
          <a:custGeom>
            <a:avLst/>
            <a:gdLst>
              <a:gd name="connsiteX0" fmla="*/ 0 w 394085"/>
              <a:gd name="connsiteY0" fmla="*/ 142213 h 832998"/>
              <a:gd name="connsiteX1" fmla="*/ 9330 w 394085"/>
              <a:gd name="connsiteY1" fmla="*/ 95560 h 832998"/>
              <a:gd name="connsiteX2" fmla="*/ 93306 w 394085"/>
              <a:gd name="connsiteY2" fmla="*/ 39577 h 832998"/>
              <a:gd name="connsiteX3" fmla="*/ 251926 w 394085"/>
              <a:gd name="connsiteY3" fmla="*/ 30246 h 832998"/>
              <a:gd name="connsiteX4" fmla="*/ 270588 w 394085"/>
              <a:gd name="connsiteY4" fmla="*/ 48907 h 832998"/>
              <a:gd name="connsiteX5" fmla="*/ 298579 w 394085"/>
              <a:gd name="connsiteY5" fmla="*/ 86230 h 832998"/>
              <a:gd name="connsiteX6" fmla="*/ 307910 w 394085"/>
              <a:gd name="connsiteY6" fmla="*/ 114221 h 832998"/>
              <a:gd name="connsiteX7" fmla="*/ 326571 w 394085"/>
              <a:gd name="connsiteY7" fmla="*/ 132883 h 832998"/>
              <a:gd name="connsiteX8" fmla="*/ 317241 w 394085"/>
              <a:gd name="connsiteY8" fmla="*/ 272842 h 832998"/>
              <a:gd name="connsiteX9" fmla="*/ 298579 w 394085"/>
              <a:gd name="connsiteY9" fmla="*/ 291503 h 832998"/>
              <a:gd name="connsiteX10" fmla="*/ 279918 w 394085"/>
              <a:gd name="connsiteY10" fmla="*/ 319495 h 832998"/>
              <a:gd name="connsiteX11" fmla="*/ 223935 w 394085"/>
              <a:gd name="connsiteY11" fmla="*/ 356817 h 832998"/>
              <a:gd name="connsiteX12" fmla="*/ 205273 w 394085"/>
              <a:gd name="connsiteY12" fmla="*/ 375479 h 832998"/>
              <a:gd name="connsiteX13" fmla="*/ 111967 w 394085"/>
              <a:gd name="connsiteY13" fmla="*/ 431462 h 832998"/>
              <a:gd name="connsiteX14" fmla="*/ 27992 w 394085"/>
              <a:gd name="connsiteY14" fmla="*/ 534099 h 832998"/>
              <a:gd name="connsiteX15" fmla="*/ 9330 w 394085"/>
              <a:gd name="connsiteY15" fmla="*/ 590083 h 832998"/>
              <a:gd name="connsiteX16" fmla="*/ 0 w 394085"/>
              <a:gd name="connsiteY16" fmla="*/ 618074 h 832998"/>
              <a:gd name="connsiteX17" fmla="*/ 9330 w 394085"/>
              <a:gd name="connsiteY17" fmla="*/ 711381 h 832998"/>
              <a:gd name="connsiteX18" fmla="*/ 46653 w 394085"/>
              <a:gd name="connsiteY18" fmla="*/ 758034 h 832998"/>
              <a:gd name="connsiteX19" fmla="*/ 65314 w 394085"/>
              <a:gd name="connsiteY19" fmla="*/ 786026 h 832998"/>
              <a:gd name="connsiteX20" fmla="*/ 93306 w 394085"/>
              <a:gd name="connsiteY20" fmla="*/ 804687 h 832998"/>
              <a:gd name="connsiteX21" fmla="*/ 205273 w 394085"/>
              <a:gd name="connsiteY21" fmla="*/ 832679 h 832998"/>
              <a:gd name="connsiteX22" fmla="*/ 317241 w 394085"/>
              <a:gd name="connsiteY22" fmla="*/ 823348 h 832998"/>
              <a:gd name="connsiteX23" fmla="*/ 354563 w 394085"/>
              <a:gd name="connsiteY23" fmla="*/ 767364 h 832998"/>
              <a:gd name="connsiteX24" fmla="*/ 373224 w 394085"/>
              <a:gd name="connsiteY24" fmla="*/ 739372 h 832998"/>
              <a:gd name="connsiteX25" fmla="*/ 391886 w 394085"/>
              <a:gd name="connsiteY25" fmla="*/ 711381 h 832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94085" h="832998">
                <a:moveTo>
                  <a:pt x="0" y="142213"/>
                </a:moveTo>
                <a:cubicBezTo>
                  <a:pt x="3110" y="126662"/>
                  <a:pt x="1171" y="109159"/>
                  <a:pt x="9330" y="95560"/>
                </a:cubicBezTo>
                <a:cubicBezTo>
                  <a:pt x="38829" y="46395"/>
                  <a:pt x="49938" y="50419"/>
                  <a:pt x="93306" y="39577"/>
                </a:cubicBezTo>
                <a:cubicBezTo>
                  <a:pt x="152669" y="0"/>
                  <a:pt x="129382" y="7269"/>
                  <a:pt x="251926" y="30246"/>
                </a:cubicBezTo>
                <a:cubicBezTo>
                  <a:pt x="260572" y="31867"/>
                  <a:pt x="264956" y="42149"/>
                  <a:pt x="270588" y="48907"/>
                </a:cubicBezTo>
                <a:cubicBezTo>
                  <a:pt x="280543" y="60854"/>
                  <a:pt x="289249" y="73789"/>
                  <a:pt x="298579" y="86230"/>
                </a:cubicBezTo>
                <a:cubicBezTo>
                  <a:pt x="301689" y="95560"/>
                  <a:pt x="302850" y="105787"/>
                  <a:pt x="307910" y="114221"/>
                </a:cubicBezTo>
                <a:cubicBezTo>
                  <a:pt x="312436" y="121764"/>
                  <a:pt x="326054" y="124101"/>
                  <a:pt x="326571" y="132883"/>
                </a:cubicBezTo>
                <a:cubicBezTo>
                  <a:pt x="329317" y="179559"/>
                  <a:pt x="325367" y="226797"/>
                  <a:pt x="317241" y="272842"/>
                </a:cubicBezTo>
                <a:cubicBezTo>
                  <a:pt x="315712" y="281505"/>
                  <a:pt x="304075" y="284634"/>
                  <a:pt x="298579" y="291503"/>
                </a:cubicBezTo>
                <a:cubicBezTo>
                  <a:pt x="291574" y="300260"/>
                  <a:pt x="288357" y="312110"/>
                  <a:pt x="279918" y="319495"/>
                </a:cubicBezTo>
                <a:cubicBezTo>
                  <a:pt x="263039" y="334264"/>
                  <a:pt x="239794" y="340958"/>
                  <a:pt x="223935" y="356817"/>
                </a:cubicBezTo>
                <a:cubicBezTo>
                  <a:pt x="217714" y="363038"/>
                  <a:pt x="212593" y="370599"/>
                  <a:pt x="205273" y="375479"/>
                </a:cubicBezTo>
                <a:cubicBezTo>
                  <a:pt x="161098" y="404929"/>
                  <a:pt x="158227" y="385201"/>
                  <a:pt x="111967" y="431462"/>
                </a:cubicBezTo>
                <a:cubicBezTo>
                  <a:pt x="60747" y="482683"/>
                  <a:pt x="49613" y="480048"/>
                  <a:pt x="27992" y="534099"/>
                </a:cubicBezTo>
                <a:cubicBezTo>
                  <a:pt x="20686" y="552363"/>
                  <a:pt x="15551" y="571422"/>
                  <a:pt x="9330" y="590083"/>
                </a:cubicBezTo>
                <a:lnTo>
                  <a:pt x="0" y="618074"/>
                </a:lnTo>
                <a:cubicBezTo>
                  <a:pt x="3110" y="649176"/>
                  <a:pt x="2301" y="680924"/>
                  <a:pt x="9330" y="711381"/>
                </a:cubicBezTo>
                <a:cubicBezTo>
                  <a:pt x="13986" y="731556"/>
                  <a:pt x="34879" y="743316"/>
                  <a:pt x="46653" y="758034"/>
                </a:cubicBezTo>
                <a:cubicBezTo>
                  <a:pt x="53658" y="766791"/>
                  <a:pt x="57385" y="778097"/>
                  <a:pt x="65314" y="786026"/>
                </a:cubicBezTo>
                <a:cubicBezTo>
                  <a:pt x="73243" y="793955"/>
                  <a:pt x="83058" y="800133"/>
                  <a:pt x="93306" y="804687"/>
                </a:cubicBezTo>
                <a:cubicBezTo>
                  <a:pt x="137664" y="824401"/>
                  <a:pt x="158330" y="824855"/>
                  <a:pt x="205273" y="832679"/>
                </a:cubicBezTo>
                <a:cubicBezTo>
                  <a:pt x="242596" y="829569"/>
                  <a:pt x="281054" y="832998"/>
                  <a:pt x="317241" y="823348"/>
                </a:cubicBezTo>
                <a:cubicBezTo>
                  <a:pt x="347856" y="815184"/>
                  <a:pt x="344289" y="787912"/>
                  <a:pt x="354563" y="767364"/>
                </a:cubicBezTo>
                <a:cubicBezTo>
                  <a:pt x="359578" y="757334"/>
                  <a:pt x="366219" y="748129"/>
                  <a:pt x="373224" y="739372"/>
                </a:cubicBezTo>
                <a:cubicBezTo>
                  <a:pt x="394085" y="713296"/>
                  <a:pt x="391886" y="731352"/>
                  <a:pt x="391886" y="711381"/>
                </a:cubicBezTo>
              </a:path>
            </a:pathLst>
          </a:cu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8286776" y="2857496"/>
            <a:ext cx="214314" cy="214314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39" grpId="0" animBg="1"/>
      <p:bldP spid="41" grpId="0" animBg="1"/>
      <p:bldP spid="42" grpId="0" animBg="1"/>
      <p:bldP spid="4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HLEDISKA DŮLEŽITÁ PRO VÝBĚR ZAMĚSTNÁNÍ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000" dirty="0" smtClean="0">
                <a:solidFill>
                  <a:schemeClr val="bg1"/>
                </a:solidFill>
              </a:rPr>
              <a:t>(ZDŮVODNI)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728" y="2000240"/>
            <a:ext cx="115384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bydliště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7686" y="2071678"/>
            <a:ext cx="3961213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pracovní doba – volná x pevná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14942" y="3143248"/>
            <a:ext cx="1869551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práce z domu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57950" y="5500702"/>
            <a:ext cx="1754711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noční směny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85984" y="4286256"/>
            <a:ext cx="2026324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práce zajímavá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3143248"/>
            <a:ext cx="2975815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společenské postavení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7224" y="5572140"/>
            <a:ext cx="4649286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manuální práce x psychicky náročná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6446" y="4286256"/>
            <a:ext cx="2271584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odměna za práci</a:t>
            </a:r>
            <a:endParaRPr lang="cs-CZ" sz="2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dnes 1.6.2012 133.JPG"/>
          <p:cNvPicPr>
            <a:picLocks noChangeAspect="1"/>
          </p:cNvPicPr>
          <p:nvPr/>
        </p:nvPicPr>
        <p:blipFill>
          <a:blip r:embed="rId2" cstate="print"/>
          <a:srcRect t="6250" b="15624"/>
          <a:stretch>
            <a:fillRect/>
          </a:stretch>
        </p:blipFill>
        <p:spPr>
          <a:xfrm>
            <a:off x="0" y="1500150"/>
            <a:ext cx="9144000" cy="535785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FFC000"/>
                </a:solidFill>
              </a:rPr>
              <a:t>                  ÚŘAD PRÁCE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15074" y="642918"/>
            <a:ext cx="224215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státní instituce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1643050"/>
            <a:ext cx="1423210" cy="461665"/>
          </a:xfrm>
          <a:prstGeom prst="rect">
            <a:avLst/>
          </a:prstGeom>
          <a:ln w="1905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TRUTNOV</a:t>
            </a:r>
            <a:endParaRPr lang="cs-CZ" sz="2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8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FFC000"/>
                </a:solidFill>
              </a:rPr>
              <a:t>                  ÚŘAD PRÁCE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15074" y="642918"/>
            <a:ext cx="224215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státní instituce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1571612"/>
            <a:ext cx="3654847" cy="461665"/>
          </a:xfrm>
          <a:prstGeom prst="rect">
            <a:avLst/>
          </a:prstGeom>
          <a:ln w="1905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Hlavní činnosti úřadu práce:</a:t>
            </a:r>
            <a:endParaRPr lang="cs-CZ" sz="2400" dirty="0"/>
          </a:p>
        </p:txBody>
      </p:sp>
      <p:pic>
        <p:nvPicPr>
          <p:cNvPr id="10" name="Obrázek 9" descr="HOS1 002.JPG"/>
          <p:cNvPicPr>
            <a:picLocks noChangeAspect="1"/>
          </p:cNvPicPr>
          <p:nvPr/>
        </p:nvPicPr>
        <p:blipFill>
          <a:blip r:embed="rId2" cstate="print"/>
          <a:srcRect l="10629" r="5664"/>
          <a:stretch>
            <a:fillRect/>
          </a:stretch>
        </p:blipFill>
        <p:spPr>
          <a:xfrm>
            <a:off x="0" y="2214554"/>
            <a:ext cx="4500594" cy="464344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357686" y="2071678"/>
            <a:ext cx="4643470" cy="43088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Poskytuje informace o pracovním trhu     </a:t>
            </a: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7686" y="2928934"/>
            <a:ext cx="4643470" cy="43088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Vede evidenci uchazečů o zaměstnání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7686" y="3857628"/>
            <a:ext cx="4643470" cy="43088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Vede evidenci volných pracovních míst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7686" y="4786322"/>
            <a:ext cx="4643470" cy="43088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Zajišťuje a organizuje rekvalifikace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7686" y="5643578"/>
            <a:ext cx="4665764" cy="76944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200" dirty="0" smtClean="0"/>
              <a:t>Denně aktualizuje informace o volných </a:t>
            </a:r>
          </a:p>
          <a:p>
            <a:pPr algn="ctr"/>
            <a:r>
              <a:rPr lang="cs-CZ" sz="2200" dirty="0" smtClean="0"/>
              <a:t>    pracovních místech</a:t>
            </a:r>
            <a:endParaRPr lang="cs-CZ" sz="22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8" grpId="0" build="p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9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Hledám na internetu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1714488"/>
            <a:ext cx="7167731" cy="76944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200" dirty="0" smtClean="0"/>
              <a:t>Na webových stránkách  </a:t>
            </a:r>
            <a:r>
              <a:rPr lang="cs-CZ" sz="2200" dirty="0" smtClean="0">
                <a:hlinkClick r:id="rId2"/>
              </a:rPr>
              <a:t>http://www.</a:t>
            </a:r>
            <a:r>
              <a:rPr lang="cs-CZ" sz="2200" dirty="0" err="1" smtClean="0">
                <a:hlinkClick r:id="rId2"/>
              </a:rPr>
              <a:t>upcr.eu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smtClean="0"/>
              <a:t>  vyhledám </a:t>
            </a:r>
          </a:p>
          <a:p>
            <a:pPr marL="457200" indent="-457200"/>
            <a:r>
              <a:rPr lang="cs-CZ" sz="2200" dirty="0" smtClean="0"/>
              <a:t>             interaktivní mapku.</a:t>
            </a:r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714620"/>
            <a:ext cx="5151538" cy="43088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200" dirty="0" smtClean="0"/>
              <a:t>2.  Najdu kraj  (okres), v němž sháním práci.</a:t>
            </a: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4857760"/>
            <a:ext cx="8643998" cy="163121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Výhody:</a:t>
            </a:r>
            <a:r>
              <a:rPr lang="cs-CZ" sz="2000" b="1" dirty="0" smtClean="0"/>
              <a:t>    </a:t>
            </a:r>
            <a:r>
              <a:rPr lang="cs-CZ" sz="2000" dirty="0" smtClean="0"/>
              <a:t>hledám z domova, mám na hledání dostatek času, mohu přemýšlet </a:t>
            </a:r>
          </a:p>
          <a:p>
            <a:r>
              <a:rPr lang="cs-CZ" sz="2000" dirty="0" smtClean="0"/>
              <a:t>                a zkoušet různé varianty, nemusím obcházet potenciální zaměstnavatele, </a:t>
            </a:r>
          </a:p>
          <a:p>
            <a:r>
              <a:rPr lang="cs-CZ" sz="2000" dirty="0" smtClean="0"/>
              <a:t>                abych se dozvěděl/a,  že volné místo není žádné, často stačí se dotázat </a:t>
            </a:r>
          </a:p>
          <a:p>
            <a:r>
              <a:rPr lang="cs-CZ" sz="2000" dirty="0" smtClean="0"/>
              <a:t>                emailem či telefonicky na uvedené kontaktní adrese na platnost       </a:t>
            </a:r>
          </a:p>
          <a:p>
            <a:r>
              <a:rPr lang="cs-CZ" sz="2000" dirty="0" smtClean="0"/>
              <a:t>                nabídky …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4000504"/>
            <a:ext cx="4874091" cy="43088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200" dirty="0" smtClean="0"/>
              <a:t>4.  Otevřu okno Nabídky zaměstnavatelů.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3357562"/>
            <a:ext cx="2056782" cy="43088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3.  </a:t>
            </a:r>
            <a:r>
              <a:rPr lang="cs-CZ" sz="2200" dirty="0" smtClean="0"/>
              <a:t>Zaregistruji</a:t>
            </a:r>
            <a:r>
              <a:rPr lang="cs-CZ" dirty="0" smtClean="0"/>
              <a:t> se.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  <p:bldP spid="5" grpId="0" build="p" animBg="1"/>
      <p:bldP spid="6" grpId="0" build="p" animBg="1"/>
      <p:bldP spid="7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 pojmu práce + vyvozování a odůvodňování, proč</a:t>
                      </a:r>
                      <a:r>
                        <a:rPr lang="cs-CZ" baseline="0" dirty="0" smtClean="0"/>
                        <a:t> chodíme do práce (baví mě - musím se uživit – přišel jsem o práci)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Interaktivní tabule: Žáci spojují nezaměstnané osoby s důvody, které</a:t>
                      </a:r>
                      <a:r>
                        <a:rPr lang="cs-CZ" baseline="0" dirty="0" smtClean="0"/>
                        <a:t> je vedou k hledání práce, diskutují o důvodech.</a:t>
                      </a:r>
                      <a:r>
                        <a:rPr lang="cs-CZ" dirty="0" smtClean="0"/>
                        <a:t> 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Hledání</a:t>
                      </a:r>
                      <a:r>
                        <a:rPr lang="cs-CZ" baseline="0" dirty="0" smtClean="0"/>
                        <a:t> práce - a</a:t>
                      </a:r>
                      <a:r>
                        <a:rPr lang="cs-CZ" dirty="0" smtClean="0"/>
                        <a:t>ktivní a pasivní přístup 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Úřad práce – hlavní činnosti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Další</a:t>
                      </a:r>
                      <a:r>
                        <a:rPr lang="cs-CZ" baseline="0" dirty="0" smtClean="0"/>
                        <a:t> možnost hledání práce: přes internetové nabídky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Pro případ většího zájmu ze strany žáků je v prezentaci připraven internetový odkaz:  </a:t>
                      </a:r>
                      <a:r>
                        <a:rPr lang="cs-CZ" sz="1800" dirty="0" smtClean="0">
                          <a:hlinkClick r:id="rId2"/>
                        </a:rPr>
                        <a:t>http://www.</a:t>
                      </a:r>
                      <a:r>
                        <a:rPr lang="cs-CZ" sz="1800" dirty="0" err="1" smtClean="0">
                          <a:hlinkClick r:id="rId2"/>
                        </a:rPr>
                        <a:t>upcr.eu</a:t>
                      </a:r>
                      <a:r>
                        <a:rPr lang="cs-CZ" sz="1800" dirty="0" smtClean="0">
                          <a:hlinkClick r:id="rId2"/>
                        </a:rPr>
                        <a:t>/</a:t>
                      </a:r>
                      <a:r>
                        <a:rPr lang="cs-CZ" sz="1800" dirty="0" smtClean="0"/>
                        <a:t> ,</a:t>
                      </a:r>
                      <a:r>
                        <a:rPr lang="cs-CZ" sz="1800" baseline="0" dirty="0" smtClean="0"/>
                        <a:t> dne 8. 3. 2012</a:t>
                      </a:r>
                      <a:endParaRPr lang="cs-CZ" dirty="0" smtClean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5337271"/>
              </p:ext>
            </p:extLst>
          </p:nvPr>
        </p:nvGraphicFramePr>
        <p:xfrm>
          <a:off x="857224" y="4071942"/>
          <a:ext cx="7358114" cy="18752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Fotografie i texty </a:t>
                      </a:r>
                      <a:r>
                        <a:rPr lang="cs-CZ" baseline="0" dirty="0" smtClean="0"/>
                        <a:t>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Do prezentace je zařazen internetový</a:t>
                      </a:r>
                      <a:r>
                        <a:rPr lang="cs-CZ" baseline="0" dirty="0" smtClean="0"/>
                        <a:t> odkaz pro případné použití v průběhu vyučování.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</TotalTime>
  <Words>547</Words>
  <Application>Microsoft Office PowerPoint</Application>
  <PresentationFormat>Předvádění na obrazovce (4:3)</PresentationFormat>
  <Paragraphs>103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HLEDÁNÍ ZAMĚSTNÁNÍ</vt:lpstr>
      <vt:lpstr>Prezentace aplikace PowerPoint</vt:lpstr>
      <vt:lpstr>PRÁCE A ZAMĚSTNÁNÍ</vt:lpstr>
      <vt:lpstr>HLEDÁM PRÁCI – PROČ?  Spoj osobu s důvodem.</vt:lpstr>
      <vt:lpstr>Jsem bez práce. Jak to mám řešit?</vt:lpstr>
      <vt:lpstr>HLEDISKA DŮLEŽITÁ PRO VÝBĚR ZAMĚSTNÁNÍ (ZDŮVODNI)</vt:lpstr>
      <vt:lpstr>                  ÚŘAD PRÁCE</vt:lpstr>
      <vt:lpstr>                  ÚŘAD PRÁCE</vt:lpstr>
      <vt:lpstr>Hledám na internetu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Baculáková Helena</cp:lastModifiedBy>
  <cp:revision>81</cp:revision>
  <dcterms:created xsi:type="dcterms:W3CDTF">2012-01-20T18:34:33Z</dcterms:created>
  <dcterms:modified xsi:type="dcterms:W3CDTF">2012-09-01T09:35:33Z</dcterms:modified>
</cp:coreProperties>
</file>