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2" r:id="rId4"/>
    <p:sldId id="260" r:id="rId5"/>
    <p:sldId id="261" r:id="rId6"/>
    <p:sldId id="263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BEAD"/>
    <a:srgbClr val="C48D72"/>
    <a:srgbClr val="F68D36"/>
    <a:srgbClr val="BC5908"/>
    <a:srgbClr val="C08000"/>
    <a:srgbClr val="D5AE9B"/>
    <a:srgbClr val="642F04"/>
    <a:srgbClr val="F59DA3"/>
    <a:srgbClr val="E4CBBE"/>
    <a:srgbClr val="E9D4C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hecke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hecke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hecke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hecke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hecke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hecke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hecke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hecke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hecke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hecke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checke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4CBBE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hecke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obs.cz/poradna/pozvali-me/pri-pohovoru/" TargetMode="External"/><Relationship Id="rId2" Type="http://schemas.openxmlformats.org/officeDocument/2006/relationships/hyperlink" Target="http://www.finance.cz/zpravy/finance/117103-chcete-uspet-u-pracovniho-pohovoru-/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e.cz/zpravy/finance/117103-chcete-uspet-u-pracovniho-pohovoru-/" TargetMode="External"/><Relationship Id="rId2" Type="http://schemas.openxmlformats.org/officeDocument/2006/relationships/hyperlink" Target="http://www.jobs.cz/poradna/pozvali-me/pri-pohovoru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500043"/>
            <a:ext cx="7843838" cy="1143007"/>
          </a:xfrm>
          <a:solidFill>
            <a:schemeClr val="bg1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VZNIK PRACOVNÍHO POMĚRU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2000240"/>
            <a:ext cx="7929618" cy="407196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</a:t>
            </a:r>
            <a:r>
              <a:rPr lang="cs-CZ" sz="2000" smtClean="0">
                <a:solidFill>
                  <a:schemeClr val="bg1"/>
                </a:solidFill>
              </a:rPr>
              <a:t>:  VY_32_INOVACE_01_B_08_VZNIK </a:t>
            </a:r>
            <a:r>
              <a:rPr lang="cs-CZ" sz="2000" dirty="0" smtClean="0">
                <a:solidFill>
                  <a:schemeClr val="bg1"/>
                </a:solidFill>
              </a:rPr>
              <a:t>PRACOVNÍHO POMĚRU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bg1"/>
              </a:solidFill>
            </a:endParaRPr>
          </a:p>
          <a:p>
            <a:pPr algn="l"/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checke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rgbClr val="DDBEAD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7. března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rgbClr val="DDB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března 2012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rgbClr val="DDBEAD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VIII.B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rgbClr val="DDBEAD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rgbClr val="DDBEAD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rgbClr val="DDBEAD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právo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rgbClr val="DDBEAD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VZNIK PRACOVNÍHO POMĚRU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rgbClr val="DDBEAD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Pracovní poměr, zájem o pracovní pozici, příprava na pracovní pohovor, pracovní pohovor, dobré rady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checke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  <a:solidFill>
            <a:schemeClr val="bg1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Vydej se směrem k prvnímu zaměstnání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43306" y="1571612"/>
            <a:ext cx="1617687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základní škola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728" y="2214554"/>
            <a:ext cx="1497013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střední škola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86446" y="2143116"/>
            <a:ext cx="916405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učiliště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0562" y="3071810"/>
            <a:ext cx="1215589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výuční list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388" y="3071810"/>
            <a:ext cx="2362634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výuční list + maturita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71604" y="3071810"/>
            <a:ext cx="1088055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maturita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00232" y="3929066"/>
            <a:ext cx="2204514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vyšší odborná škola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3929066"/>
            <a:ext cx="1470787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vysoká škola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14678" y="4857760"/>
            <a:ext cx="1578702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absolutorium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2844" y="4857760"/>
            <a:ext cx="2737737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státní závěrečná zkouška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28926" y="6000768"/>
            <a:ext cx="4094391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lgerian" pitchFamily="82" charset="0"/>
              </a:rPr>
              <a:t>VSTUP DO ZAMĚSTNÁNÍ</a:t>
            </a:r>
            <a:endParaRPr lang="cs-CZ" sz="2800" b="1" dirty="0">
              <a:solidFill>
                <a:srgbClr val="FF0000"/>
              </a:solidFill>
              <a:latin typeface="Algerian" pitchFamily="82" charset="0"/>
            </a:endParaRPr>
          </a:p>
        </p:txBody>
      </p:sp>
      <p:cxnSp>
        <p:nvCxnSpPr>
          <p:cNvPr id="15" name="Přímá spojovací šipka 14"/>
          <p:cNvCxnSpPr>
            <a:stCxn id="3" idx="1"/>
            <a:endCxn id="4" idx="0"/>
          </p:cNvCxnSpPr>
          <p:nvPr/>
        </p:nvCxnSpPr>
        <p:spPr>
          <a:xfrm rot="10800000" flipV="1">
            <a:off x="2177236" y="1771666"/>
            <a:ext cx="1466071" cy="442887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3" idx="3"/>
            <a:endCxn id="5" idx="0"/>
          </p:cNvCxnSpPr>
          <p:nvPr/>
        </p:nvCxnSpPr>
        <p:spPr>
          <a:xfrm>
            <a:off x="5260993" y="1771667"/>
            <a:ext cx="983656" cy="371449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4" idx="2"/>
            <a:endCxn id="8" idx="0"/>
          </p:cNvCxnSpPr>
          <p:nvPr/>
        </p:nvCxnSpPr>
        <p:spPr>
          <a:xfrm rot="5400000">
            <a:off x="1917861" y="2812436"/>
            <a:ext cx="457146" cy="61603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5" idx="2"/>
            <a:endCxn id="6" idx="0"/>
          </p:cNvCxnSpPr>
          <p:nvPr/>
        </p:nvCxnSpPr>
        <p:spPr>
          <a:xfrm rot="5400000">
            <a:off x="5412211" y="2239372"/>
            <a:ext cx="528584" cy="1136292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5" idx="2"/>
            <a:endCxn id="7" idx="0"/>
          </p:cNvCxnSpPr>
          <p:nvPr/>
        </p:nvCxnSpPr>
        <p:spPr>
          <a:xfrm rot="16200000" flipH="1">
            <a:off x="6663385" y="2124490"/>
            <a:ext cx="528584" cy="1366056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8" idx="2"/>
            <a:endCxn id="9" idx="0"/>
          </p:cNvCxnSpPr>
          <p:nvPr/>
        </p:nvCxnSpPr>
        <p:spPr>
          <a:xfrm rot="16200000" flipH="1">
            <a:off x="2380487" y="3207064"/>
            <a:ext cx="457146" cy="986857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8" idx="2"/>
            <a:endCxn id="10" idx="0"/>
          </p:cNvCxnSpPr>
          <p:nvPr/>
        </p:nvCxnSpPr>
        <p:spPr>
          <a:xfrm rot="5400000">
            <a:off x="1304081" y="3117515"/>
            <a:ext cx="457146" cy="1165956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9" idx="2"/>
            <a:endCxn id="11" idx="0"/>
          </p:cNvCxnSpPr>
          <p:nvPr/>
        </p:nvCxnSpPr>
        <p:spPr>
          <a:xfrm rot="16200000" flipH="1">
            <a:off x="3288967" y="4142698"/>
            <a:ext cx="528584" cy="901540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>
            <a:stCxn id="10" idx="2"/>
            <a:endCxn id="12" idx="0"/>
          </p:cNvCxnSpPr>
          <p:nvPr/>
        </p:nvCxnSpPr>
        <p:spPr>
          <a:xfrm rot="16200000" flipH="1">
            <a:off x="966402" y="4312449"/>
            <a:ext cx="528584" cy="562037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stCxn id="11" idx="2"/>
            <a:endCxn id="13" idx="0"/>
          </p:cNvCxnSpPr>
          <p:nvPr/>
        </p:nvCxnSpPr>
        <p:spPr>
          <a:xfrm rot="16200000" flipH="1">
            <a:off x="4118626" y="5143272"/>
            <a:ext cx="742898" cy="972093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stCxn id="12" idx="2"/>
            <a:endCxn id="13" idx="0"/>
          </p:cNvCxnSpPr>
          <p:nvPr/>
        </p:nvCxnSpPr>
        <p:spPr>
          <a:xfrm rot="16200000" flipH="1">
            <a:off x="2872468" y="3897114"/>
            <a:ext cx="742898" cy="3464409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6" idx="2"/>
          </p:cNvCxnSpPr>
          <p:nvPr/>
        </p:nvCxnSpPr>
        <p:spPr>
          <a:xfrm rot="16200000" flipH="1">
            <a:off x="5647456" y="2932820"/>
            <a:ext cx="742900" cy="1821099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stCxn id="7" idx="2"/>
            <a:endCxn id="13" idx="0"/>
          </p:cNvCxnSpPr>
          <p:nvPr/>
        </p:nvCxnSpPr>
        <p:spPr>
          <a:xfrm rot="5400000">
            <a:off x="5028990" y="3419053"/>
            <a:ext cx="2528848" cy="2634583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>
            <a:stCxn id="8" idx="3"/>
          </p:cNvCxnSpPr>
          <p:nvPr/>
        </p:nvCxnSpPr>
        <p:spPr>
          <a:xfrm>
            <a:off x="2659659" y="3271865"/>
            <a:ext cx="3698291" cy="1443019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šipka 58"/>
          <p:cNvCxnSpPr>
            <a:stCxn id="9" idx="3"/>
          </p:cNvCxnSpPr>
          <p:nvPr/>
        </p:nvCxnSpPr>
        <p:spPr>
          <a:xfrm>
            <a:off x="4204746" y="4129121"/>
            <a:ext cx="1938890" cy="800077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válný popisek 65"/>
          <p:cNvSpPr/>
          <p:nvPr/>
        </p:nvSpPr>
        <p:spPr>
          <a:xfrm rot="21221433">
            <a:off x="7172024" y="1024951"/>
            <a:ext cx="1785950" cy="612648"/>
          </a:xfrm>
          <a:prstGeom prst="wedgeEllipseCallout">
            <a:avLst>
              <a:gd name="adj1" fmla="val -166450"/>
              <a:gd name="adj2" fmla="val -7558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TADY STOJÍŠ</a:t>
            </a:r>
            <a:endParaRPr lang="cs-CZ" dirty="0"/>
          </a:p>
        </p:txBody>
      </p:sp>
    </p:spTree>
  </p:cSld>
  <p:clrMapOvr>
    <a:masterClrMapping/>
  </p:clrMapOvr>
  <p:transition spd="med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3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4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2" dur="20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3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224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3" grpId="1" build="allAtOnce" animBg="1"/>
      <p:bldP spid="66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Hledání zaměstnání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71544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i="1" u="sng" dirty="0" smtClean="0"/>
              <a:t>Úkol pro tebe:</a:t>
            </a:r>
            <a:r>
              <a:rPr lang="cs-CZ" sz="2000" dirty="0" smtClean="0"/>
              <a:t>  Z minulé hodiny si zopakuj, jakým způsobem budeš hledat</a:t>
            </a:r>
          </a:p>
          <a:p>
            <a:pPr>
              <a:buNone/>
            </a:pPr>
            <a:r>
              <a:rPr lang="cs-CZ" sz="2000" dirty="0" smtClean="0"/>
              <a:t>                          zaměstnání. </a:t>
            </a:r>
            <a:r>
              <a:rPr lang="cs-CZ" sz="2000" b="1" i="1" u="sng" dirty="0" smtClean="0"/>
              <a:t>Kde můžeš najít pomoc?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072330" y="2428868"/>
            <a:ext cx="1784143" cy="52322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Úřad práce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14612" y="3143248"/>
            <a:ext cx="4432624" cy="52322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lgerian" pitchFamily="82" charset="0"/>
              </a:rPr>
              <a:t>VYBRALI JSTE SI PRÁCI?  </a:t>
            </a:r>
            <a:endParaRPr lang="cs-CZ" sz="2800" dirty="0">
              <a:latin typeface="Algerian" pitchFamily="82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4500570"/>
            <a:ext cx="7515134" cy="461665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Zajímejte se, zda je místo volné a podnikněte první kroky</a:t>
            </a:r>
            <a:r>
              <a:rPr lang="cs-CZ" sz="2400" dirty="0" smtClean="0">
                <a:solidFill>
                  <a:schemeClr val="bg1"/>
                </a:solidFill>
              </a:rPr>
              <a:t>: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42976" y="5715016"/>
            <a:ext cx="1960088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telefonický dotaz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00496" y="5715016"/>
            <a:ext cx="838691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e-mail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29322" y="5715016"/>
            <a:ext cx="1853328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osobní návštěva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12" name="Přímá spojovací šipka 11"/>
          <p:cNvCxnSpPr>
            <a:stCxn id="6" idx="2"/>
            <a:endCxn id="7" idx="0"/>
          </p:cNvCxnSpPr>
          <p:nvPr/>
        </p:nvCxnSpPr>
        <p:spPr>
          <a:xfrm rot="5400000">
            <a:off x="4284369" y="3854015"/>
            <a:ext cx="834102" cy="459009"/>
          </a:xfrm>
          <a:prstGeom prst="straightConnector1">
            <a:avLst/>
          </a:prstGeom>
          <a:ln w="762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7" idx="2"/>
            <a:endCxn id="8" idx="0"/>
          </p:cNvCxnSpPr>
          <p:nvPr/>
        </p:nvCxnSpPr>
        <p:spPr>
          <a:xfrm rot="5400000">
            <a:off x="2921078" y="4164178"/>
            <a:ext cx="752781" cy="2348895"/>
          </a:xfrm>
          <a:prstGeom prst="straightConnector1">
            <a:avLst/>
          </a:prstGeom>
          <a:ln w="762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7" idx="2"/>
            <a:endCxn id="9" idx="0"/>
          </p:cNvCxnSpPr>
          <p:nvPr/>
        </p:nvCxnSpPr>
        <p:spPr>
          <a:xfrm rot="5400000">
            <a:off x="4069489" y="5312589"/>
            <a:ext cx="752781" cy="52073"/>
          </a:xfrm>
          <a:prstGeom prst="straightConnector1">
            <a:avLst/>
          </a:prstGeom>
          <a:ln w="762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7" idx="2"/>
            <a:endCxn id="10" idx="0"/>
          </p:cNvCxnSpPr>
          <p:nvPr/>
        </p:nvCxnSpPr>
        <p:spPr>
          <a:xfrm rot="16200000" flipH="1">
            <a:off x="5287560" y="4146589"/>
            <a:ext cx="752781" cy="2384071"/>
          </a:xfrm>
          <a:prstGeom prst="straightConnector1">
            <a:avLst/>
          </a:prstGeom>
          <a:ln w="762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5857884" y="2214554"/>
            <a:ext cx="1214446" cy="214314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build="allAtOnce" animBg="1"/>
      <p:bldP spid="6" grpId="0" build="allAtOnce" animBg="1"/>
      <p:bldP spid="7" grpId="0" build="p" animBg="1"/>
      <p:bldP spid="8" grpId="0" build="allAtOnce" animBg="1"/>
      <p:bldP spid="9" grpId="0" build="allAtOnce" animBg="1"/>
      <p:bldP spid="10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PŘÍPRAVA NA POHOVOR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200" dirty="0" smtClean="0">
                <a:solidFill>
                  <a:schemeClr val="accent6">
                    <a:lumMod val="50000"/>
                  </a:schemeClr>
                </a:solidFill>
              </a:rPr>
              <a:t>U POTENCIÁLNÍHO ZAMĚSTNAVATELE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2143116"/>
            <a:ext cx="6928628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Slušně se oblékni.  -  Vysvětli, jak si představuješ slušné ustrojení.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2143116"/>
            <a:ext cx="359394" cy="369332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1.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4348" y="2643182"/>
            <a:ext cx="5861605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Dobře si předem rozmysli, jak a o čem budeš hovořit . 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4348" y="4143380"/>
            <a:ext cx="6345391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Včas si připrav doklady.  -  Které doklady si s sebou vezmeš?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5786" y="6143644"/>
            <a:ext cx="3542188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Zjisti si několik informací o firmě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4282" y="2643182"/>
            <a:ext cx="359394" cy="369332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2.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282" y="4143380"/>
            <a:ext cx="359394" cy="369332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3.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5720" y="6143644"/>
            <a:ext cx="359394" cy="369332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4.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57488" y="1571612"/>
            <a:ext cx="3578224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57150">
            <a:solidFill>
              <a:srgbClr val="642F04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DOBRÉ RADY PRO TEBE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43042" y="3071810"/>
            <a:ext cx="2307042" cy="369332"/>
          </a:xfrm>
          <a:prstGeom prst="rect">
            <a:avLst/>
          </a:prstGeom>
          <a:solidFill>
            <a:srgbClr val="C48D72"/>
          </a:solidFill>
          <a:ln w="1905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Jak – slušně, asertivně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43042" y="3429000"/>
            <a:ext cx="5243167" cy="646331"/>
          </a:xfrm>
          <a:prstGeom prst="rect">
            <a:avLst/>
          </a:prstGeom>
          <a:solidFill>
            <a:srgbClr val="C48D72"/>
          </a:solidFill>
          <a:ln w="1905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O čem – jak ses dozvěděl / dozvěděla o volném místě</a:t>
            </a:r>
          </a:p>
          <a:p>
            <a:r>
              <a:rPr lang="cs-CZ" b="1" dirty="0" smtClean="0"/>
              <a:t>             – proč chceš pracovat právě na této pozici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14480" y="4572008"/>
            <a:ext cx="1801134" cy="369332"/>
          </a:xfrm>
          <a:prstGeom prst="rect">
            <a:avLst/>
          </a:prstGeom>
          <a:solidFill>
            <a:srgbClr val="C48D72"/>
          </a:solidFill>
          <a:ln w="1905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Občanský průkaz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86182" y="4572008"/>
            <a:ext cx="3112327" cy="369332"/>
          </a:xfrm>
          <a:prstGeom prst="rect">
            <a:avLst/>
          </a:prstGeom>
          <a:solidFill>
            <a:srgbClr val="C48D72"/>
          </a:solidFill>
          <a:ln w="1905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Doklady o dosaženém vzdělání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14480" y="5000636"/>
            <a:ext cx="4175630" cy="369332"/>
          </a:xfrm>
          <a:prstGeom prst="rect">
            <a:avLst/>
          </a:prstGeom>
          <a:solidFill>
            <a:srgbClr val="C48D72"/>
          </a:solidFill>
          <a:ln w="1905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Žádost o přijetí </a:t>
            </a:r>
            <a:r>
              <a:rPr lang="cs-CZ" sz="1600" b="1" dirty="0" smtClean="0"/>
              <a:t>(pokud jsi ji </a:t>
            </a:r>
            <a:r>
              <a:rPr lang="cs-CZ" sz="1600" b="1" dirty="0" smtClean="0"/>
              <a:t>nedodal </a:t>
            </a:r>
            <a:r>
              <a:rPr lang="cs-CZ" sz="1600" b="1" dirty="0" smtClean="0"/>
              <a:t>předem)</a:t>
            </a:r>
            <a:endParaRPr lang="cs-CZ" sz="1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85852" y="5429264"/>
            <a:ext cx="7358113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i="1" u="sng" dirty="0" smtClean="0"/>
              <a:t>Úkol pro tebe:  </a:t>
            </a:r>
            <a:r>
              <a:rPr lang="cs-CZ" dirty="0" smtClean="0"/>
              <a:t>Ve spolupráci s učitelem českého jazyka si připravte životopis, </a:t>
            </a:r>
          </a:p>
          <a:p>
            <a:r>
              <a:rPr lang="cs-CZ" dirty="0" smtClean="0"/>
              <a:t>                          který byste přiložili k žádosti o zaměstnání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29388" y="5000636"/>
            <a:ext cx="1053943" cy="369332"/>
          </a:xfrm>
          <a:prstGeom prst="rect">
            <a:avLst/>
          </a:prstGeom>
          <a:solidFill>
            <a:srgbClr val="C48D72"/>
          </a:solidFill>
          <a:ln w="1905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Životopis</a:t>
            </a:r>
            <a:endParaRPr lang="cs-CZ" b="1" dirty="0"/>
          </a:p>
        </p:txBody>
      </p:sp>
    </p:spTree>
  </p:cSld>
  <p:clrMapOvr>
    <a:masterClrMapping/>
  </p:clrMapOvr>
  <p:transition spd="med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  <p:bldP spid="20" grpId="0" build="allAtOnce" animBg="1"/>
      <p:bldP spid="21" grpId="0" build="allAtOnce" animBg="1"/>
      <p:bldP spid="22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U POHOVORU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00364" y="1643050"/>
            <a:ext cx="3095719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rgbClr val="642F04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42F04"/>
                </a:solidFill>
                <a:latin typeface="Aharoni" pitchFamily="2" charset="-79"/>
                <a:cs typeface="Aharoni" pitchFamily="2" charset="-79"/>
              </a:rPr>
              <a:t>DALŠÍ DOBRÉ RADY</a:t>
            </a:r>
            <a:endParaRPr lang="cs-CZ" sz="2400" b="1" dirty="0">
              <a:solidFill>
                <a:srgbClr val="642F04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786190"/>
            <a:ext cx="7737759" cy="707886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Při pohovoru se snaž být příjemný, hovoř klidně, s přehledem, chovej se 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                 přirozeně, usmívej se.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2285992"/>
            <a:ext cx="7224478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Dostav se k pohovoru nejméně o 5 minut dříve, než máš určený čas.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2857496"/>
            <a:ext cx="7936275" cy="707886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Pokud ti někdo nabídne ruku, přijmi ji. Ty však v žádném případě sám ruku 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                 první nepodávej!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5357826"/>
            <a:ext cx="3190810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Zajímej se o nabízenou </a:t>
            </a:r>
            <a:r>
              <a:rPr lang="cs-CZ" sz="2000" dirty="0" smtClean="0">
                <a:solidFill>
                  <a:schemeClr val="bg1"/>
                </a:solidFill>
              </a:rPr>
              <a:t>práci.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472" y="4714884"/>
            <a:ext cx="4067396" cy="400110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Pozorně poslouchej, neskákej do řeči.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472" y="6000768"/>
            <a:ext cx="8358246" cy="707886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Na závěr položte dotaz, jakým způsobem budeš informován o výsledku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                   </a:t>
            </a:r>
            <a:r>
              <a:rPr lang="cs-CZ" sz="2000" dirty="0" smtClean="0">
                <a:solidFill>
                  <a:schemeClr val="bg1"/>
                </a:solidFill>
              </a:rPr>
              <a:t>pohovoru.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VZNIK PRACOVNÍHO POMĚRU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1714488"/>
            <a:ext cx="8715436" cy="800219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</a:rPr>
              <a:t>Pracovní poměr </a:t>
            </a:r>
            <a:r>
              <a:rPr lang="cs-CZ" sz="2200" dirty="0" smtClean="0">
                <a:solidFill>
                  <a:schemeClr val="bg1"/>
                </a:solidFill>
              </a:rPr>
              <a:t>= smluvní vztah mezi zaměstnavatelem a zaměstnancem,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                                           a to na základě pracovní smlouvy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71670" y="2571744"/>
            <a:ext cx="6980052" cy="76944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200" dirty="0" smtClean="0">
                <a:solidFill>
                  <a:schemeClr val="bg1"/>
                </a:solidFill>
              </a:rPr>
              <a:t> zaměstnanec vykonává pro zaměstnavatele činnost, za niž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              mu zaměstnavatel poskytuje mzdu nebo plat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28662" y="4143380"/>
            <a:ext cx="6935488" cy="1692771"/>
          </a:xfrm>
          <a:prstGeom prst="rect">
            <a:avLst/>
          </a:prstGeom>
          <a:solidFill>
            <a:schemeClr val="bg1"/>
          </a:solidFill>
          <a:ln w="76200">
            <a:solidFill>
              <a:srgbClr val="642F04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Vztah mezi zaměstnancem a zaměstnavatelem upravuje: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               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zákon č. 262/2006 Sb., zákoník práce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	konkrétně upravuje: vznik  a zrušení pracovního poměru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práva a povinnosti obou stran</a:t>
            </a:r>
          </a:p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			</a:t>
            </a:r>
            <a:r>
              <a:rPr lang="cs-CZ" sz="2000" smtClean="0">
                <a:solidFill>
                  <a:schemeClr val="accent6">
                    <a:lumMod val="50000"/>
                  </a:schemeClr>
                </a:solidFill>
              </a:rPr>
              <a:t>      pracovní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doba …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build="p" animBg="1"/>
      <p:bldP spid="9" grpId="0" build="p" animBg="1"/>
      <p:bldP spid="10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3214686"/>
            <a:ext cx="8429684" cy="646331"/>
          </a:xfrm>
          <a:prstGeom prst="rect">
            <a:avLst/>
          </a:prstGeom>
          <a:ln w="57150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http://www.finance.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zpravy</a:t>
            </a:r>
            <a:r>
              <a:rPr lang="cs-CZ" dirty="0" smtClean="0">
                <a:hlinkClick r:id="rId2"/>
              </a:rPr>
              <a:t>/finance/117103-chcete-</a:t>
            </a:r>
            <a:r>
              <a:rPr lang="cs-CZ" dirty="0" err="1" smtClean="0">
                <a:hlinkClick r:id="rId2"/>
              </a:rPr>
              <a:t>uspet</a:t>
            </a:r>
            <a:r>
              <a:rPr lang="cs-CZ" dirty="0" smtClean="0">
                <a:hlinkClick r:id="rId2"/>
              </a:rPr>
              <a:t>-u-</a:t>
            </a:r>
            <a:r>
              <a:rPr lang="cs-CZ" dirty="0" err="1" smtClean="0">
                <a:hlinkClick r:id="rId2"/>
              </a:rPr>
              <a:t>pracovniho</a:t>
            </a:r>
            <a:r>
              <a:rPr lang="cs-CZ" dirty="0" smtClean="0">
                <a:hlinkClick r:id="rId2"/>
              </a:rPr>
              <a:t>-pohovoru-/</a:t>
            </a:r>
            <a:endParaRPr lang="cs-CZ" dirty="0" smtClean="0"/>
          </a:p>
          <a:p>
            <a:r>
              <a:rPr lang="cs-CZ" dirty="0" smtClean="0"/>
              <a:t>          dne 7. 3. 2012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785794"/>
            <a:ext cx="8637301" cy="107721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Kde se můžeme dozvědět 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lgerian" pitchFamily="82" charset="0"/>
              </a:rPr>
              <a:t>další informace o přijímacím pohovoru? 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7158" y="4357694"/>
            <a:ext cx="8072494" cy="369332"/>
          </a:xfrm>
          <a:prstGeom prst="rect">
            <a:avLst/>
          </a:prstGeom>
          <a:ln w="57150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jobs.cz</a:t>
            </a:r>
            <a:r>
              <a:rPr lang="cs-CZ" dirty="0" smtClean="0">
                <a:hlinkClick r:id="rId3"/>
              </a:rPr>
              <a:t>/poradna/pozvali-</a:t>
            </a:r>
            <a:r>
              <a:rPr lang="cs-CZ" dirty="0" err="1" smtClean="0">
                <a:hlinkClick r:id="rId3"/>
              </a:rPr>
              <a:t>me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pri</a:t>
            </a:r>
            <a:r>
              <a:rPr lang="cs-CZ" dirty="0" smtClean="0">
                <a:hlinkClick r:id="rId3"/>
              </a:rPr>
              <a:t>-pohovoru/</a:t>
            </a:r>
            <a:r>
              <a:rPr lang="cs-CZ" dirty="0" smtClean="0"/>
              <a:t>, dne 7.3.2012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2357430"/>
            <a:ext cx="2348592" cy="461665"/>
          </a:xfrm>
          <a:prstGeom prst="rect">
            <a:avLst/>
          </a:prstGeom>
          <a:noFill/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INTERNET</a:t>
            </a:r>
            <a:r>
              <a:rPr lang="cs-CZ" sz="2000" dirty="0" smtClean="0">
                <a:solidFill>
                  <a:schemeClr val="bg1"/>
                </a:solidFill>
              </a:rPr>
              <a:t>  -  např.: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build="allAtOnce" animBg="1"/>
      <p:bldP spid="5" grpId="0" build="allAtOnce" animBg="1"/>
      <p:bldP spid="6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785786" y="857232"/>
          <a:ext cx="750099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0990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Najdi si svoji cestu ze základní školy do prvního zaměstnání – Všichni mají jeden společný cíl: nástup do zaměstnání 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 z minulé hodiny: Jak hledáme zaměstnání, úřad práce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Co dělat před vznikem pracovního poměru – zájem o práci, příprava na pohovor, přijímací pohovor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Vznik</a:t>
                      </a:r>
                      <a:r>
                        <a:rPr lang="cs-CZ" baseline="0" dirty="0" smtClean="0"/>
                        <a:t> pracovního poměru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Mezipředmětové vztahy:  Český jazyk – Napiš svůj životopis, který bys přiložil k žádosti o zaměstnání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lang="cs-CZ" dirty="0" smtClean="0"/>
                        <a:t>Pro případ většího zájmu ze strany žáků jsou v prezentaci připraveny internetové odkazy:   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    </a:t>
                      </a:r>
                      <a:r>
                        <a:rPr lang="cs-CZ" dirty="0" smtClean="0">
                          <a:hlinkClick r:id="rId2"/>
                        </a:rPr>
                        <a:t>http://www.</a:t>
                      </a:r>
                      <a:r>
                        <a:rPr lang="cs-CZ" dirty="0" err="1" smtClean="0">
                          <a:hlinkClick r:id="rId2"/>
                        </a:rPr>
                        <a:t>jobs.cz</a:t>
                      </a:r>
                      <a:r>
                        <a:rPr lang="cs-CZ" dirty="0" smtClean="0">
                          <a:hlinkClick r:id="rId2"/>
                        </a:rPr>
                        <a:t>/poradna/pozvali-</a:t>
                      </a:r>
                      <a:r>
                        <a:rPr lang="cs-CZ" dirty="0" err="1" smtClean="0">
                          <a:hlinkClick r:id="rId2"/>
                        </a:rPr>
                        <a:t>me</a:t>
                      </a:r>
                      <a:r>
                        <a:rPr lang="cs-CZ" dirty="0" smtClean="0">
                          <a:hlinkClick r:id="rId2"/>
                        </a:rPr>
                        <a:t>/</a:t>
                      </a:r>
                      <a:r>
                        <a:rPr lang="cs-CZ" dirty="0" err="1" smtClean="0">
                          <a:hlinkClick r:id="rId2"/>
                        </a:rPr>
                        <a:t>pri</a:t>
                      </a:r>
                      <a:r>
                        <a:rPr lang="cs-CZ" dirty="0" smtClean="0">
                          <a:hlinkClick r:id="rId2"/>
                        </a:rPr>
                        <a:t>-pohovoru/</a:t>
                      </a:r>
                      <a:r>
                        <a:rPr lang="cs-CZ" dirty="0" smtClean="0"/>
                        <a:t>, dne 7.3.2012</a:t>
                      </a:r>
                    </a:p>
                    <a:p>
                      <a:r>
                        <a:rPr lang="cs-CZ" dirty="0" smtClean="0"/>
                        <a:t>       </a:t>
                      </a:r>
                      <a:r>
                        <a:rPr lang="cs-CZ" dirty="0" smtClean="0">
                          <a:hlinkClick r:id="rId3"/>
                        </a:rPr>
                        <a:t>http://www.finance.</a:t>
                      </a:r>
                      <a:r>
                        <a:rPr lang="cs-CZ" dirty="0" err="1" smtClean="0">
                          <a:hlinkClick r:id="rId3"/>
                        </a:rPr>
                        <a:t>cz</a:t>
                      </a:r>
                      <a:r>
                        <a:rPr lang="cs-CZ" dirty="0" smtClean="0">
                          <a:hlinkClick r:id="rId3"/>
                        </a:rPr>
                        <a:t>/</a:t>
                      </a:r>
                      <a:r>
                        <a:rPr lang="cs-CZ" dirty="0" err="1" smtClean="0">
                          <a:hlinkClick r:id="rId3"/>
                        </a:rPr>
                        <a:t>zpravy</a:t>
                      </a:r>
                      <a:r>
                        <a:rPr lang="cs-CZ" dirty="0" smtClean="0">
                          <a:hlinkClick r:id="rId3"/>
                        </a:rPr>
                        <a:t>/finance/117103-chcete-</a:t>
                      </a:r>
                      <a:r>
                        <a:rPr lang="cs-CZ" dirty="0" err="1" smtClean="0">
                          <a:hlinkClick r:id="rId3"/>
                        </a:rPr>
                        <a:t>uspet</a:t>
                      </a:r>
                      <a:r>
                        <a:rPr lang="cs-CZ" dirty="0" smtClean="0">
                          <a:hlinkClick r:id="rId3"/>
                        </a:rPr>
                        <a:t>-u-</a:t>
                      </a:r>
                      <a:r>
                        <a:rPr lang="cs-CZ" dirty="0" err="1" smtClean="0">
                          <a:hlinkClick r:id="rId3"/>
                        </a:rPr>
                        <a:t>pracovniho</a:t>
                      </a:r>
                      <a:r>
                        <a:rPr lang="cs-CZ" dirty="0" smtClean="0">
                          <a:hlinkClick r:id="rId3"/>
                        </a:rPr>
                        <a:t>-pohovoru-/</a:t>
                      </a:r>
                      <a:r>
                        <a:rPr lang="cs-CZ" baseline="0" dirty="0" smtClean="0"/>
                        <a:t> , </a:t>
                      </a:r>
                      <a:r>
                        <a:rPr lang="cs-CZ" dirty="0" smtClean="0"/>
                        <a:t>dne 7. 3. 2012</a:t>
                      </a:r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85786" y="5072074"/>
          <a:ext cx="7500990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0990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Vše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Do prezentace jsou zařazeny internetové</a:t>
                      </a:r>
                      <a:r>
                        <a:rPr lang="cs-CZ" baseline="0" dirty="0" smtClean="0"/>
                        <a:t> odkazy pro případné možné použití.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checke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417</TotalTime>
  <Words>583</Words>
  <Application>Microsoft Office PowerPoint</Application>
  <PresentationFormat>Předvádění na obrazovce (4:3)</PresentationFormat>
  <Paragraphs>105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VZNIK PRACOVNÍHO POMĚRU</vt:lpstr>
      <vt:lpstr>Snímek 2</vt:lpstr>
      <vt:lpstr>Vydej se směrem k prvnímu zaměstnání</vt:lpstr>
      <vt:lpstr>Hledání zaměstnání</vt:lpstr>
      <vt:lpstr> PŘÍPRAVA NA POHOVOR U POTENCIÁLNÍHO ZAMĚSTNAVATELE </vt:lpstr>
      <vt:lpstr>U POHOVORU</vt:lpstr>
      <vt:lpstr>VZNIK PRACOVNÍHO POMĚRU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U1</cp:lastModifiedBy>
  <cp:revision>86</cp:revision>
  <dcterms:created xsi:type="dcterms:W3CDTF">2012-01-20T18:34:33Z</dcterms:created>
  <dcterms:modified xsi:type="dcterms:W3CDTF">2012-09-01T13:25:36Z</dcterms:modified>
</cp:coreProperties>
</file>