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7"/>
  </p:notesMasterIdLst>
  <p:sldIdLst>
    <p:sldId id="256" r:id="rId2"/>
    <p:sldId id="260" r:id="rId3"/>
    <p:sldId id="258" r:id="rId4"/>
    <p:sldId id="257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7" d="100"/>
          <a:sy n="47" d="100"/>
        </p:scale>
        <p:origin x="-61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  Základní škola a Mateřská škola Studená, okres Jindřichův Hradec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Marie Hrbková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VY_32_INOVACE_5A01M3_Dělení celku na části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Dělení celku na části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 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  Základní škola a Mateřská škola Studená, okres Jindřichův Hradec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Marie Hrbková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VY_32_INOVACE_5A01M3_Dělení celku na části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Dělení celku na části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 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154482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Pro 3. ročník základní školy</a:t>
            </a:r>
          </a:p>
          <a:p>
            <a:pPr marL="0" indent="0">
              <a:buNone/>
            </a:pPr>
            <a:r>
              <a:rPr lang="cs-CZ" dirty="0" smtClean="0"/>
              <a:t>Prezentace  na interaktivní tabuli</a:t>
            </a:r>
            <a:r>
              <a:rPr lang="cs-CZ" dirty="0"/>
              <a:t> </a:t>
            </a:r>
            <a:r>
              <a:rPr lang="cs-CZ" dirty="0" smtClean="0"/>
              <a:t>/ pracovní listy/</a:t>
            </a:r>
          </a:p>
          <a:p>
            <a:pPr marL="0" indent="0">
              <a:buNone/>
            </a:pPr>
            <a:r>
              <a:rPr lang="cs-CZ" dirty="0" smtClean="0"/>
              <a:t>Pomůcky: tabule násobků, </a:t>
            </a:r>
            <a:r>
              <a:rPr lang="cs-CZ" dirty="0" smtClean="0"/>
              <a:t>list papíru pro </a:t>
            </a:r>
            <a:r>
              <a:rPr lang="cs-CZ" dirty="0" smtClean="0"/>
              <a:t>každého žáka</a:t>
            </a:r>
          </a:p>
          <a:p>
            <a:pPr marL="0" indent="0">
              <a:buNone/>
            </a:pPr>
            <a:r>
              <a:rPr lang="cs-CZ" dirty="0" smtClean="0"/>
              <a:t>Inovace: názorná ukázka dělení celku na části spojená s výpočtem </a:t>
            </a:r>
          </a:p>
          <a:p>
            <a:pPr marL="0" indent="0">
              <a:buNone/>
            </a:pPr>
            <a:r>
              <a:rPr lang="cs-CZ" dirty="0" smtClean="0"/>
              <a:t>Metodické pokyny:</a:t>
            </a:r>
          </a:p>
          <a:p>
            <a:pPr marL="514350" indent="-514350">
              <a:buAutoNum type="arabicPeriod"/>
            </a:pPr>
            <a:r>
              <a:rPr lang="cs-CZ" dirty="0" smtClean="0"/>
              <a:t>snímek– </a:t>
            </a:r>
            <a:r>
              <a:rPr lang="cs-CZ" dirty="0" smtClean="0"/>
              <a:t>dělení části na poloviny / přeložení </a:t>
            </a:r>
            <a:r>
              <a:rPr lang="cs-CZ" dirty="0" smtClean="0"/>
              <a:t>papíru na polovinu, dokreslování/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snímek– </a:t>
            </a:r>
            <a:r>
              <a:rPr lang="cs-CZ" dirty="0" smtClean="0"/>
              <a:t>dělení části na čtvrtiny / přeložení </a:t>
            </a:r>
            <a:r>
              <a:rPr lang="cs-CZ" dirty="0" smtClean="0"/>
              <a:t>papíru </a:t>
            </a:r>
            <a:r>
              <a:rPr lang="cs-CZ" dirty="0" smtClean="0"/>
              <a:t>na čtvrtiny/</a:t>
            </a:r>
          </a:p>
          <a:p>
            <a:pPr marL="514350" indent="-514350">
              <a:buAutoNum type="arabicPeriod"/>
            </a:pPr>
            <a:r>
              <a:rPr lang="cs-CZ" smtClean="0"/>
              <a:t>snímek- </a:t>
            </a:r>
            <a:r>
              <a:rPr lang="cs-CZ" dirty="0" smtClean="0"/>
              <a:t>test </a:t>
            </a:r>
          </a:p>
        </p:txBody>
      </p:sp>
    </p:spTree>
    <p:extLst>
      <p:ext uri="{BB962C8B-B14F-4D97-AF65-F5344CB8AC3E}">
        <p14:creationId xmlns:p14="http://schemas.microsoft.com/office/powerpoint/2010/main" val="3307155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DĚLENÍ CELKU NA ČÁSTI  </a:t>
            </a:r>
            <a:r>
              <a:rPr lang="cs-CZ" sz="3200" u="sng" dirty="0" smtClean="0">
                <a:solidFill>
                  <a:schemeClr val="accent6">
                    <a:lumMod val="75000"/>
                  </a:schemeClr>
                </a:solidFill>
              </a:rPr>
              <a:t>POLOVINA</a:t>
            </a:r>
            <a:endParaRPr lang="cs-CZ" sz="3200" u="sng" dirty="0"/>
          </a:p>
        </p:txBody>
      </p:sp>
      <p:sp>
        <p:nvSpPr>
          <p:cNvPr id="3" name="Obdélník 2"/>
          <p:cNvSpPr/>
          <p:nvPr/>
        </p:nvSpPr>
        <p:spPr>
          <a:xfrm>
            <a:off x="1619672" y="1268760"/>
            <a:ext cx="5976664" cy="864096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C00000"/>
                </a:solidFill>
              </a:rPr>
              <a:t>Výpočet poloviny -  : 2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1259632" y="2564904"/>
            <a:ext cx="2088232" cy="2088232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2303748" y="2132856"/>
            <a:ext cx="0" cy="3168352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3743908" y="2132856"/>
            <a:ext cx="2592288" cy="781236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Vypočítej polovinu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707904" y="2914092"/>
            <a:ext cx="4752528" cy="80294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Z 10, z 8, z 16, z 12, z 6, z </a:t>
            </a:r>
            <a:r>
              <a:rPr lang="cs-CZ" sz="2400" dirty="0" smtClean="0">
                <a:solidFill>
                  <a:srgbClr val="C00000"/>
                </a:solidFill>
              </a:rPr>
              <a:t>18</a:t>
            </a:r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3707904" y="4365104"/>
            <a:ext cx="1728192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732240" y="4365104"/>
            <a:ext cx="1728192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743908" y="4974704"/>
            <a:ext cx="1728192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6732240" y="4974704"/>
            <a:ext cx="1728192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743908" y="5517232"/>
            <a:ext cx="1728192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6732240" y="5517232"/>
            <a:ext cx="1728192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1717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CELKU NA ČÁSTI </a:t>
            </a:r>
            <a:r>
              <a:rPr lang="cs-CZ" u="sng" dirty="0" smtClean="0">
                <a:solidFill>
                  <a:schemeClr val="accent6">
                    <a:lumMod val="75000"/>
                  </a:schemeClr>
                </a:solidFill>
              </a:rPr>
              <a:t>ČTVRTINY</a:t>
            </a:r>
            <a:endParaRPr lang="cs-CZ" u="sng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Vývojový diagram: nebo 2"/>
          <p:cNvSpPr/>
          <p:nvPr/>
        </p:nvSpPr>
        <p:spPr>
          <a:xfrm>
            <a:off x="1403648" y="2564904"/>
            <a:ext cx="2232248" cy="2016224"/>
          </a:xfrm>
          <a:prstGeom prst="flowChartOr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995937" y="2060848"/>
            <a:ext cx="3096344" cy="792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Vypočítej čtvrtinu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609087" y="1196752"/>
            <a:ext cx="6984776" cy="864096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Výpočet čtvrtiny -    : 4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95936" y="2852936"/>
            <a:ext cx="4968552" cy="100811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Z 8, z 24, z 16, ze 4, z 32, z </a:t>
            </a:r>
            <a:r>
              <a:rPr lang="cs-CZ" sz="2400" dirty="0" smtClean="0">
                <a:solidFill>
                  <a:srgbClr val="C00000"/>
                </a:solidFill>
              </a:rPr>
              <a:t>20</a:t>
            </a:r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995937" y="4581128"/>
            <a:ext cx="1872207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3995936" y="5276056"/>
            <a:ext cx="1872207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3938493" y="5905399"/>
            <a:ext cx="1872207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6480212" y="4611038"/>
            <a:ext cx="1872207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6480212" y="5893327"/>
            <a:ext cx="1872207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6480212" y="5276056"/>
            <a:ext cx="1872207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V="1">
            <a:off x="2519772" y="1916832"/>
            <a:ext cx="0" cy="3248388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730183" y="3541026"/>
            <a:ext cx="3265753" cy="3199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4992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Vypočítej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1788840" cy="452596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/>
              <a:t>Polovinu z </a:t>
            </a:r>
            <a:r>
              <a:rPr lang="cs-CZ" dirty="0" smtClean="0"/>
              <a:t>16</a:t>
            </a:r>
          </a:p>
          <a:p>
            <a:pPr marL="0" indent="0">
              <a:buNone/>
            </a:pP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 smtClean="0"/>
              <a:t>Čtvrtinu z 16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Čtvrtinu z 4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Polovinu z 8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Polovinu z 12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Čtvrtinu z 8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Polovinu z 20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85959" y="1670074"/>
            <a:ext cx="1800200" cy="452596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/>
              <a:t>Čtvrtinu z </a:t>
            </a:r>
            <a:r>
              <a:rPr lang="cs-CZ" dirty="0" smtClean="0"/>
              <a:t>12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Polovina z 14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Čtvrtinu z </a:t>
            </a:r>
            <a:r>
              <a:rPr lang="cs-CZ" dirty="0" smtClean="0"/>
              <a:t>20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Polovinu z 10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Polovinu z 18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Polovina z 2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Polovina z 6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2339752" y="1844824"/>
            <a:ext cx="2016224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339752" y="2564904"/>
            <a:ext cx="2016224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281002" y="3212976"/>
            <a:ext cx="2016224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339752" y="3933056"/>
            <a:ext cx="2016224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339752" y="4581128"/>
            <a:ext cx="2016224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339752" y="5242164"/>
            <a:ext cx="2016224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339752" y="5914853"/>
            <a:ext cx="2016224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617452" y="3212976"/>
            <a:ext cx="1849969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6722431" y="2020175"/>
            <a:ext cx="1744990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6660231" y="2636346"/>
            <a:ext cx="1807190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6660231" y="5247069"/>
            <a:ext cx="1649823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6699416" y="4613742"/>
            <a:ext cx="1649823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6699416" y="3933056"/>
            <a:ext cx="1649823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6660232" y="5914853"/>
            <a:ext cx="1649823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1287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294</TotalTime>
  <Words>206</Words>
  <Application>Microsoft Office PowerPoint</Application>
  <PresentationFormat>Předvádění na obrazovce (4:3)</PresentationFormat>
  <Paragraphs>49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DĚLENÍ CELKU NA ČÁSTI  POLOVINA</vt:lpstr>
      <vt:lpstr>DĚLENÍ CELKU NA ČÁSTI ČTVRTINY</vt:lpstr>
      <vt:lpstr>Vypočítej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Hrbková Marie</cp:lastModifiedBy>
  <cp:revision>35</cp:revision>
  <dcterms:created xsi:type="dcterms:W3CDTF">2011-08-21T15:31:45Z</dcterms:created>
  <dcterms:modified xsi:type="dcterms:W3CDTF">2011-11-09T13:07:51Z</dcterms:modified>
</cp:coreProperties>
</file>