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10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A7C3"/>
    <a:srgbClr val="339966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13">
            <a:lum/>
          </a:blip>
          <a:srcRect/>
          <a:tile tx="0" ty="0" sx="100000" sy="100000" flip="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zakonik-prac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PRACOVNÍ SMLOUVA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>
                <a:solidFill>
                  <a:schemeClr val="tx1"/>
                </a:solidFill>
              </a:rPr>
              <a:t>VY_32_INOVACE_01_B_09_PRACOVNÍ </a:t>
            </a:r>
            <a:r>
              <a:rPr lang="cs-CZ" sz="2000" dirty="0" smtClean="0">
                <a:solidFill>
                  <a:schemeClr val="tx1"/>
                </a:solidFill>
              </a:rPr>
              <a:t>SMLOUVA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21. března 2012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23</a:t>
                      </a:r>
                      <a:r>
                        <a:rPr lang="cs-CZ" dirty="0" smtClean="0"/>
                        <a:t>. března 2012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VIII.B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PRÁVO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PRACOVNÍ SMLOUVA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41A7C3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Pracovní</a:t>
                      </a:r>
                      <a:r>
                        <a:rPr lang="cs-CZ" baseline="0" dirty="0" smtClean="0"/>
                        <a:t> smlouva – uzavření, právní úkon mezi zaměstnancem a zaměstnavatelem, obsah, pracovní poměr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1143000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Byl jsem u výběrového řízení. 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Co mě čeká teď?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643050"/>
            <a:ext cx="8521885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Narrow" pitchFamily="34" charset="0"/>
                <a:cs typeface="Aharoni" pitchFamily="2" charset="-79"/>
              </a:rPr>
              <a:t>Jakým způsobem se můžeš dozvědět, </a:t>
            </a:r>
          </a:p>
          <a:p>
            <a:r>
              <a:rPr lang="cs-CZ" sz="2000" b="1" dirty="0" smtClean="0">
                <a:latin typeface="Arial Narrow" pitchFamily="34" charset="0"/>
              </a:rPr>
              <a:t>                   </a:t>
            </a:r>
            <a:r>
              <a:rPr lang="cs-CZ" sz="2400" b="1" dirty="0" smtClean="0">
                <a:latin typeface="Arial Narrow" pitchFamily="34" charset="0"/>
              </a:rPr>
              <a:t>že jsi vyhrál výběrové řízení na obsazení pracovního místa?</a:t>
            </a:r>
            <a:endParaRPr lang="cs-CZ" sz="2400" b="1" dirty="0">
              <a:latin typeface="Arial Narrow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3143248"/>
            <a:ext cx="1358770" cy="400110"/>
          </a:xfrm>
          <a:prstGeom prst="rect">
            <a:avLst/>
          </a:prstGeom>
          <a:solidFill>
            <a:srgbClr val="CCCCFF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telefonicky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1670" y="3643314"/>
            <a:ext cx="3894849" cy="400110"/>
          </a:xfrm>
          <a:prstGeom prst="rect">
            <a:avLst/>
          </a:prstGeom>
          <a:solidFill>
            <a:srgbClr val="CCCCFF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prostřednictvím elektronické pošty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628" y="2928934"/>
            <a:ext cx="3726148" cy="400110"/>
          </a:xfrm>
          <a:prstGeom prst="rect">
            <a:avLst/>
          </a:prstGeom>
          <a:solidFill>
            <a:srgbClr val="CCCCFF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osobně hned u výběrového řízení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2928934"/>
            <a:ext cx="1101584" cy="400110"/>
          </a:xfrm>
          <a:prstGeom prst="rect">
            <a:avLst/>
          </a:prstGeom>
          <a:solidFill>
            <a:srgbClr val="CCCCFF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dopisem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0694" y="5857892"/>
            <a:ext cx="1875385" cy="400110"/>
          </a:xfrm>
          <a:prstGeom prst="rect">
            <a:avLst/>
          </a:prstGeom>
          <a:solidFill>
            <a:srgbClr val="339966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Kladná odpověď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4786322"/>
            <a:ext cx="2143140" cy="400110"/>
          </a:xfrm>
          <a:prstGeom prst="rect">
            <a:avLst/>
          </a:prstGeom>
          <a:solidFill>
            <a:srgbClr val="339966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Záporná odpověď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8662" y="5214950"/>
            <a:ext cx="3286148" cy="707886"/>
          </a:xfrm>
          <a:prstGeom prst="rect">
            <a:avLst/>
          </a:prstGeom>
          <a:solidFill>
            <a:srgbClr val="339966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Pokus se vyjádřit,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 jak na tebe zapůsobí: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18" name="Přímá spojovací šipka 17"/>
          <p:cNvCxnSpPr>
            <a:stCxn id="14" idx="3"/>
            <a:endCxn id="12" idx="0"/>
          </p:cNvCxnSpPr>
          <p:nvPr/>
        </p:nvCxnSpPr>
        <p:spPr>
          <a:xfrm>
            <a:off x="4214810" y="5568893"/>
            <a:ext cx="2223577" cy="288999"/>
          </a:xfrm>
          <a:prstGeom prst="straightConnector1">
            <a:avLst/>
          </a:prstGeom>
          <a:ln w="38100">
            <a:solidFill>
              <a:srgbClr val="3399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5" idx="2"/>
            <a:endCxn id="6" idx="0"/>
          </p:cNvCxnSpPr>
          <p:nvPr/>
        </p:nvCxnSpPr>
        <p:spPr>
          <a:xfrm rot="5400000">
            <a:off x="2492722" y="1017868"/>
            <a:ext cx="669201" cy="3581558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5" idx="2"/>
            <a:endCxn id="9" idx="0"/>
          </p:cNvCxnSpPr>
          <p:nvPr/>
        </p:nvCxnSpPr>
        <p:spPr>
          <a:xfrm rot="5400000">
            <a:off x="3714310" y="2025142"/>
            <a:ext cx="454887" cy="1352697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5" idx="2"/>
            <a:endCxn id="7" idx="0"/>
          </p:cNvCxnSpPr>
          <p:nvPr/>
        </p:nvCxnSpPr>
        <p:spPr>
          <a:xfrm rot="5400000">
            <a:off x="3733965" y="2759177"/>
            <a:ext cx="1169267" cy="599006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5" idx="2"/>
            <a:endCxn id="8" idx="0"/>
          </p:cNvCxnSpPr>
          <p:nvPr/>
        </p:nvCxnSpPr>
        <p:spPr>
          <a:xfrm rot="16200000" flipH="1">
            <a:off x="5513458" y="1578689"/>
            <a:ext cx="454887" cy="2245601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endCxn id="13" idx="2"/>
          </p:cNvCxnSpPr>
          <p:nvPr/>
        </p:nvCxnSpPr>
        <p:spPr>
          <a:xfrm flipV="1">
            <a:off x="4214810" y="5186432"/>
            <a:ext cx="2214578" cy="385708"/>
          </a:xfrm>
          <a:prstGeom prst="straightConnector1">
            <a:avLst/>
          </a:prstGeom>
          <a:ln w="38100">
            <a:solidFill>
              <a:srgbClr val="3399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428596" y="1142984"/>
            <a:ext cx="8213817" cy="54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 bmk="Text1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    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			V Hostinném ………..</a:t>
            </a:r>
            <a:r>
              <a:rPr lang="cs-CZ" dirty="0" smtClean="0" bmk="Text8">
                <a:latin typeface="Arial" pitchFamily="34" charset="0"/>
                <a:ea typeface="Times New Roman" pitchFamily="18" charset="0"/>
                <a:cs typeface="Arial" pitchFamily="34" charset="0"/>
              </a:rPr>
              <a:t>……</a:t>
            </a:r>
            <a:r>
              <a:rPr kumimoji="0" lang="cs-CZ" b="0" i="0" u="none" strike="noStrike" cap="none" normalizeH="0" baseline="0" dirty="0" smtClean="0" bmk="Text8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Vážen</a:t>
            </a:r>
            <a:r>
              <a:rPr lang="cs-CZ" dirty="0" smtClean="0" bmk="Text4">
                <a:latin typeface="Arial" pitchFamily="34" charset="0"/>
                <a:ea typeface="Times New Roman" pitchFamily="18" charset="0"/>
                <a:cs typeface="Arial" pitchFamily="34" charset="0"/>
              </a:rPr>
              <a:t>á paní ………………….</a:t>
            </a:r>
            <a:r>
              <a:rPr kumimoji="0" lang="cs-CZ" b="0" i="0" u="none" strike="noStrike" cap="none" normalizeH="0" baseline="0" dirty="0" smtClean="0" bmk="Text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 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dne …………..</a:t>
            </a:r>
            <a:r>
              <a:rPr kumimoji="0" lang="cs-CZ" b="0" i="0" u="none" strike="noStrike" cap="none" normalizeH="0" baseline="0" dirty="0" smtClean="0" bmk="Text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jste se úspěšně zúčastnila</a:t>
            </a:r>
            <a:r>
              <a:rPr kumimoji="0" lang="cs-CZ" b="0" i="0" u="none" strike="noStrike" cap="none" normalizeH="0" baseline="0" dirty="0" smtClean="0" bmk="Text7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 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výběrového řízení na obsazení místa …………………….… </a:t>
            </a:r>
            <a:r>
              <a:rPr kumimoji="0" lang="cs-CZ" b="0" i="0" u="none" strike="noStrike" cap="none" normalizeH="0" baseline="0" dirty="0" smtClean="0" bmk="Text6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 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……………………., a proto Vás touto cestou žádám, abyste se dostavil do ………………….. 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 uskutečnění dalších kroků vedoucích k Vašemu přijetí.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Kontaktujte prosím ………………………….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telefonu …………………,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abychom se domluvili na podpisu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pracovní smlouvy a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datu Vašeho nástupu.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 pozdravem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               ………………………….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				(podpis)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571480"/>
            <a:ext cx="31133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latin typeface="Aharoni" pitchFamily="2" charset="-79"/>
                <a:cs typeface="Aharoni" pitchFamily="2" charset="-79"/>
              </a:rPr>
              <a:t>Příklad kladné odpovědi</a:t>
            </a:r>
            <a:endParaRPr lang="cs-CZ" sz="2000" b="1" u="sng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Jdu podepsat pracovní smlouvu.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4857760"/>
            <a:ext cx="1730987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se ustrojíš?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928802"/>
            <a:ext cx="6706003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Které doklady si vezmeš s sebou k podpisu smlouvy?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786058"/>
            <a:ext cx="2123274" cy="40011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Doklady o vzdělání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3042" y="3357562"/>
            <a:ext cx="2000264" cy="40011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Občanský průkaz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24" y="5786454"/>
            <a:ext cx="2269660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Můžeš přijít pozdě? </a:t>
            </a:r>
            <a:endParaRPr lang="cs-CZ" sz="2000" dirty="0"/>
          </a:p>
        </p:txBody>
      </p:sp>
      <p:pic>
        <p:nvPicPr>
          <p:cNvPr id="8" name="Obrázek 7" descr="Brno únor 2012 057.JPG"/>
          <p:cNvPicPr>
            <a:picLocks noChangeAspect="1"/>
          </p:cNvPicPr>
          <p:nvPr/>
        </p:nvPicPr>
        <p:blipFill>
          <a:blip r:embed="rId2" cstate="print"/>
          <a:srcRect l="33594" t="57292" r="14843"/>
          <a:stretch>
            <a:fillRect/>
          </a:stretch>
        </p:blipFill>
        <p:spPr>
          <a:xfrm>
            <a:off x="4143372" y="3714752"/>
            <a:ext cx="4714908" cy="292893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857620" y="2714620"/>
            <a:ext cx="5164684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Další požadované nebo doposud nedodané  doklady, </a:t>
            </a:r>
          </a:p>
          <a:p>
            <a:r>
              <a:rPr lang="cs-CZ" dirty="0" smtClean="0"/>
              <a:t>např. řidičský průkaz – požaduje-li to zaměstnavatel</a:t>
            </a:r>
            <a:endParaRPr lang="cs-CZ" dirty="0"/>
          </a:p>
        </p:txBody>
      </p:sp>
      <p:cxnSp>
        <p:nvCxnSpPr>
          <p:cNvPr id="12" name="Přímá spojovací šipka 11"/>
          <p:cNvCxnSpPr>
            <a:stCxn id="4" idx="2"/>
            <a:endCxn id="5" idx="0"/>
          </p:cNvCxnSpPr>
          <p:nvPr/>
        </p:nvCxnSpPr>
        <p:spPr>
          <a:xfrm rot="5400000">
            <a:off x="2723873" y="1228266"/>
            <a:ext cx="395591" cy="2719993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4" idx="2"/>
            <a:endCxn id="9" idx="0"/>
          </p:cNvCxnSpPr>
          <p:nvPr/>
        </p:nvCxnSpPr>
        <p:spPr>
          <a:xfrm rot="16200000" flipH="1">
            <a:off x="5198737" y="1473394"/>
            <a:ext cx="324153" cy="2158298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4" idx="2"/>
            <a:endCxn id="6" idx="0"/>
          </p:cNvCxnSpPr>
          <p:nvPr/>
        </p:nvCxnSpPr>
        <p:spPr>
          <a:xfrm rot="5400000">
            <a:off x="2978872" y="2054769"/>
            <a:ext cx="967095" cy="1638490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build="allAtOnce" animBg="1"/>
      <p:bldP spid="6" grpId="0" build="allAtOnce" animBg="1"/>
      <p:bldP spid="7" grpId="0" animBg="1"/>
      <p:bldP spid="9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Zákon č. 262/2006 Sb., ZÁKONÍK PRÁCE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643050"/>
            <a:ext cx="7863948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Zákon upravující v rámci individuálního práva</a:t>
            </a:r>
          </a:p>
          <a:p>
            <a:r>
              <a:rPr lang="cs-CZ" sz="2000" dirty="0" smtClean="0"/>
              <a:t>                    </a:t>
            </a:r>
            <a:r>
              <a:rPr lang="cs-CZ" sz="2000" dirty="0" smtClean="0">
                <a:latin typeface="Arial Black" pitchFamily="34" charset="0"/>
              </a:rPr>
              <a:t>vztah mezi zaměstnancem a zaměstnavatelem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3429000"/>
            <a:ext cx="3500462" cy="141577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Zákon v </a:t>
            </a:r>
            <a:r>
              <a:rPr lang="cs-CZ" sz="2200" b="1" dirty="0" smtClean="0"/>
              <a:t>§ 29</a:t>
            </a:r>
            <a:r>
              <a:rPr lang="cs-CZ" sz="2000" dirty="0" smtClean="0"/>
              <a:t>, odstavci 1 stanovuje náležitosti nutné pro přijetí zaměstnance a </a:t>
            </a:r>
            <a:r>
              <a:rPr lang="cs-CZ" sz="2200" b="1" dirty="0" smtClean="0">
                <a:latin typeface="Aharoni" pitchFamily="2" charset="-79"/>
                <a:cs typeface="Aharoni" pitchFamily="2" charset="-79"/>
              </a:rPr>
              <a:t>obsah pracovní smlouvy</a:t>
            </a:r>
            <a:endParaRPr lang="cs-CZ" sz="22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257174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00034" y="6357958"/>
            <a:ext cx="6357966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http://business.center.</a:t>
            </a:r>
            <a:r>
              <a:rPr lang="cs-CZ" dirty="0" err="1" smtClean="0"/>
              <a:t>cz</a:t>
            </a:r>
            <a:r>
              <a:rPr lang="cs-CZ" dirty="0" smtClean="0"/>
              <a:t>/business/</a:t>
            </a:r>
            <a:r>
              <a:rPr lang="cs-CZ" dirty="0" err="1" smtClean="0"/>
              <a:t>pravo</a:t>
            </a:r>
            <a:r>
              <a:rPr lang="cs-CZ" dirty="0" smtClean="0"/>
              <a:t>/</a:t>
            </a:r>
            <a:r>
              <a:rPr lang="cs-CZ" dirty="0" err="1" smtClean="0"/>
              <a:t>zakony</a:t>
            </a:r>
            <a:r>
              <a:rPr lang="cs-CZ" dirty="0" smtClean="0"/>
              <a:t>/</a:t>
            </a:r>
            <a:r>
              <a:rPr lang="cs-CZ" dirty="0" err="1" smtClean="0"/>
              <a:t>zakonik</a:t>
            </a:r>
            <a:r>
              <a:rPr lang="cs-CZ" dirty="0" smtClean="0"/>
              <a:t>-</a:t>
            </a:r>
            <a:r>
              <a:rPr lang="cs-CZ" dirty="0" err="1" smtClean="0"/>
              <a:t>prace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7" name="Obrázek 6" descr="stát 062.JPG"/>
          <p:cNvPicPr>
            <a:picLocks noChangeAspect="1"/>
          </p:cNvPicPr>
          <p:nvPr/>
        </p:nvPicPr>
        <p:blipFill>
          <a:blip r:embed="rId2" cstate="print"/>
          <a:srcRect l="5468" r="6250" b="7291"/>
          <a:stretch>
            <a:fillRect/>
          </a:stretch>
        </p:blipFill>
        <p:spPr>
          <a:xfrm>
            <a:off x="4214810" y="2571744"/>
            <a:ext cx="4714908" cy="37134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allAtOnce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stát 063.JPG"/>
          <p:cNvPicPr>
            <a:picLocks noChangeAspect="1"/>
          </p:cNvPicPr>
          <p:nvPr/>
        </p:nvPicPr>
        <p:blipFill>
          <a:blip r:embed="rId2" cstate="print"/>
          <a:srcRect l="22656" t="20833" r="25000"/>
          <a:stretch>
            <a:fillRect/>
          </a:stretch>
        </p:blipFill>
        <p:spPr>
          <a:xfrm>
            <a:off x="285720" y="1428736"/>
            <a:ext cx="3786214" cy="429479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143000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PRACOVNÍ SMLOUVA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86314" y="2857496"/>
            <a:ext cx="3668052" cy="19389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dvoustranný právní úkon  </a:t>
            </a:r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mezi zaměstnancem </a:t>
            </a:r>
          </a:p>
          <a:p>
            <a:r>
              <a:rPr lang="cs-CZ" sz="2400" dirty="0" smtClean="0"/>
              <a:t>na jedné straně</a:t>
            </a:r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latin typeface="Aharoni" pitchFamily="2" charset="-79"/>
                <a:cs typeface="Aharoni" pitchFamily="2" charset="-79"/>
              </a:rPr>
              <a:t>a zaměstnavatelem </a:t>
            </a:r>
          </a:p>
          <a:p>
            <a:r>
              <a:rPr lang="cs-CZ" sz="2400" dirty="0" smtClean="0"/>
              <a:t>na druhé straně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5857892"/>
            <a:ext cx="7648248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Musí být sepsána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 písemně </a:t>
            </a:r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před nástupem do zaměstnání, </a:t>
            </a:r>
          </a:p>
          <a:p>
            <a:pPr algn="ctr"/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nejpozději v den nástupu do zaměstnání!</a:t>
            </a:r>
            <a:endParaRPr lang="cs-CZ" sz="20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034" y="1428736"/>
            <a:ext cx="8215370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200" dirty="0" smtClean="0">
                <a:latin typeface="Arial Black" pitchFamily="34" charset="0"/>
              </a:rPr>
              <a:t>= nejčastější způsob založení pracovního poměru</a:t>
            </a:r>
            <a:endParaRPr lang="cs-CZ" sz="2200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12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PRACOVNÍ SMLOUVA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1928802"/>
            <a:ext cx="8860118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Pracovní smlouva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musí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/>
              <a:t>dle zákoníku práce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obsahovat</a:t>
            </a:r>
            <a:r>
              <a:rPr lang="cs-CZ" sz="2400" dirty="0" smtClean="0"/>
              <a:t> tyto údaje: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2571744"/>
            <a:ext cx="5511765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Druh práce</a:t>
            </a:r>
            <a:r>
              <a:rPr lang="cs-CZ" sz="2000" dirty="0" smtClean="0"/>
              <a:t>, který bude zaměstnanec vykonávat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4678" y="2928934"/>
            <a:ext cx="2888163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Místo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Arial Black" pitchFamily="34" charset="0"/>
              </a:rPr>
              <a:t>výkonu práce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00430" y="3286124"/>
            <a:ext cx="2305888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Datum nástupu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48" y="4214818"/>
            <a:ext cx="1698094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Další informace: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4714884"/>
            <a:ext cx="713272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Identifikační údaje -  jméno zaměstnance, bydliště, datum narození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5786454"/>
            <a:ext cx="8215370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chemeClr val="accent5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sz="2000" dirty="0" smtClean="0"/>
              <a:t>Základní požadavek: </a:t>
            </a:r>
            <a:r>
              <a:rPr lang="cs-CZ" sz="2000" dirty="0" smtClean="0">
                <a:latin typeface="Arial Black" pitchFamily="34" charset="0"/>
              </a:rPr>
              <a:t>JEDNOZNAČNOST, NEZAMĚNITELNOST</a:t>
            </a:r>
          </a:p>
          <a:p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1" build="allAtOnce" animBg="1"/>
      <p:bldP spid="6" grpId="0" build="p" animBg="1"/>
      <p:bldP spid="7" grpId="0" build="p" animBg="1"/>
      <p:bldP spid="8" grpId="0" build="p" animBg="1"/>
      <p:bldP spid="9" grpId="0" animBg="1"/>
      <p:bldP spid="10" grpId="0" build="p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OPAKOVÁNÍ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2071678"/>
            <a:ext cx="8173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Zákon č. 262/2006 Sb., zákoník práce upravuje  ________________________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3214686"/>
            <a:ext cx="82034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Pracovní smlouva =  _____________________________________________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4357694"/>
            <a:ext cx="81162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Pracovní smlouva musí obsahovat  _________________________________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5643578"/>
            <a:ext cx="6393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Pracovní smlouva  MUSÍ   -  NEMUSÍ   být sepsána písemně.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1714488"/>
            <a:ext cx="359394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2857496"/>
            <a:ext cx="359394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4000504"/>
            <a:ext cx="359394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5214950"/>
            <a:ext cx="359394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Úvod</a:t>
                      </a:r>
                      <a:r>
                        <a:rPr lang="cs-CZ" baseline="0" dirty="0" smtClean="0"/>
                        <a:t> – navázání na předchozí hodiny: hledání zaměstnání, úřad práce, výběrové řízení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Výkladová část:  a) Před uzavřením pracovní smlouvy (informační dopis o výsledku výběrového řízení)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b) Zákoník práce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c)</a:t>
                      </a:r>
                      <a:r>
                        <a:rPr lang="cs-CZ" baseline="0" dirty="0" smtClean="0"/>
                        <a:t> Pracovní smlouva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3)   Zopakuj si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>
                          <a:hlinkClick r:id="rId2"/>
                        </a:rPr>
                        <a:t>http://business.center.</a:t>
                      </a:r>
                      <a:r>
                        <a:rPr lang="cs-CZ" dirty="0" err="1" smtClean="0">
                          <a:hlinkClick r:id="rId2"/>
                        </a:rPr>
                        <a:t>cz</a:t>
                      </a:r>
                      <a:r>
                        <a:rPr lang="cs-CZ" dirty="0" smtClean="0">
                          <a:hlinkClick r:id="rId2"/>
                        </a:rPr>
                        <a:t>/business/</a:t>
                      </a:r>
                      <a:r>
                        <a:rPr lang="cs-CZ" dirty="0" err="1" smtClean="0">
                          <a:hlinkClick r:id="rId2"/>
                        </a:rPr>
                        <a:t>pravo</a:t>
                      </a:r>
                      <a:r>
                        <a:rPr lang="cs-CZ" dirty="0" smtClean="0">
                          <a:hlinkClick r:id="rId2"/>
                        </a:rPr>
                        <a:t>/</a:t>
                      </a:r>
                      <a:r>
                        <a:rPr lang="cs-CZ" dirty="0" err="1" smtClean="0">
                          <a:hlinkClick r:id="rId2"/>
                        </a:rPr>
                        <a:t>zakony</a:t>
                      </a:r>
                      <a:r>
                        <a:rPr lang="cs-CZ" dirty="0" smtClean="0">
                          <a:hlinkClick r:id="rId2"/>
                        </a:rPr>
                        <a:t>/</a:t>
                      </a:r>
                      <a:r>
                        <a:rPr lang="cs-CZ" dirty="0" err="1" smtClean="0">
                          <a:hlinkClick r:id="rId2"/>
                        </a:rPr>
                        <a:t>zakonik</a:t>
                      </a:r>
                      <a:r>
                        <a:rPr lang="cs-CZ" dirty="0" smtClean="0">
                          <a:hlinkClick r:id="rId2"/>
                        </a:rPr>
                        <a:t>-</a:t>
                      </a:r>
                      <a:r>
                        <a:rPr lang="cs-CZ" dirty="0" err="1" smtClean="0">
                          <a:hlinkClick r:id="rId2"/>
                        </a:rPr>
                        <a:t>prace</a:t>
                      </a:r>
                      <a:r>
                        <a:rPr lang="cs-CZ" dirty="0" smtClean="0"/>
                        <a:t>  - připraveno pro případné použití jako demonstrační</a:t>
                      </a:r>
                      <a:r>
                        <a:rPr lang="cs-CZ" baseline="0" dirty="0" smtClean="0"/>
                        <a:t> materiál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Další pomůcky: Zákon č. 262/2006 Sb., zákoník práce, příklad pracovní smlouvy</a:t>
                      </a:r>
                      <a:endParaRPr lang="cs-CZ" dirty="0" smtClean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572008"/>
          <a:ext cx="7358114" cy="1875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50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Obrázky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r>
                        <a:rPr lang="cs-CZ" baseline="0" dirty="0" smtClean="0"/>
                        <a:t>Zákon č. 262/2006 Sb., zákoník práce, Sbírka zákonů, ročník 2006, částka 84, s. 3145 - 3153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445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PRACOVNÍ SMLOUVA</vt:lpstr>
      <vt:lpstr>Prezentace aplikace PowerPoint</vt:lpstr>
      <vt:lpstr>Byl jsem u výběrového řízení.  Co mě čeká teď?</vt:lpstr>
      <vt:lpstr>Prezentace aplikace PowerPoint</vt:lpstr>
      <vt:lpstr>Jdu podepsat pracovní smlouvu.</vt:lpstr>
      <vt:lpstr>Zákon č. 262/2006 Sb., ZÁKONÍK PRÁCE</vt:lpstr>
      <vt:lpstr>PRACOVNÍ SMLOUVA</vt:lpstr>
      <vt:lpstr>PRACOVNÍ SMLOUVA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60</cp:revision>
  <dcterms:created xsi:type="dcterms:W3CDTF">2012-01-20T18:34:33Z</dcterms:created>
  <dcterms:modified xsi:type="dcterms:W3CDTF">2012-08-28T08:01:21Z</dcterms:modified>
</cp:coreProperties>
</file>