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0" r:id="rId4"/>
    <p:sldId id="266" r:id="rId5"/>
    <p:sldId id="261" r:id="rId6"/>
    <p:sldId id="263" r:id="rId7"/>
    <p:sldId id="264" r:id="rId8"/>
    <p:sldId id="262" r:id="rId9"/>
    <p:sldId id="25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FF99"/>
    <a:srgbClr val="007033"/>
    <a:srgbClr val="33CC33"/>
    <a:srgbClr val="99FF66"/>
    <a:srgbClr val="66FF99"/>
    <a:srgbClr val="99FF99"/>
    <a:srgbClr val="8DE5C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22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pull dir="l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pull dir="l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pull dir="l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pull dir="l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pull dir="l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pull dir="l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pull dir="l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pull dir="l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pull dir="l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pull dir="l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med">
    <p:pull dir="l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pull dir="lu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14348" y="500043"/>
            <a:ext cx="7772400" cy="1285884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bg1"/>
                </a:solidFill>
              </a:rPr>
              <a:t>PRACOVNÍ ŘÁD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14348" y="1785926"/>
            <a:ext cx="7786742" cy="428628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>
                <a:solidFill>
                  <a:schemeClr val="bg1"/>
                </a:solidFill>
              </a:rPr>
              <a:t>Název školy:  Základní škola Karla Klíče Hostinné</a:t>
            </a:r>
          </a:p>
          <a:p>
            <a:pPr algn="l"/>
            <a:r>
              <a:rPr lang="cs-CZ" sz="2000" dirty="0" smtClean="0">
                <a:solidFill>
                  <a:schemeClr val="bg1"/>
                </a:solidFill>
              </a:rPr>
              <a:t>Autor:  Mgr. Helena Baculáková</a:t>
            </a:r>
          </a:p>
          <a:p>
            <a:pPr algn="l"/>
            <a:r>
              <a:rPr lang="cs-CZ" sz="2000" dirty="0" smtClean="0">
                <a:solidFill>
                  <a:schemeClr val="bg1"/>
                </a:solidFill>
              </a:rPr>
              <a:t>Název</a:t>
            </a:r>
            <a:r>
              <a:rPr lang="cs-CZ" sz="2000" smtClean="0">
                <a:solidFill>
                  <a:schemeClr val="bg1"/>
                </a:solidFill>
              </a:rPr>
              <a:t>:  VY_32_INOVACE_01_B_10_PRACOVNÍ  </a:t>
            </a:r>
            <a:r>
              <a:rPr lang="cs-CZ" sz="2000" dirty="0" smtClean="0">
                <a:solidFill>
                  <a:schemeClr val="bg1"/>
                </a:solidFill>
              </a:rPr>
              <a:t>ŘÁD</a:t>
            </a:r>
          </a:p>
          <a:p>
            <a:pPr algn="l"/>
            <a:r>
              <a:rPr lang="cs-CZ" sz="2000" dirty="0" smtClean="0">
                <a:solidFill>
                  <a:schemeClr val="bg1"/>
                </a:solidFill>
              </a:rPr>
              <a:t>Téma:   OBČANSKÁ VÝCHOVA</a:t>
            </a:r>
          </a:p>
          <a:p>
            <a:pPr algn="l"/>
            <a:r>
              <a:rPr lang="cs-CZ" sz="2000" dirty="0" smtClean="0">
                <a:solidFill>
                  <a:schemeClr val="bg1"/>
                </a:solidFill>
              </a:rPr>
              <a:t>Číslo projektu:  CZ.1.07/1.4.00/21.2131</a:t>
            </a:r>
          </a:p>
          <a:p>
            <a:pPr algn="l"/>
            <a:endParaRPr lang="cs-CZ" sz="2000" dirty="0" smtClean="0">
              <a:solidFill>
                <a:schemeClr val="tx1"/>
              </a:solidFill>
            </a:endParaRPr>
          </a:p>
          <a:p>
            <a:pPr algn="l"/>
            <a:endParaRPr lang="cs-CZ" sz="2000" dirty="0">
              <a:solidFill>
                <a:schemeClr val="tx1"/>
              </a:solidFill>
            </a:endParaRP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2976" y="4572008"/>
            <a:ext cx="6858048" cy="14047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 spd="med">
    <p:pull dir="l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071538" y="1643050"/>
          <a:ext cx="6834212" cy="392006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214576"/>
                <a:gridCol w="2071702"/>
                <a:gridCol w="1071570"/>
                <a:gridCol w="1476364"/>
              </a:tblGrid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>
                    <a:solidFill>
                      <a:srgbClr val="007033"/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Mgr.  Helena Baculáková</a:t>
                      </a:r>
                      <a:endParaRPr lang="cs-CZ" dirty="0"/>
                    </a:p>
                  </a:txBody>
                  <a:tcPr>
                    <a:solidFill>
                      <a:srgbClr val="00703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 dne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28.</a:t>
                      </a:r>
                      <a:r>
                        <a:rPr lang="cs-CZ" baseline="0" dirty="0" smtClean="0"/>
                        <a:t> března 2012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Odpilotováno dne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13. dubna </a:t>
                      </a:r>
                      <a:r>
                        <a:rPr lang="cs-CZ" baseline="0" dirty="0" smtClean="0"/>
                        <a:t>2012</a:t>
                      </a:r>
                      <a:endParaRPr lang="cs-CZ" dirty="0" smtClean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ve třídě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  </a:t>
                      </a:r>
                      <a:r>
                        <a:rPr lang="cs-CZ" dirty="0" smtClean="0"/>
                        <a:t>VIII.B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oblast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Člověk a společnost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 obor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Výchova k občanství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Tematický okruh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OBČANSKÁ VÝCHOVA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Pracovní </a:t>
                      </a:r>
                      <a:r>
                        <a:rPr lang="cs-CZ" baseline="0" dirty="0" smtClean="0"/>
                        <a:t> </a:t>
                      </a:r>
                      <a:r>
                        <a:rPr lang="cs-CZ" dirty="0" smtClean="0"/>
                        <a:t>řád</a:t>
                      </a:r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429381">
                <a:tc>
                  <a:txBody>
                    <a:bodyPr/>
                    <a:lstStyle/>
                    <a:p>
                      <a:r>
                        <a:rPr lang="cs-CZ" dirty="0" smtClean="0"/>
                        <a:t>Klíčová slova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75000"/>
                      </a:schemeClr>
                    </a:solidFill>
                  </a:tcPr>
                </a:tc>
                <a:tc gridSpan="3">
                  <a:txBody>
                    <a:bodyPr/>
                    <a:lstStyle/>
                    <a:p>
                      <a:r>
                        <a:rPr lang="cs-CZ" dirty="0" smtClean="0"/>
                        <a:t>Práva</a:t>
                      </a:r>
                      <a:r>
                        <a:rPr lang="cs-CZ" baseline="0" dirty="0" smtClean="0"/>
                        <a:t> a </a:t>
                      </a:r>
                      <a:r>
                        <a:rPr lang="cs-CZ" baseline="0" smtClean="0"/>
                        <a:t>povinnosti zaměstnance, p</a:t>
                      </a:r>
                      <a:r>
                        <a:rPr lang="cs-CZ" smtClean="0"/>
                        <a:t>racovní </a:t>
                      </a:r>
                      <a:r>
                        <a:rPr lang="cs-CZ" dirty="0" smtClean="0"/>
                        <a:t>kázeň, pracovní řád,  pracovní doba, ukončení pracovního poměru, výpověď</a:t>
                      </a:r>
                      <a:endParaRPr lang="cs-CZ" dirty="0"/>
                    </a:p>
                  </a:txBody>
                  <a:tcPr>
                    <a:solidFill>
                      <a:schemeClr val="accent3">
                        <a:lumMod val="40000"/>
                        <a:lumOff val="6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spd="med">
    <p:pull dir="l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85728"/>
            <a:ext cx="8229600" cy="1143000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7033"/>
                </a:solidFill>
                <a:latin typeface="Arial Black" pitchFamily="34" charset="0"/>
              </a:rPr>
              <a:t>PRACOVNÍ ŘÁD</a:t>
            </a:r>
            <a:endParaRPr lang="cs-CZ" sz="3200" dirty="0">
              <a:solidFill>
                <a:srgbClr val="007033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57158" y="2143116"/>
            <a:ext cx="7440370" cy="40011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Čím je ve škole dáno</a:t>
            </a:r>
            <a:r>
              <a:rPr lang="cs-CZ" sz="2000" dirty="0" smtClean="0"/>
              <a:t>, jak se máš ve škole a při školních akcích chovat?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428596" y="5214950"/>
            <a:ext cx="8050794" cy="40011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Které dokumenty upravují vztah mezi zaměstnancem a zaměstnavatelem?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4282" y="6143644"/>
            <a:ext cx="4480778" cy="430887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200" b="1" dirty="0" smtClean="0">
                <a:solidFill>
                  <a:srgbClr val="007033"/>
                </a:solidFill>
              </a:rPr>
              <a:t>Zákon č. 262/2006 Sb., zákoník práce</a:t>
            </a:r>
            <a:endParaRPr lang="cs-CZ" sz="2200" b="1" dirty="0">
              <a:solidFill>
                <a:srgbClr val="007033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358082" y="6143644"/>
            <a:ext cx="1640001" cy="430887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200" b="1" dirty="0" smtClean="0">
                <a:solidFill>
                  <a:srgbClr val="007033"/>
                </a:solidFill>
              </a:rPr>
              <a:t>Pracovní řád</a:t>
            </a:r>
            <a:endParaRPr lang="cs-CZ" sz="2200" b="1" dirty="0">
              <a:solidFill>
                <a:srgbClr val="007033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14348" y="2714620"/>
            <a:ext cx="8269251" cy="1015663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33"/>
                </a:solidFill>
                <a:latin typeface="Arial Black" pitchFamily="34" charset="0"/>
              </a:rPr>
              <a:t>Zákon č. 561/2004 Sb., zákon o předškolním, základním, </a:t>
            </a:r>
          </a:p>
          <a:p>
            <a:r>
              <a:rPr lang="cs-CZ" sz="2000" b="1" dirty="0" smtClean="0">
                <a:solidFill>
                  <a:srgbClr val="007033"/>
                </a:solidFill>
                <a:latin typeface="Arial Black" pitchFamily="34" charset="0"/>
              </a:rPr>
              <a:t>                 středním, vyšším odborném a jiném vzdělávání </a:t>
            </a:r>
          </a:p>
          <a:p>
            <a:r>
              <a:rPr lang="cs-CZ" sz="2000" b="1" dirty="0" smtClean="0">
                <a:solidFill>
                  <a:srgbClr val="007033"/>
                </a:solidFill>
                <a:latin typeface="Arial Black" pitchFamily="34" charset="0"/>
              </a:rPr>
              <a:t>                 (školský zákon) v platném znění</a:t>
            </a:r>
            <a:endParaRPr lang="cs-CZ" sz="2000" b="1" dirty="0">
              <a:solidFill>
                <a:srgbClr val="007033"/>
              </a:solidFill>
              <a:latin typeface="Arial Black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072330" y="3429000"/>
            <a:ext cx="1588127" cy="400110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7033"/>
                </a:solidFill>
                <a:latin typeface="Arial Black" pitchFamily="34" charset="0"/>
              </a:rPr>
              <a:t>Školní řád</a:t>
            </a:r>
            <a:endParaRPr lang="cs-CZ" sz="2000" b="1" dirty="0">
              <a:solidFill>
                <a:srgbClr val="007033"/>
              </a:solidFill>
              <a:latin typeface="Arial Black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28596" y="4071942"/>
            <a:ext cx="7337906" cy="40011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Co určuje, které předměty a do kolika hodin se budete daný den učit?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000232" y="1214422"/>
            <a:ext cx="3025187" cy="523220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571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haroni" pitchFamily="2" charset="-79"/>
                <a:cs typeface="Aharoni" pitchFamily="2" charset="-79"/>
              </a:rPr>
              <a:t>Otázky pro tebe:</a:t>
            </a:r>
            <a:endParaRPr lang="cs-CZ" sz="2800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929190" y="6143644"/>
            <a:ext cx="2236831" cy="430887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200" b="1" dirty="0" smtClean="0">
                <a:solidFill>
                  <a:srgbClr val="007033"/>
                </a:solidFill>
              </a:rPr>
              <a:t>Pracovní smlouva</a:t>
            </a:r>
            <a:endParaRPr lang="cs-CZ" sz="2200" b="1" dirty="0">
              <a:solidFill>
                <a:srgbClr val="007033"/>
              </a:solidFill>
            </a:endParaRPr>
          </a:p>
        </p:txBody>
      </p:sp>
      <p:cxnSp>
        <p:nvCxnSpPr>
          <p:cNvPr id="16" name="Přímá spojovací šipka 15"/>
          <p:cNvCxnSpPr>
            <a:stCxn id="4" idx="2"/>
            <a:endCxn id="6" idx="0"/>
          </p:cNvCxnSpPr>
          <p:nvPr/>
        </p:nvCxnSpPr>
        <p:spPr>
          <a:xfrm rot="16200000" flipH="1">
            <a:off x="6051746" y="4017307"/>
            <a:ext cx="528584" cy="3724090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>
            <a:endCxn id="5" idx="0"/>
          </p:cNvCxnSpPr>
          <p:nvPr/>
        </p:nvCxnSpPr>
        <p:spPr>
          <a:xfrm rot="10800000" flipV="1">
            <a:off x="2454672" y="5643578"/>
            <a:ext cx="1903019" cy="500066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7072330" y="4429132"/>
            <a:ext cx="1720086" cy="430887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200" b="1" dirty="0" smtClean="0">
                <a:solidFill>
                  <a:srgbClr val="007033"/>
                </a:solidFill>
              </a:rPr>
              <a:t>Rozvrh hodin</a:t>
            </a:r>
            <a:endParaRPr lang="cs-CZ" sz="2200" b="1" dirty="0">
              <a:solidFill>
                <a:srgbClr val="007033"/>
              </a:solidFill>
            </a:endParaRPr>
          </a:p>
        </p:txBody>
      </p:sp>
      <p:cxnSp>
        <p:nvCxnSpPr>
          <p:cNvPr id="19" name="Přímá spojovací šipka 18"/>
          <p:cNvCxnSpPr>
            <a:stCxn id="4" idx="2"/>
            <a:endCxn id="12" idx="0"/>
          </p:cNvCxnSpPr>
          <p:nvPr/>
        </p:nvCxnSpPr>
        <p:spPr>
          <a:xfrm rot="16200000" flipH="1">
            <a:off x="4986507" y="5082545"/>
            <a:ext cx="528584" cy="1593613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allAtOnce" animBg="1"/>
      <p:bldP spid="4" grpId="0" build="allAtOnce" animBg="1"/>
      <p:bldP spid="5" grpId="0" animBg="1"/>
      <p:bldP spid="6" grpId="0" animBg="1"/>
      <p:bldP spid="7" grpId="0" animBg="1"/>
      <p:bldP spid="8" grpId="0" animBg="1"/>
      <p:bldP spid="10" grpId="0" build="allAtOnce" animBg="1"/>
      <p:bldP spid="11" grpId="0" build="allAtOnce" animBg="1"/>
      <p:bldP spid="12" grpId="0" animBg="1"/>
      <p:bldP spid="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7033"/>
                </a:solidFill>
                <a:latin typeface="Arial Black" pitchFamily="34" charset="0"/>
              </a:rPr>
              <a:t>POVINNOSTI  ZAMĚSTNANCE</a:t>
            </a:r>
            <a:endParaRPr lang="cs-CZ" sz="3200" dirty="0">
              <a:solidFill>
                <a:srgbClr val="007033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14348" y="2000240"/>
            <a:ext cx="2076209" cy="46166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u="sng" dirty="0" smtClean="0">
                <a:latin typeface="Aharoni" pitchFamily="2" charset="-79"/>
                <a:cs typeface="Aharoni" pitchFamily="2" charset="-79"/>
              </a:rPr>
              <a:t>Zaměstnanec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2357422" y="2643182"/>
            <a:ext cx="6072230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- vykonává pro zaměstnavatele práci dle pracovní náplně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2357422" y="3214686"/>
            <a:ext cx="2588529" cy="4001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- dodržuje pracovní řád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357422" y="3786190"/>
            <a:ext cx="3624454" cy="4001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- dodržuje bezpečnostní předpisy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2357422" y="4357694"/>
            <a:ext cx="2784545" cy="4001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- dodržuje pracovní dobu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357422" y="4929198"/>
            <a:ext cx="2359044" cy="4001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- chodí do práce včas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357422" y="5500702"/>
            <a:ext cx="4277646" cy="4001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- nesmí požívat alkohol v pracovní době</a:t>
            </a:r>
            <a:endParaRPr lang="cs-CZ" sz="2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14348" y="6215082"/>
            <a:ext cx="4229043" cy="46166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u="sng" dirty="0" smtClean="0">
                <a:latin typeface="Aharoni" pitchFamily="2" charset="-79"/>
                <a:cs typeface="Aharoni" pitchFamily="2" charset="-79"/>
              </a:rPr>
              <a:t>Toto opět řeší zákoník práce!</a:t>
            </a:r>
            <a:endParaRPr lang="cs-CZ" sz="2400" u="sng" dirty="0">
              <a:latin typeface="Aharoni" pitchFamily="2" charset="-79"/>
              <a:cs typeface="Aharoni" pitchFamily="2" charset="-79"/>
            </a:endParaRPr>
          </a:p>
        </p:txBody>
      </p:sp>
      <p:cxnSp>
        <p:nvCxnSpPr>
          <p:cNvPr id="24" name="Pravoúhlá spojovací čára 23"/>
          <p:cNvCxnSpPr>
            <a:stCxn id="4" idx="2"/>
            <a:endCxn id="5" idx="1"/>
          </p:cNvCxnSpPr>
          <p:nvPr/>
        </p:nvCxnSpPr>
        <p:spPr>
          <a:xfrm rot="16200000" flipH="1">
            <a:off x="1864271" y="2350086"/>
            <a:ext cx="381332" cy="604969"/>
          </a:xfrm>
          <a:prstGeom prst="bentConnector2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Pravoúhlá spojovací čára 27"/>
          <p:cNvCxnSpPr>
            <a:endCxn id="6" idx="1"/>
          </p:cNvCxnSpPr>
          <p:nvPr/>
        </p:nvCxnSpPr>
        <p:spPr>
          <a:xfrm>
            <a:off x="1786712" y="2858290"/>
            <a:ext cx="570710" cy="556451"/>
          </a:xfrm>
          <a:prstGeom prst="bentConnector3">
            <a:avLst>
              <a:gd name="adj1" fmla="val -6442"/>
            </a:avLst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ravoúhlá spojovací čára 31"/>
          <p:cNvCxnSpPr>
            <a:stCxn id="7" idx="1"/>
            <a:endCxn id="4" idx="2"/>
          </p:cNvCxnSpPr>
          <p:nvPr/>
        </p:nvCxnSpPr>
        <p:spPr>
          <a:xfrm rot="10800000">
            <a:off x="1752454" y="2461905"/>
            <a:ext cx="604969" cy="1524340"/>
          </a:xfrm>
          <a:prstGeom prst="bentConnector2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ravoúhlá spojovací čára 34"/>
          <p:cNvCxnSpPr>
            <a:stCxn id="8" idx="1"/>
            <a:endCxn id="4" idx="2"/>
          </p:cNvCxnSpPr>
          <p:nvPr/>
        </p:nvCxnSpPr>
        <p:spPr>
          <a:xfrm rot="10800000">
            <a:off x="1752454" y="2461905"/>
            <a:ext cx="604969" cy="2095844"/>
          </a:xfrm>
          <a:prstGeom prst="bentConnector2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Obdélník 32"/>
          <p:cNvSpPr/>
          <p:nvPr/>
        </p:nvSpPr>
        <p:spPr>
          <a:xfrm>
            <a:off x="1000100" y="1214422"/>
            <a:ext cx="7072362" cy="400110"/>
          </a:xfrm>
          <a:prstGeom prst="rect">
            <a:avLst/>
          </a:prstGeom>
          <a:solidFill>
            <a:srgbClr val="CCFF99"/>
          </a:solidFill>
        </p:spPr>
        <p:txBody>
          <a:bodyPr wrap="square">
            <a:spAutoFit/>
          </a:bodyPr>
          <a:lstStyle/>
          <a:p>
            <a:pPr algn="ctr"/>
            <a:r>
              <a:rPr lang="cs-CZ" sz="2000" dirty="0" smtClean="0"/>
              <a:t>Pokus se sám definovat, jaké povinnosti má zaměstnanec.</a:t>
            </a:r>
            <a:endParaRPr lang="cs-CZ" sz="2000" dirty="0"/>
          </a:p>
        </p:txBody>
      </p:sp>
      <p:cxnSp>
        <p:nvCxnSpPr>
          <p:cNvPr id="34" name="Pravoúhlá spojovací čára 34"/>
          <p:cNvCxnSpPr>
            <a:endCxn id="4" idx="2"/>
          </p:cNvCxnSpPr>
          <p:nvPr/>
        </p:nvCxnSpPr>
        <p:spPr>
          <a:xfrm rot="16200000" flipV="1">
            <a:off x="433045" y="3781314"/>
            <a:ext cx="3277253" cy="638435"/>
          </a:xfrm>
          <a:prstGeom prst="bentConnector3">
            <a:avLst>
              <a:gd name="adj1" fmla="val 781"/>
            </a:avLst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ravoúhlá spojovací čára 34"/>
          <p:cNvCxnSpPr>
            <a:endCxn id="4" idx="2"/>
          </p:cNvCxnSpPr>
          <p:nvPr/>
        </p:nvCxnSpPr>
        <p:spPr>
          <a:xfrm rot="16200000" flipV="1">
            <a:off x="683078" y="3531281"/>
            <a:ext cx="2705749" cy="566997"/>
          </a:xfrm>
          <a:prstGeom prst="bentConnector3">
            <a:avLst>
              <a:gd name="adj1" fmla="val -502"/>
            </a:avLst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2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20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build="allAtOnce" animBg="1"/>
      <p:bldP spid="5" grpId="0" build="allAtOnce" animBg="1"/>
      <p:bldP spid="6" grpId="0" build="allAtOnce" animBg="1"/>
      <p:bldP spid="7" grpId="0" build="allAtOnce" animBg="1"/>
      <p:bldP spid="8" grpId="0" build="allAtOnce" animBg="1"/>
      <p:bldP spid="10" grpId="0" build="allAtOnce" animBg="1"/>
      <p:bldP spid="11" grpId="0" build="allAtOnce" animBg="1"/>
      <p:bldP spid="13" grpId="0" animBg="1"/>
      <p:bldP spid="3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7033"/>
                </a:solidFill>
                <a:latin typeface="Arial Black" pitchFamily="34" charset="0"/>
              </a:rPr>
              <a:t>POVINNOSTI  ZAMĚSTNANCE</a:t>
            </a:r>
            <a:endParaRPr lang="cs-CZ" sz="3200" dirty="0">
              <a:solidFill>
                <a:srgbClr val="007033"/>
              </a:solidFill>
              <a:latin typeface="Arial Black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500166" y="1928802"/>
            <a:ext cx="6009979" cy="46166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u="sng" dirty="0" smtClean="0">
                <a:latin typeface="Aharoni" pitchFamily="2" charset="-79"/>
                <a:cs typeface="Aharoni" pitchFamily="2" charset="-79"/>
              </a:rPr>
              <a:t>Nedodržování pracovní kázně může vést:</a:t>
            </a:r>
            <a:endParaRPr lang="cs-CZ" sz="2400" u="sng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0034" y="4857760"/>
            <a:ext cx="2347181" cy="4001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k napomenutí, důtce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286116" y="4857760"/>
            <a:ext cx="3441520" cy="4001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odebrání osobního ohodnocení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7143768" y="4786322"/>
            <a:ext cx="1352678" cy="4001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k výpovědi </a:t>
            </a:r>
            <a:endParaRPr lang="cs-CZ" sz="2000" dirty="0"/>
          </a:p>
        </p:txBody>
      </p:sp>
      <p:cxnSp>
        <p:nvCxnSpPr>
          <p:cNvPr id="15" name="Přímá spojovací šipka 14"/>
          <p:cNvCxnSpPr>
            <a:stCxn id="9" idx="2"/>
            <a:endCxn id="10" idx="0"/>
          </p:cNvCxnSpPr>
          <p:nvPr/>
        </p:nvCxnSpPr>
        <p:spPr>
          <a:xfrm rot="5400000">
            <a:off x="1855745" y="2208348"/>
            <a:ext cx="2467293" cy="2831531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ovací šipka 16"/>
          <p:cNvCxnSpPr>
            <a:stCxn id="9" idx="2"/>
            <a:endCxn id="11" idx="0"/>
          </p:cNvCxnSpPr>
          <p:nvPr/>
        </p:nvCxnSpPr>
        <p:spPr>
          <a:xfrm rot="16200000" flipH="1">
            <a:off x="3522370" y="3373253"/>
            <a:ext cx="2467293" cy="501720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ovací šipka 18"/>
          <p:cNvCxnSpPr>
            <a:stCxn id="9" idx="2"/>
            <a:endCxn id="12" idx="0"/>
          </p:cNvCxnSpPr>
          <p:nvPr/>
        </p:nvCxnSpPr>
        <p:spPr>
          <a:xfrm rot="16200000" flipH="1">
            <a:off x="4964704" y="1930918"/>
            <a:ext cx="2395855" cy="3314951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ovéPole 36"/>
          <p:cNvSpPr txBox="1"/>
          <p:nvPr/>
        </p:nvSpPr>
        <p:spPr>
          <a:xfrm>
            <a:off x="642910" y="5929330"/>
            <a:ext cx="7923964" cy="461665"/>
          </a:xfrm>
          <a:prstGeom prst="rect">
            <a:avLst/>
          </a:prstGeom>
          <a:noFill/>
          <a:ln w="28575">
            <a:solidFill>
              <a:schemeClr val="accent3">
                <a:lumMod val="60000"/>
                <a:lumOff val="4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  <a:latin typeface="Berlin Sans FB Demi" pitchFamily="34" charset="0"/>
              </a:rPr>
              <a:t>Úkol pro tebe:</a:t>
            </a:r>
            <a:r>
              <a:rPr lang="cs-CZ" sz="2400" dirty="0" smtClean="0">
                <a:solidFill>
                  <a:schemeClr val="bg1"/>
                </a:solidFill>
                <a:latin typeface="Berlin Sans FB Demi" pitchFamily="34" charset="0"/>
              </a:rPr>
              <a:t>  Srovnej  s povinnostmi žáka základní školy</a:t>
            </a:r>
            <a:endParaRPr lang="cs-CZ" sz="2400" dirty="0">
              <a:solidFill>
                <a:schemeClr val="bg1"/>
              </a:solidFill>
              <a:latin typeface="Berlin Sans FB Demi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428860" y="2714620"/>
            <a:ext cx="4229043" cy="46166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u="sng" dirty="0" smtClean="0">
                <a:latin typeface="Aharoni" pitchFamily="2" charset="-79"/>
                <a:cs typeface="Aharoni" pitchFamily="2" charset="-79"/>
              </a:rPr>
              <a:t>Toto opět řeší zákoník práce!</a:t>
            </a:r>
            <a:endParaRPr lang="cs-CZ" sz="2400" u="sng" dirty="0">
              <a:latin typeface="Aharoni" pitchFamily="2" charset="-79"/>
              <a:cs typeface="Aharoni" pitchFamily="2" charset="-79"/>
            </a:endParaRPr>
          </a:p>
        </p:txBody>
      </p:sp>
    </p:spTree>
  </p:cSld>
  <p:clrMapOvr>
    <a:masterClrMapping/>
  </p:clrMapOvr>
  <p:transition spd="med"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10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12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7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9" grpId="0" build="allAtOnce" animBg="1"/>
      <p:bldP spid="10" grpId="0" build="allAtOnce" animBg="1"/>
      <p:bldP spid="11" grpId="0" build="allAtOnce" animBg="1"/>
      <p:bldP spid="12" grpId="0" build="allAtOnce" animBg="1"/>
      <p:bldP spid="37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7033"/>
                </a:solidFill>
                <a:latin typeface="Arial Black" pitchFamily="34" charset="0"/>
              </a:rPr>
              <a:t>PRACOVNÍ DOBA</a:t>
            </a:r>
            <a:endParaRPr lang="cs-CZ" sz="3200" dirty="0">
              <a:solidFill>
                <a:srgbClr val="007033"/>
              </a:solidFill>
              <a:latin typeface="Arial Black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8596" y="1500174"/>
            <a:ext cx="8286808" cy="707886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000" dirty="0" smtClean="0"/>
              <a:t>V zákoníku práce kromě vzniku pracovního poměru je upravena též pracovní</a:t>
            </a:r>
          </a:p>
          <a:p>
            <a:r>
              <a:rPr lang="cs-CZ" sz="2000" dirty="0" smtClean="0"/>
              <a:t>doba, pojem mzda a plat, dovolená, zrušení pracovního poměru …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14282" y="2500306"/>
            <a:ext cx="2736647" cy="46166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haroni" pitchFamily="2" charset="-79"/>
                <a:cs typeface="Aharoni" pitchFamily="2" charset="-79"/>
              </a:rPr>
              <a:t>PRACOVNÍ DOBA</a:t>
            </a:r>
            <a:endParaRPr lang="cs-CZ" sz="2400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571604" y="4500570"/>
            <a:ext cx="6341288" cy="4001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Rozvrženo do </a:t>
            </a:r>
            <a:r>
              <a:rPr lang="cs-CZ" sz="2000" b="1" u="sng" dirty="0" smtClean="0"/>
              <a:t>pětidenního cyklu po 8  hodinách </a:t>
            </a:r>
            <a:r>
              <a:rPr lang="cs-CZ" sz="2000" dirty="0" smtClean="0"/>
              <a:t>- nejčastěji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00298" y="5857892"/>
            <a:ext cx="5786478" cy="40011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má nejdéle po 6 hodinách nárok na jídlo a odpočinek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357554" y="2571744"/>
            <a:ext cx="819776" cy="4001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pevná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43504" y="2571744"/>
            <a:ext cx="807465" cy="4001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 volná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571604" y="5000636"/>
            <a:ext cx="3984424" cy="4001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Možné též </a:t>
            </a:r>
            <a:r>
              <a:rPr lang="cs-CZ" sz="2000" b="1" u="sng" dirty="0" smtClean="0"/>
              <a:t>dvanáctihodinové směny</a:t>
            </a:r>
            <a:endParaRPr lang="cs-CZ" sz="2000" b="1" u="sng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14282" y="3214686"/>
            <a:ext cx="1365117" cy="400110"/>
          </a:xfrm>
          <a:prstGeom prst="rect">
            <a:avLst/>
          </a:prstGeom>
          <a:solidFill>
            <a:srgbClr val="CCFF99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SMĚNY: 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214282" y="3929066"/>
            <a:ext cx="2331087" cy="46166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Bernard MT Condensed" pitchFamily="18" charset="0"/>
                <a:cs typeface="Aharoni" pitchFamily="2" charset="-79"/>
              </a:rPr>
              <a:t>40</a:t>
            </a:r>
            <a:r>
              <a:rPr lang="cs-CZ" sz="2400" dirty="0" smtClean="0">
                <a:latin typeface="Aharoni" pitchFamily="2" charset="-79"/>
                <a:cs typeface="Aharoni" pitchFamily="2" charset="-79"/>
              </a:rPr>
              <a:t> hodin týdně </a:t>
            </a:r>
            <a:endParaRPr lang="cs-CZ" sz="2400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285720" y="5857892"/>
            <a:ext cx="1451038" cy="4001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>
                <a:latin typeface="Bernard MT Condensed" pitchFamily="18" charset="0"/>
              </a:rPr>
              <a:t>Zaměstnanec</a:t>
            </a:r>
            <a:endParaRPr lang="cs-CZ" sz="2000" dirty="0">
              <a:latin typeface="Bernard MT Condensed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071538" y="6072206"/>
            <a:ext cx="7143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500298" y="6357958"/>
            <a:ext cx="4312527" cy="4001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má povinnost dodržovat pracovní dobu</a:t>
            </a:r>
            <a:endParaRPr lang="cs-CZ" sz="20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857356" y="3214686"/>
            <a:ext cx="1454565" cy="4001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pouze denní</a:t>
            </a:r>
            <a:endParaRPr lang="cs-CZ" sz="20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714744" y="3214686"/>
            <a:ext cx="2777876" cy="4001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ranní / odpolední / noční</a:t>
            </a:r>
            <a:endParaRPr lang="cs-CZ" sz="20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929454" y="3214686"/>
            <a:ext cx="1585690" cy="4001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denní / noční</a:t>
            </a:r>
            <a:endParaRPr lang="cs-CZ" sz="2000" dirty="0"/>
          </a:p>
        </p:txBody>
      </p:sp>
      <p:cxnSp>
        <p:nvCxnSpPr>
          <p:cNvPr id="24" name="Přímá spojovací čára 23"/>
          <p:cNvCxnSpPr>
            <a:stCxn id="18" idx="3"/>
            <a:endCxn id="19" idx="1"/>
          </p:cNvCxnSpPr>
          <p:nvPr/>
        </p:nvCxnSpPr>
        <p:spPr>
          <a:xfrm>
            <a:off x="3311921" y="3414741"/>
            <a:ext cx="402823" cy="1588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>
            <a:stCxn id="19" idx="3"/>
            <a:endCxn id="20" idx="1"/>
          </p:cNvCxnSpPr>
          <p:nvPr/>
        </p:nvCxnSpPr>
        <p:spPr>
          <a:xfrm>
            <a:off x="6492620" y="3414741"/>
            <a:ext cx="436834" cy="1588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čára 28"/>
          <p:cNvCxnSpPr>
            <a:stCxn id="8" idx="3"/>
            <a:endCxn id="9" idx="1"/>
          </p:cNvCxnSpPr>
          <p:nvPr/>
        </p:nvCxnSpPr>
        <p:spPr>
          <a:xfrm>
            <a:off x="4177330" y="2771799"/>
            <a:ext cx="966174" cy="1588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Přímá spojovací čára 30"/>
          <p:cNvCxnSpPr>
            <a:endCxn id="6" idx="1"/>
          </p:cNvCxnSpPr>
          <p:nvPr/>
        </p:nvCxnSpPr>
        <p:spPr>
          <a:xfrm flipV="1">
            <a:off x="714348" y="4700625"/>
            <a:ext cx="857256" cy="217562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Přímá spojovací čára 48"/>
          <p:cNvCxnSpPr>
            <a:endCxn id="11" idx="1"/>
          </p:cNvCxnSpPr>
          <p:nvPr/>
        </p:nvCxnSpPr>
        <p:spPr>
          <a:xfrm>
            <a:off x="714348" y="4929198"/>
            <a:ext cx="857256" cy="271493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Přímá spojovací čára 52"/>
          <p:cNvCxnSpPr>
            <a:stCxn id="14" idx="3"/>
            <a:endCxn id="16" idx="1"/>
          </p:cNvCxnSpPr>
          <p:nvPr/>
        </p:nvCxnSpPr>
        <p:spPr>
          <a:xfrm>
            <a:off x="1736758" y="6057947"/>
            <a:ext cx="763540" cy="500066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ovací čára 53"/>
          <p:cNvCxnSpPr>
            <a:stCxn id="14" idx="3"/>
            <a:endCxn id="7" idx="1"/>
          </p:cNvCxnSpPr>
          <p:nvPr/>
        </p:nvCxnSpPr>
        <p:spPr>
          <a:xfrm>
            <a:off x="1736758" y="6057947"/>
            <a:ext cx="763540" cy="1588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ovací čára 59"/>
          <p:cNvCxnSpPr/>
          <p:nvPr/>
        </p:nvCxnSpPr>
        <p:spPr>
          <a:xfrm rot="5400000" flipH="1" flipV="1">
            <a:off x="464315" y="4679165"/>
            <a:ext cx="500066" cy="1588"/>
          </a:xfrm>
          <a:prstGeom prst="line">
            <a:avLst/>
          </a:prstGeom>
          <a:ln w="381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5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55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65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5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2000"/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2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8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0" fill="hold">
                      <p:stCondLst>
                        <p:cond delay="indefinite"/>
                      </p:stCondLst>
                      <p:childTnLst>
                        <p:par>
                          <p:cTn id="101" fill="hold">
                            <p:stCondLst>
                              <p:cond delay="0"/>
                            </p:stCondLst>
                            <p:childTnLst>
                              <p:par>
                                <p:cTn id="10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4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1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4" dur="2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2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2000"/>
                                        <p:tgtEl>
                                          <p:spTgt spid="1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20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build="p" animBg="1"/>
      <p:bldP spid="5" grpId="0" build="allAtOnce" animBg="1"/>
      <p:bldP spid="6" grpId="0" animBg="1"/>
      <p:bldP spid="7" grpId="0" build="allAtOnce" animBg="1"/>
      <p:bldP spid="8" grpId="0" animBg="1"/>
      <p:bldP spid="9" grpId="0" animBg="1"/>
      <p:bldP spid="11" grpId="0" animBg="1"/>
      <p:bldP spid="12" grpId="0" animBg="1"/>
      <p:bldP spid="13" grpId="0" build="allAtOnce" animBg="1"/>
      <p:bldP spid="14" grpId="0" animBg="1"/>
      <p:bldP spid="16" grpId="0" build="allAtOnce" animBg="1"/>
      <p:bldP spid="18" grpId="0" animBg="1"/>
      <p:bldP spid="19" grpId="0" animBg="1"/>
      <p:bldP spid="2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7033"/>
                </a:solidFill>
                <a:latin typeface="Arial Black" pitchFamily="34" charset="0"/>
              </a:rPr>
              <a:t>PRÁVA ZAMĚSTNANCE</a:t>
            </a:r>
            <a:endParaRPr lang="cs-CZ" sz="3200" dirty="0">
              <a:solidFill>
                <a:srgbClr val="007033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1538" y="1785926"/>
            <a:ext cx="6790192" cy="707886"/>
          </a:xfrm>
          <a:prstGeom prst="rect">
            <a:avLst/>
          </a:prstGeom>
          <a:solidFill>
            <a:srgbClr val="CCFF99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2000" dirty="0" smtClean="0"/>
              <a:t>Připomeň si, jaká práva podle školského zákona a školního řádu </a:t>
            </a:r>
          </a:p>
          <a:p>
            <a:pPr algn="ctr"/>
            <a:r>
              <a:rPr lang="cs-CZ" sz="2000" dirty="0" smtClean="0"/>
              <a:t>mají žáci základní školy. 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57158" y="2786058"/>
            <a:ext cx="6579302" cy="4001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ZAMĚSTNANEC MÁ  PRÁVA DANÁ ZÁKONÍKEM PRÁCE – např.: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0034" y="3286124"/>
            <a:ext cx="232871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právo na mzdu / plat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0034" y="4357694"/>
            <a:ext cx="569707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právo na dovolenou a volno ve dnech státního svátku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500562" y="3714752"/>
            <a:ext cx="37946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právo na odpočinek mezi směnami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0034" y="3786190"/>
            <a:ext cx="289976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právo na přestávku v práci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0034" y="4929198"/>
            <a:ext cx="585153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právo na bezpečnost a ochranu zdraví v průběhu práce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00034" y="5500702"/>
            <a:ext cx="3349635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právo sdružovat se v odborech</a:t>
            </a:r>
            <a:endParaRPr lang="cs-CZ" sz="2000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00034" y="6000768"/>
            <a:ext cx="832471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>
                <a:solidFill>
                  <a:schemeClr val="bg1"/>
                </a:solidFill>
              </a:rPr>
              <a:t>ženy a mládež  mají právo na zvláštní ochranu – např. zákaz některých činností,</a:t>
            </a:r>
          </a:p>
          <a:p>
            <a:r>
              <a:rPr lang="cs-CZ" sz="2000" dirty="0" smtClean="0">
                <a:solidFill>
                  <a:schemeClr val="bg1"/>
                </a:solidFill>
              </a:rPr>
              <a:t>		ženy s malými dětmi právo na úpravu pracovní doby</a:t>
            </a:r>
          </a:p>
        </p:txBody>
      </p:sp>
    </p:spTree>
  </p:cSld>
  <p:clrMapOvr>
    <a:masterClrMapping/>
  </p:clrMapOvr>
  <p:transition spd="med"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800" decel="100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800" decel="100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800" decel="100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8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8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800" decel="100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800" decel="100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8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800" decel="100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800" decel="100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800" decel="100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8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8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800" decel="100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800" decel="100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6" dur="8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8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800" decel="100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800" decel="100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800" decel="10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800" decel="10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800" decel="100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200" accel="1000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6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39784"/>
          </a:xfrm>
          <a:solidFill>
            <a:schemeClr val="bg1"/>
          </a:solidFill>
        </p:spPr>
        <p:txBody>
          <a:bodyPr>
            <a:normAutofit/>
          </a:bodyPr>
          <a:lstStyle/>
          <a:p>
            <a:r>
              <a:rPr lang="cs-CZ" sz="3200" dirty="0" smtClean="0">
                <a:solidFill>
                  <a:srgbClr val="007033"/>
                </a:solidFill>
                <a:latin typeface="Arial Black" pitchFamily="34" charset="0"/>
              </a:rPr>
              <a:t>UKONČENÍ PRACOVNÍHO POMĚRU</a:t>
            </a:r>
            <a:endParaRPr lang="cs-CZ" sz="3200" dirty="0">
              <a:solidFill>
                <a:srgbClr val="007033"/>
              </a:solidFill>
              <a:latin typeface="Arial Black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4282" y="1142984"/>
            <a:ext cx="3924472" cy="523220"/>
          </a:xfrm>
          <a:prstGeom prst="rect">
            <a:avLst/>
          </a:prstGeom>
          <a:solidFill>
            <a:srgbClr val="33CC33"/>
          </a:solidFill>
          <a:ln w="57150">
            <a:solidFill>
              <a:schemeClr val="tx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Aharoni" pitchFamily="2" charset="-79"/>
                <a:cs typeface="Aharoni" pitchFamily="2" charset="-79"/>
              </a:rPr>
              <a:t>Výpověď může podat: </a:t>
            </a:r>
            <a:endParaRPr lang="cs-CZ" sz="2800" dirty="0">
              <a:solidFill>
                <a:schemeClr val="bg1"/>
              </a:solidFill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14282" y="1857364"/>
            <a:ext cx="2042547" cy="461665"/>
          </a:xfrm>
          <a:prstGeom prst="rect">
            <a:avLst/>
          </a:prstGeom>
          <a:solidFill>
            <a:srgbClr val="33CC33"/>
          </a:solidFill>
          <a:ln w="28575"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u="sng" dirty="0" smtClean="0">
                <a:latin typeface="Aharoni" pitchFamily="2" charset="-79"/>
                <a:cs typeface="Aharoni" pitchFamily="2" charset="-79"/>
              </a:rPr>
              <a:t>zaměstnanec</a:t>
            </a:r>
            <a:endParaRPr lang="cs-CZ" sz="2400" u="sng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85720" y="4214818"/>
            <a:ext cx="2281394" cy="461665"/>
          </a:xfrm>
          <a:prstGeom prst="rect">
            <a:avLst/>
          </a:prstGeom>
          <a:solidFill>
            <a:srgbClr val="33CC33"/>
          </a:solidFill>
          <a:ln w="28575"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400" dirty="0" smtClean="0">
                <a:latin typeface="Aharoni" pitchFamily="2" charset="-79"/>
                <a:cs typeface="Aharoni" pitchFamily="2" charset="-79"/>
              </a:rPr>
              <a:t>zaměstnavatel</a:t>
            </a:r>
            <a:endParaRPr lang="cs-CZ" sz="2400" dirty="0">
              <a:latin typeface="Aharoni" pitchFamily="2" charset="-79"/>
              <a:cs typeface="Aharoni" pitchFamily="2" charset="-79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28926" y="1857364"/>
            <a:ext cx="1909112" cy="4001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na vlastní žádost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572264" y="1571612"/>
            <a:ext cx="2300053" cy="4001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2 – měsíční výpověď</a:t>
            </a:r>
            <a:endParaRPr lang="cs-CZ" sz="2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643438" y="2571744"/>
            <a:ext cx="4254050" cy="400110"/>
          </a:xfrm>
          <a:prstGeom prst="rect">
            <a:avLst/>
          </a:prstGeom>
          <a:solidFill>
            <a:schemeClr val="bg1"/>
          </a:solidFill>
          <a:ln w="38100"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rozvázání pracovního poměru dohodou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071934" y="4214818"/>
            <a:ext cx="3988656" cy="4001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Ukončit lze pouze dle zákoníku práce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785786" y="5286388"/>
            <a:ext cx="6603539" cy="1015663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Úkol pro tebe: Najdi v zákoníku práce důvody, pro které může </a:t>
            </a:r>
          </a:p>
          <a:p>
            <a:r>
              <a:rPr lang="cs-CZ" sz="2000" dirty="0" smtClean="0"/>
              <a:t>                           zaměstnavatel dát zaměstnanci výpověď a </a:t>
            </a:r>
          </a:p>
          <a:p>
            <a:r>
              <a:rPr lang="cs-CZ" sz="2000" dirty="0" smtClean="0"/>
              <a:t>                           některé si poznamenej do sešitu.</a:t>
            </a:r>
            <a:endParaRPr lang="cs-CZ" sz="2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85786" y="3214686"/>
            <a:ext cx="8184613" cy="400110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Otázka pro tebe:  Které důvody mohou vést zaměstnance k podání výpovědi?</a:t>
            </a:r>
            <a:endParaRPr lang="cs-CZ" sz="2000" dirty="0"/>
          </a:p>
        </p:txBody>
      </p:sp>
      <p:cxnSp>
        <p:nvCxnSpPr>
          <p:cNvPr id="13" name="Přímá spojovací šipka 12"/>
          <p:cNvCxnSpPr>
            <a:stCxn id="6" idx="3"/>
            <a:endCxn id="7" idx="1"/>
          </p:cNvCxnSpPr>
          <p:nvPr/>
        </p:nvCxnSpPr>
        <p:spPr>
          <a:xfrm flipV="1">
            <a:off x="4838038" y="1771667"/>
            <a:ext cx="1734226" cy="285752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>
            <a:stCxn id="6" idx="3"/>
            <a:endCxn id="8" idx="0"/>
          </p:cNvCxnSpPr>
          <p:nvPr/>
        </p:nvCxnSpPr>
        <p:spPr>
          <a:xfrm>
            <a:off x="4838038" y="2057419"/>
            <a:ext cx="1932425" cy="514325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Šipka doprava 18"/>
          <p:cNvSpPr/>
          <p:nvPr/>
        </p:nvSpPr>
        <p:spPr>
          <a:xfrm>
            <a:off x="2357422" y="1857364"/>
            <a:ext cx="500066" cy="484632"/>
          </a:xfrm>
          <a:prstGeom prst="right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3" name="Přímá spojovací šipka 22"/>
          <p:cNvCxnSpPr>
            <a:stCxn id="5" idx="3"/>
            <a:endCxn id="9" idx="1"/>
          </p:cNvCxnSpPr>
          <p:nvPr/>
        </p:nvCxnSpPr>
        <p:spPr>
          <a:xfrm flipV="1">
            <a:off x="2567114" y="4414873"/>
            <a:ext cx="1504820" cy="30778"/>
          </a:xfrm>
          <a:prstGeom prst="straightConnector1">
            <a:avLst/>
          </a:prstGeom>
          <a:ln w="38100">
            <a:solidFill>
              <a:schemeClr val="bg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 spd="med">
    <p:pull dir="l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7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2000"/>
                                        <p:tgtEl>
                                          <p:spTgt spid="8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6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2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allAtOnce" animBg="1"/>
      <p:bldP spid="4" grpId="0" build="allAtOnce" animBg="1"/>
      <p:bldP spid="5" grpId="0" build="allAtOnce" animBg="1"/>
      <p:bldP spid="6" grpId="0" build="allAtOnce" animBg="1"/>
      <p:bldP spid="7" grpId="0" build="allAtOnce" animBg="1"/>
      <p:bldP spid="8" grpId="0" build="allAtOnce" animBg="1"/>
      <p:bldP spid="9" grpId="0" animBg="1"/>
      <p:bldP spid="10" grpId="0" animBg="1"/>
      <p:bldP spid="11" grpId="0" animBg="1"/>
      <p:bldP spid="19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857224" y="1071546"/>
          <a:ext cx="7358114" cy="3200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265054">
                <a:tc>
                  <a:txBody>
                    <a:bodyPr/>
                    <a:lstStyle/>
                    <a:p>
                      <a:r>
                        <a:rPr lang="cs-CZ" dirty="0" smtClean="0"/>
                        <a:t>ANOTACE</a:t>
                      </a:r>
                      <a:endParaRPr lang="cs-CZ" dirty="0"/>
                    </a:p>
                  </a:txBody>
                  <a:tcPr>
                    <a:solidFill>
                      <a:srgbClr val="007033"/>
                    </a:solidFill>
                  </a:tcPr>
                </a:tc>
              </a:tr>
              <a:tr h="735078">
                <a:tc>
                  <a:txBody>
                    <a:bodyPr/>
                    <a:lstStyle/>
                    <a:p>
                      <a:pPr marL="342900" indent="-342900">
                        <a:buNone/>
                      </a:pPr>
                      <a:r>
                        <a:rPr lang="cs-CZ" u="sng" dirty="0" smtClean="0"/>
                        <a:t>Výklad</a:t>
                      </a:r>
                      <a:r>
                        <a:rPr lang="cs-CZ" u="sng" baseline="0" dirty="0" smtClean="0"/>
                        <a:t> doprovázený diskusí se žáky:</a:t>
                      </a:r>
                      <a:endParaRPr lang="cs-CZ" u="sng" dirty="0" smtClean="0"/>
                    </a:p>
                    <a:p>
                      <a:pPr marL="342900" indent="-342900">
                        <a:buAutoNum type="arabicParenR"/>
                      </a:pPr>
                      <a:r>
                        <a:rPr lang="cs-CZ" dirty="0" smtClean="0"/>
                        <a:t>Analogické vyvozování: školský zákon</a:t>
                      </a:r>
                      <a:r>
                        <a:rPr lang="cs-CZ" baseline="0" dirty="0" smtClean="0"/>
                        <a:t> – zákoník práce, 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                                                 školní řád – pracovní řád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aseline="0" dirty="0" smtClean="0"/>
                        <a:t>2)   Povinnosti zaměstnance, následky jejich nedodržování</a:t>
                      </a:r>
                      <a:endParaRPr lang="cs-CZ" dirty="0" smtClean="0"/>
                    </a:p>
                    <a:p>
                      <a:pPr marL="342900" indent="-342900">
                        <a:buAutoNum type="arabicParenR" startAt="3"/>
                      </a:pPr>
                      <a:r>
                        <a:rPr lang="cs-CZ" dirty="0" smtClean="0"/>
                        <a:t>Pracovní</a:t>
                      </a:r>
                      <a:r>
                        <a:rPr lang="cs-CZ" baseline="0" dirty="0" smtClean="0"/>
                        <a:t> doba</a:t>
                      </a:r>
                    </a:p>
                    <a:p>
                      <a:pPr marL="342900" indent="-342900">
                        <a:buAutoNum type="arabicParenR" startAt="3"/>
                      </a:pPr>
                      <a:r>
                        <a:rPr lang="cs-CZ" baseline="0" dirty="0" smtClean="0"/>
                        <a:t>Práva zaměstnanců</a:t>
                      </a:r>
                    </a:p>
                    <a:p>
                      <a:pPr marL="342900" indent="-342900">
                        <a:buAutoNum type="arabicParenR" startAt="3"/>
                      </a:pPr>
                      <a:r>
                        <a:rPr lang="cs-CZ" baseline="0" dirty="0" smtClean="0"/>
                        <a:t>Ukončení pracovního poměru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u="sng" baseline="0" dirty="0" smtClean="0"/>
                        <a:t>Pomůcky:</a:t>
                      </a:r>
                      <a:r>
                        <a:rPr lang="cs-CZ" u="none" baseline="0" dirty="0" smtClean="0"/>
                        <a:t>  </a:t>
                      </a:r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zákon č. 262/2006 Sb., zákoník práce</a:t>
                      </a:r>
                    </a:p>
                    <a:p>
                      <a:pPr marL="342900" indent="-342900">
                        <a:buNone/>
                      </a:pPr>
                      <a:r>
                        <a:rPr lang="cs-CZ" b="0" dirty="0" smtClean="0">
                          <a:solidFill>
                            <a:schemeClr val="tx1"/>
                          </a:solidFill>
                        </a:rPr>
                        <a:t>V průběhu celé prezentace žáci porovnávají své zkušenosti</a:t>
                      </a:r>
                      <a:r>
                        <a:rPr lang="cs-CZ" b="0" baseline="0" dirty="0" smtClean="0">
                          <a:solidFill>
                            <a:schemeClr val="tx1"/>
                          </a:solidFill>
                        </a:rPr>
                        <a:t> s právy a povinnostmi žáka základní školy.</a:t>
                      </a:r>
                      <a:endParaRPr lang="cs-CZ" b="0" dirty="0" smtClean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graphicFrame>
        <p:nvGraphicFramePr>
          <p:cNvPr id="9" name="Tabulka 8"/>
          <p:cNvGraphicFramePr>
            <a:graphicFrameLocks noGrp="1"/>
          </p:cNvGraphicFramePr>
          <p:nvPr/>
        </p:nvGraphicFramePr>
        <p:xfrm>
          <a:off x="857224" y="4643446"/>
          <a:ext cx="7358114" cy="1428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358114"/>
              </a:tblGrid>
              <a:tr h="412251">
                <a:tc>
                  <a:txBody>
                    <a:bodyPr/>
                    <a:lstStyle/>
                    <a:p>
                      <a:r>
                        <a:rPr lang="cs-CZ" dirty="0" smtClean="0"/>
                        <a:t>POUŽITÉ  ZDROJE</a:t>
                      </a:r>
                      <a:endParaRPr lang="cs-CZ" dirty="0"/>
                    </a:p>
                  </a:txBody>
                  <a:tcPr>
                    <a:solidFill>
                      <a:srgbClr val="007033"/>
                    </a:solidFill>
                  </a:tcPr>
                </a:tc>
              </a:tr>
              <a:tr h="1016509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baseline="0" dirty="0" smtClean="0"/>
                        <a:t>Zákon č. 262/2006 Sb., zákoník práce, Sbírka zákonů, ročník 2006, </a:t>
                      </a:r>
                      <a:r>
                        <a:rPr lang="cs-CZ" baseline="0" smtClean="0"/>
                        <a:t>částka 84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mtClean="0"/>
                        <a:t>Prezentace </a:t>
                      </a:r>
                      <a:r>
                        <a:rPr lang="cs-CZ" dirty="0" smtClean="0"/>
                        <a:t>obsahuje animace.</a:t>
                      </a:r>
                    </a:p>
                    <a:p>
                      <a:endParaRPr lang="cs-CZ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 spd="med">
    <p:pull dir="l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399</TotalTime>
  <Words>568</Words>
  <Application>Microsoft Office PowerPoint</Application>
  <PresentationFormat>Předvádění na obrazovce (4:3)</PresentationFormat>
  <Paragraphs>107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PRACOVNÍ ŘÁD</vt:lpstr>
      <vt:lpstr>Prezentace aplikace PowerPoint</vt:lpstr>
      <vt:lpstr>PRACOVNÍ ŘÁD</vt:lpstr>
      <vt:lpstr>POVINNOSTI  ZAMĚSTNANCE</vt:lpstr>
      <vt:lpstr>POVINNOSTI  ZAMĚSTNANCE</vt:lpstr>
      <vt:lpstr>PRACOVNÍ DOBA</vt:lpstr>
      <vt:lpstr>PRÁVA ZAMĚSTNANCE</vt:lpstr>
      <vt:lpstr>UKONČENÍ PRACOVNÍHO POMĚRU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TÉMA</dc:title>
  <dc:creator>hela</dc:creator>
  <cp:lastModifiedBy>Baculáková Helena</cp:lastModifiedBy>
  <cp:revision>79</cp:revision>
  <dcterms:created xsi:type="dcterms:W3CDTF">2012-01-20T18:34:33Z</dcterms:created>
  <dcterms:modified xsi:type="dcterms:W3CDTF">2012-09-01T09:31:53Z</dcterms:modified>
</cp:coreProperties>
</file>