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1" r:id="rId4"/>
    <p:sldId id="271" r:id="rId5"/>
    <p:sldId id="272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8D1BA"/>
    <a:srgbClr val="A7C46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edge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500043"/>
            <a:ext cx="8001056" cy="121444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/>
              <a:t>MOC ZÁKONODÁRNÁ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928802"/>
            <a:ext cx="7786742" cy="414340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</a:t>
            </a:r>
            <a:r>
              <a:rPr lang="cs-CZ" sz="2000" b="1" dirty="0" smtClean="0">
                <a:solidFill>
                  <a:schemeClr val="tx1"/>
                </a:solidFill>
              </a:rPr>
              <a:t>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</a:t>
            </a:r>
            <a:r>
              <a:rPr lang="cs-CZ" sz="2000" b="1" dirty="0" smtClean="0">
                <a:solidFill>
                  <a:schemeClr val="tx1"/>
                </a:solidFill>
              </a:rPr>
              <a:t>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 b="1" smtClean="0">
                <a:solidFill>
                  <a:schemeClr val="tx1"/>
                </a:solidFill>
              </a:rPr>
              <a:t>VY_32_INOVACE_01_B_12_MOC </a:t>
            </a:r>
            <a:r>
              <a:rPr lang="cs-CZ" sz="2000" b="1" dirty="0" smtClean="0">
                <a:solidFill>
                  <a:schemeClr val="tx1"/>
                </a:solidFill>
              </a:rPr>
              <a:t>ZÁKONODÁRNÁ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 </a:t>
            </a:r>
            <a:r>
              <a:rPr lang="cs-CZ" sz="2000" b="1" dirty="0" smtClean="0">
                <a:solidFill>
                  <a:schemeClr val="tx1"/>
                </a:solidFill>
              </a:rPr>
              <a:t>OBČANSKÁ VÝCHOVA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</a:t>
            </a:r>
            <a:r>
              <a:rPr lang="cs-CZ" sz="2000" b="1" dirty="0" smtClean="0">
                <a:solidFill>
                  <a:schemeClr val="tx1"/>
                </a:solidFill>
              </a:rPr>
              <a:t>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4194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27. února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28. února 2012</a:t>
                      </a:r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IX.B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právo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 </a:t>
                      </a:r>
                      <a:r>
                        <a:rPr lang="cs-CZ" baseline="0" dirty="0" smtClean="0"/>
                        <a:t> ZÁKONODÁRNÁ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A7C46E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Parlament, Poslanecká sněmovna, Senát, poslanec, senátor, volby, mandát, zákony, schvalování zákonů, interpelace, datum platnosti zákona, </a:t>
                      </a:r>
                      <a:r>
                        <a:rPr lang="cs-CZ" smtClean="0"/>
                        <a:t>datum účinnosti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 descr="stát 017.JPG"/>
          <p:cNvPicPr>
            <a:picLocks noChangeAspect="1"/>
          </p:cNvPicPr>
          <p:nvPr/>
        </p:nvPicPr>
        <p:blipFill>
          <a:blip r:embed="rId2" cstate="print"/>
          <a:srcRect l="29317" t="28498" r="12756" b="23874"/>
          <a:stretch>
            <a:fillRect/>
          </a:stretch>
        </p:blipFill>
        <p:spPr>
          <a:xfrm>
            <a:off x="142844" y="3929066"/>
            <a:ext cx="4286280" cy="2643206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8229600" cy="1143000"/>
          </a:xfrm>
          <a:solidFill>
            <a:schemeClr val="accent3">
              <a:lumMod val="75000"/>
            </a:schemeClr>
          </a:solidFill>
          <a:ln w="38100">
            <a:solidFill>
              <a:schemeClr val="bg1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MOC ZÁKONODÁRNÁ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  <a:solidFill>
            <a:schemeClr val="bg1"/>
          </a:solidFill>
          <a:ln w="38100"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Parlament České republiky má 2 komory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57554" y="5929330"/>
            <a:ext cx="5653855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/>
              <a:t>Může být rozpuštěna prezidentem republiky za</a:t>
            </a:r>
          </a:p>
          <a:p>
            <a:pPr algn="ctr"/>
            <a:r>
              <a:rPr lang="cs-CZ" sz="2200" b="1" dirty="0" smtClean="0"/>
              <a:t>   podmínek daných Ústavou.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0034" y="2643182"/>
            <a:ext cx="2646878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effectLst/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POSLANECKÁ </a:t>
            </a:r>
          </a:p>
          <a:p>
            <a:pPr algn="ctr"/>
            <a:r>
              <a:rPr lang="cs-CZ" sz="2400" dirty="0" smtClean="0">
                <a:latin typeface="Arial Black" pitchFamily="34" charset="0"/>
              </a:rPr>
              <a:t>SNĚMOVNA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2786058"/>
            <a:ext cx="2710935" cy="430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/>
              <a:t>Počet poslanců:  200  </a:t>
            </a:r>
            <a:endParaRPr lang="cs-CZ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3438" y="3500438"/>
            <a:ext cx="3887924" cy="430887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/>
              <a:t>Doba, na niž jsou voleni:  4 roky</a:t>
            </a:r>
            <a:endParaRPr lang="cs-CZ" sz="2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857752" y="4143380"/>
            <a:ext cx="3503203" cy="769441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/>
              <a:t>Volen může být občan </a:t>
            </a:r>
          </a:p>
          <a:p>
            <a:r>
              <a:rPr lang="cs-CZ" sz="2200" b="1" dirty="0" smtClean="0"/>
              <a:t>České republiky starší 21 let.</a:t>
            </a:r>
            <a:endParaRPr lang="cs-CZ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3504" y="5143512"/>
            <a:ext cx="3041923" cy="43088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200" b="1" dirty="0" smtClean="0"/>
              <a:t>Poměrný volební systém</a:t>
            </a:r>
            <a:endParaRPr lang="cs-CZ" sz="2200" b="1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3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6" grpId="0" build="p" animBg="1"/>
      <p:bldP spid="8" grpId="0" build="allAtOnce" animBg="1"/>
      <p:bldP spid="9" grpId="0" build="allAtOnce" animBg="1"/>
      <p:bldP spid="10" grpId="0" build="allAtOnce" animBg="1"/>
      <p:bldP spid="11" grpId="0" build="allAtOnce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003" y="0"/>
            <a:ext cx="9168003" cy="6876002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Obdélník 5"/>
          <p:cNvSpPr/>
          <p:nvPr/>
        </p:nvSpPr>
        <p:spPr>
          <a:xfrm>
            <a:off x="4427984" y="332656"/>
            <a:ext cx="4248472" cy="523220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cs-CZ" sz="2800" b="1" dirty="0" smtClean="0"/>
              <a:t>Parlament České </a:t>
            </a:r>
            <a:r>
              <a:rPr lang="cs-CZ" sz="2800" b="1" dirty="0"/>
              <a:t>republiky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628216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83006"/>
            <a:ext cx="4512884" cy="338466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9" y="3483006"/>
            <a:ext cx="4499992" cy="3374994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0"/>
            <a:ext cx="4519770" cy="338982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323528" y="860624"/>
            <a:ext cx="2527230" cy="954107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Parlament</a:t>
            </a:r>
          </a:p>
          <a:p>
            <a:r>
              <a:rPr lang="cs-CZ" sz="2800" b="1" dirty="0" smtClean="0"/>
              <a:t>České republiky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38475059"/>
      </p:ext>
    </p:extLst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MOC ZÁKONODÁRNÁ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85792"/>
          </a:xfr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2. komora Parlamentu České republiky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2500306"/>
            <a:ext cx="3182987" cy="830997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SENÁT </a:t>
            </a:r>
          </a:p>
          <a:p>
            <a:r>
              <a:rPr lang="cs-CZ" sz="2400" dirty="0" smtClean="0">
                <a:latin typeface="Arial Black" pitchFamily="34" charset="0"/>
              </a:rPr>
              <a:t>(HORNÍ KOMORA)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14942" y="2857496"/>
            <a:ext cx="2199513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Počet senátorů:  81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364" t="36539" r="30387" b="34375"/>
          <a:stretch/>
        </p:blipFill>
        <p:spPr>
          <a:xfrm>
            <a:off x="357158" y="3645024"/>
            <a:ext cx="3793928" cy="2736325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929058" y="3500438"/>
            <a:ext cx="4643470" cy="707886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Doba, na niž jsou voleni:  6 let  </a:t>
            </a:r>
          </a:p>
          <a:p>
            <a:r>
              <a:rPr lang="cs-CZ" sz="2000" dirty="0" smtClean="0"/>
              <a:t>                      každé 2 roky se volí 1/3 senátu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500430" y="4500570"/>
            <a:ext cx="5491824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Volen může být občan České republiky starší 40 let.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00562" y="5286388"/>
            <a:ext cx="3966663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Nemůže být rozpuštěn prezidentem.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5072066" y="6072206"/>
            <a:ext cx="2796022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2000" dirty="0" smtClean="0"/>
              <a:t>Většinový volební systém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7" grpId="0" build="p" animBg="1"/>
      <p:bldP spid="8" grpId="0" build="allAtOnce" animBg="1"/>
      <p:bldP spid="10" grpId="0" build="allAtOnce" animBg="1"/>
      <p:bldP spid="13" grpId="0" build="allAtOnce" animBg="1"/>
      <p:bldP spid="15" grpId="0" build="allAtOnce" animBg="1"/>
      <p:bldP spid="16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lvl="0" fontAlgn="base">
              <a:spcAft>
                <a:spcPct val="0"/>
              </a:spcAft>
            </a:pPr>
            <a:r>
              <a:rPr lang="cs-CZ" sz="3200" dirty="0" smtClean="0"/>
              <a:t>VOLBY</a:t>
            </a:r>
            <a:endParaRPr lang="cs-CZ" sz="3200" dirty="0"/>
          </a:p>
        </p:txBody>
      </p:sp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0" y="0"/>
            <a:ext cx="117211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	 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28596" y="2143116"/>
            <a:ext cx="7929618" cy="677108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přímé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-  přímo volím daného poslance (bez dalšího prostředníka)</a:t>
            </a:r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28596" y="3143248"/>
            <a:ext cx="7929618" cy="707886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tajné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-  nesmí být zjistitelné, komu dal volič hlas (volí se za plentou,</a:t>
            </a:r>
          </a:p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lístek se vkládá do orazítkované obálky)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8596" y="5357826"/>
            <a:ext cx="8001056" cy="707886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všeobecné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- volit mohou všichni bez ohledu na náboženství, rasu,          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pohlaví, vzdělání …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28596" y="4286256"/>
            <a:ext cx="7929618" cy="707886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rovné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– všichni mají stejné právo volit bez ohledu na společenské</a:t>
            </a:r>
          </a:p>
          <a:p>
            <a:pPr lvl="0"/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postavení,  hlasy si jsou zcela rovnocenné</a:t>
            </a: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 animBg="1"/>
      <p:bldP spid="8" grpId="0" build="p" animBg="1"/>
      <p:bldP spid="13" grpId="0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POSLANEC  i  SENÁTOR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285992"/>
            <a:ext cx="5410840" cy="461665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Zvolením získávají tzv.  </a:t>
            </a:r>
            <a:r>
              <a:rPr lang="cs-CZ" sz="2400" b="1" u="sng" dirty="0" smtClean="0"/>
              <a:t>mandát</a:t>
            </a:r>
            <a:r>
              <a:rPr lang="cs-CZ" sz="2400" u="sng" dirty="0" smtClean="0"/>
              <a:t> = pověření</a:t>
            </a:r>
            <a:endParaRPr lang="cs-CZ" sz="24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71604" y="3071810"/>
            <a:ext cx="6504666" cy="400110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Mandát musí vykonávat osobně, nikdo je nemůže zastupovat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3786190"/>
            <a:ext cx="7668446" cy="1015663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i="1" u="sng" dirty="0" smtClean="0"/>
              <a:t>výkon mandátu </a:t>
            </a:r>
            <a:r>
              <a:rPr lang="cs-CZ" sz="2000" dirty="0" smtClean="0"/>
              <a:t>= služba lidu podle svědomí poslance </a:t>
            </a:r>
          </a:p>
          <a:p>
            <a:r>
              <a:rPr lang="cs-CZ" sz="2000" dirty="0" smtClean="0"/>
              <a:t>                    -  příslušnost k politické straně není zavazující (mandát volný)</a:t>
            </a:r>
          </a:p>
          <a:p>
            <a:r>
              <a:rPr lang="cs-CZ" sz="2000" dirty="0" smtClean="0"/>
              <a:t>                    -  mandát nemůže být příkazový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786454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Každý poslanec má právo klást kvalifikovaný dotaz vládě = </a:t>
            </a:r>
            <a:r>
              <a:rPr lang="cs-CZ" sz="2400" b="1" u="sng" dirty="0" smtClean="0">
                <a:solidFill>
                  <a:schemeClr val="tx1"/>
                </a:solidFill>
              </a:rPr>
              <a:t>INTERPELACE</a:t>
            </a:r>
            <a:endParaRPr lang="cs-CZ" sz="2400" b="1" u="sng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  <p:bldP spid="6" grpId="0" build="p" animBg="1"/>
      <p:bldP spid="7" grpId="0" build="p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PARLAMENT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596" y="1571612"/>
            <a:ext cx="3768596" cy="461665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Projednává a přijímá zákony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2910" y="5286388"/>
            <a:ext cx="3399392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u="sng" dirty="0" smtClean="0"/>
              <a:t>Přijímání zákonů </a:t>
            </a:r>
            <a:r>
              <a:rPr lang="cs-CZ" sz="2000" dirty="0" smtClean="0"/>
              <a:t>= usnášení se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42910" y="5857892"/>
            <a:ext cx="7654660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Obě komory jsou </a:t>
            </a:r>
            <a:r>
              <a:rPr lang="cs-CZ" sz="2000" b="1" u="sng" dirty="0" smtClean="0"/>
              <a:t>způsobilé se usnášet</a:t>
            </a:r>
            <a:r>
              <a:rPr lang="cs-CZ" sz="2000" dirty="0" smtClean="0"/>
              <a:t>, je-li přítomna alespoň 1/3 členů </a:t>
            </a:r>
          </a:p>
          <a:p>
            <a:r>
              <a:rPr lang="cs-CZ" sz="2000" dirty="0" smtClean="0"/>
              <a:t>                                          (tj. 67 poslanců, 27 senátorů)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2910" y="2285992"/>
            <a:ext cx="8267071" cy="224676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u="sng" dirty="0" smtClean="0"/>
              <a:t>Návrh zákona může podat:</a:t>
            </a:r>
            <a:r>
              <a:rPr lang="cs-CZ" sz="2000" dirty="0" smtClean="0"/>
              <a:t>   poslanec</a:t>
            </a:r>
          </a:p>
          <a:p>
            <a:r>
              <a:rPr lang="cs-CZ" sz="2000" dirty="0" smtClean="0"/>
              <a:t>			    skupina poslanců</a:t>
            </a:r>
          </a:p>
          <a:p>
            <a:r>
              <a:rPr lang="cs-CZ" sz="2000" dirty="0" smtClean="0"/>
              <a:t>			    senát</a:t>
            </a:r>
          </a:p>
          <a:p>
            <a:r>
              <a:rPr lang="cs-CZ" sz="2000" dirty="0" smtClean="0"/>
              <a:t>			    vláda</a:t>
            </a:r>
          </a:p>
          <a:p>
            <a:r>
              <a:rPr lang="cs-CZ" sz="2000" dirty="0" smtClean="0"/>
              <a:t>			    zastupitelstvo vyššího územního </a:t>
            </a:r>
          </a:p>
          <a:p>
            <a:r>
              <a:rPr lang="cs-CZ" sz="2000" dirty="0" smtClean="0"/>
              <a:t>                                                                                                     samosprávného celku</a:t>
            </a:r>
          </a:p>
          <a:p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844" y="2214554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2844" y="4714884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2910" y="4714884"/>
            <a:ext cx="8029249" cy="36933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b="1" u="sng" dirty="0" smtClean="0"/>
              <a:t>Projednávání </a:t>
            </a:r>
            <a:r>
              <a:rPr lang="cs-CZ" dirty="0" smtClean="0"/>
              <a:t>– poslanci projednávají návrhy zákonů a podávají pozměňovací návrhy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42844" y="5286388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p" animBg="1"/>
      <p:bldP spid="6" grpId="0" build="p" animBg="1"/>
      <p:bldP spid="9" grpId="0" build="p" animBg="1"/>
      <p:bldP spid="10" grpId="0" build="allAtOnce" animBg="1"/>
      <p:bldP spid="11" grpId="0" build="allAtOnce" animBg="1"/>
      <p:bldP spid="12" grpId="0" build="p" animBg="1"/>
      <p:bldP spid="13" grpId="0" build="allAtOnce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Přijetí zákona</a:t>
            </a:r>
            <a:endParaRPr lang="cs-CZ" sz="3200" dirty="0"/>
          </a:p>
        </p:txBody>
      </p:sp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0" y="5429264"/>
            <a:ext cx="248786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14282" y="2143116"/>
            <a:ext cx="2183611" cy="461665"/>
          </a:xfrm>
          <a:prstGeom prst="rect">
            <a:avLst/>
          </a:prstGeom>
          <a:ln w="5715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Zákon přijímá</a:t>
            </a:r>
            <a:endParaRPr lang="cs-CZ" sz="2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643042" y="4214818"/>
            <a:ext cx="6952737" cy="1631216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kvalifikovaná většina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– musí se vyjádřit nadpoloviční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většina všech členů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- užívá se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při schvalování důležitých zákonů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(např.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Ústavy, volby prezidenta, vyhlášení válečného stavu,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hlasování o důvěře vládě)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1643042" y="3071810"/>
            <a:ext cx="7072362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prostá většina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všech ten den přítomných poslanců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0" name="Přímá spojovací šipka 9"/>
          <p:cNvCxnSpPr>
            <a:endCxn id="11" idx="1"/>
          </p:cNvCxnSpPr>
          <p:nvPr/>
        </p:nvCxnSpPr>
        <p:spPr>
          <a:xfrm flipV="1">
            <a:off x="571472" y="3271865"/>
            <a:ext cx="1071570" cy="87151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>
            <a:endCxn id="9" idx="1"/>
          </p:cNvCxnSpPr>
          <p:nvPr/>
        </p:nvCxnSpPr>
        <p:spPr>
          <a:xfrm>
            <a:off x="571472" y="4143380"/>
            <a:ext cx="1071570" cy="887046"/>
          </a:xfrm>
          <a:prstGeom prst="straightConnector1">
            <a:avLst/>
          </a:prstGeom>
          <a:ln w="38100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build="p" animBg="1"/>
      <p:bldP spid="9" grpId="0" build="p" animBg="1"/>
      <p:bldP spid="11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POSTUP SCHVALOVÁNÍ ZÁKONA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643050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14414" y="1643050"/>
            <a:ext cx="5181547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Zákon </a:t>
            </a:r>
            <a:r>
              <a:rPr lang="cs-CZ" sz="2000" b="1" u="sng" dirty="0" smtClean="0"/>
              <a:t>projedná a schválí Poslanecká sněmovna</a:t>
            </a:r>
            <a:endParaRPr lang="cs-CZ" sz="2000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2357430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14414" y="2357430"/>
            <a:ext cx="7491603" cy="1015663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dirty="0" smtClean="0"/>
              <a:t>Zákon dále </a:t>
            </a:r>
            <a:r>
              <a:rPr lang="cs-CZ" sz="2000" b="1" u="sng" dirty="0" smtClean="0"/>
              <a:t>postupuje do Senátu </a:t>
            </a:r>
            <a:r>
              <a:rPr lang="cs-CZ" sz="2000" dirty="0" smtClean="0"/>
              <a:t>– opět se zde projednává a</a:t>
            </a:r>
          </a:p>
          <a:p>
            <a:r>
              <a:rPr lang="cs-CZ" sz="2000" dirty="0" smtClean="0"/>
              <a:t>        a)  </a:t>
            </a:r>
            <a:r>
              <a:rPr lang="cs-CZ" sz="2000" b="1" i="1" u="sng" dirty="0" smtClean="0"/>
              <a:t>schválí</a:t>
            </a:r>
            <a:r>
              <a:rPr lang="cs-CZ" sz="2000" dirty="0" smtClean="0"/>
              <a:t> – postoupí k prezidentovi</a:t>
            </a:r>
          </a:p>
          <a:p>
            <a:r>
              <a:rPr lang="cs-CZ" sz="2000" dirty="0" smtClean="0"/>
              <a:t>        b) </a:t>
            </a:r>
            <a:r>
              <a:rPr lang="cs-CZ" sz="2000" b="1" i="1" u="sng" dirty="0" smtClean="0"/>
              <a:t>vrátí Poslanecké sněmovně </a:t>
            </a:r>
            <a:r>
              <a:rPr lang="cs-CZ" sz="2000" dirty="0" smtClean="0"/>
              <a:t>(může podat i pozměňovací návrhy)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3714752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214414" y="3643314"/>
            <a:ext cx="7095917" cy="1631216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u="sng" dirty="0" smtClean="0"/>
              <a:t>Prezident může zákon </a:t>
            </a:r>
          </a:p>
          <a:p>
            <a:r>
              <a:rPr lang="cs-CZ" sz="2000" dirty="0" smtClean="0"/>
              <a:t>		        a) </a:t>
            </a:r>
            <a:r>
              <a:rPr lang="cs-CZ" sz="2000" b="1" i="1" u="sng" dirty="0" smtClean="0"/>
              <a:t>podepsat</a:t>
            </a:r>
            <a:r>
              <a:rPr lang="cs-CZ" sz="2000" dirty="0" smtClean="0"/>
              <a:t> – tím se dává do tisku a nabývá </a:t>
            </a:r>
          </a:p>
          <a:p>
            <a:r>
              <a:rPr lang="cs-CZ" sz="2000" dirty="0" smtClean="0"/>
              <a:t>                                                      platnosti </a:t>
            </a:r>
          </a:p>
          <a:p>
            <a:r>
              <a:rPr lang="cs-CZ" sz="2000" dirty="0" smtClean="0"/>
              <a:t>                                        b) </a:t>
            </a:r>
            <a:r>
              <a:rPr lang="cs-CZ" sz="2000" b="1" i="1" u="sng" dirty="0" smtClean="0"/>
              <a:t>vetovat zákon </a:t>
            </a:r>
            <a:r>
              <a:rPr lang="cs-CZ" sz="2000" dirty="0" smtClean="0"/>
              <a:t>– pak se vrací do 15 dní do </a:t>
            </a:r>
          </a:p>
          <a:p>
            <a:r>
              <a:rPr lang="cs-CZ" sz="2000" dirty="0" smtClean="0"/>
              <a:t>                                                      Poslanecké sněmovny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0034" y="5572140"/>
            <a:ext cx="359394" cy="36933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214414" y="5572140"/>
            <a:ext cx="7140801" cy="400110"/>
          </a:xfrm>
          <a:prstGeom prst="rect">
            <a:avLst/>
          </a:prstGeom>
          <a:ln w="38100"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i="1" u="sng" dirty="0" smtClean="0"/>
              <a:t>Vetovaný </a:t>
            </a:r>
            <a:r>
              <a:rPr lang="cs-CZ" sz="2000" dirty="0" smtClean="0"/>
              <a:t>zákon musí schválit </a:t>
            </a:r>
            <a:r>
              <a:rPr lang="cs-CZ" sz="2000" b="1" u="sng" dirty="0" smtClean="0"/>
              <a:t>nadpoloviční většina všech poslanců</a:t>
            </a:r>
            <a:endParaRPr lang="cs-CZ" sz="2000" b="1" u="sng" dirty="0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1357290" y="2928934"/>
            <a:ext cx="285752" cy="142876"/>
          </a:xfrm>
          <a:prstGeom prst="straightConnector1">
            <a:avLst/>
          </a:prstGeom>
          <a:ln w="28575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/>
          <p:nvPr/>
        </p:nvCxnSpPr>
        <p:spPr>
          <a:xfrm>
            <a:off x="1357290" y="3071810"/>
            <a:ext cx="285752" cy="142876"/>
          </a:xfrm>
          <a:prstGeom prst="straightConnector1">
            <a:avLst/>
          </a:prstGeom>
          <a:ln w="28575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V="1">
            <a:off x="2857488" y="4214818"/>
            <a:ext cx="642942" cy="285752"/>
          </a:xfrm>
          <a:prstGeom prst="straightConnector1">
            <a:avLst/>
          </a:prstGeom>
          <a:ln w="28575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2857488" y="4500570"/>
            <a:ext cx="642942" cy="285752"/>
          </a:xfrm>
          <a:prstGeom prst="straightConnector1">
            <a:avLst/>
          </a:prstGeom>
          <a:ln w="28575">
            <a:solidFill>
              <a:schemeClr val="accent3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20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allAtOnce" animBg="1"/>
      <p:bldP spid="6" grpId="0" build="p" animBg="1"/>
      <p:bldP spid="7" grpId="0" build="allAtOnce" animBg="1"/>
      <p:bldP spid="8" grpId="0" build="p" animBg="1"/>
      <p:bldP spid="9" grpId="0" build="allAtOnce" animBg="1"/>
      <p:bldP spid="10" grpId="0" build="p" animBg="1"/>
      <p:bldP spid="11" grpId="0" build="allAtOnce" animBg="1"/>
      <p:bldP spid="12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PŘIJATÉ ZÁKONY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2071678"/>
            <a:ext cx="1909497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400" dirty="0" smtClean="0"/>
              <a:t>podepisuje: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28926" y="2071678"/>
            <a:ext cx="1370568" cy="461665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prezident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28926" y="2714620"/>
            <a:ext cx="4145750" cy="461665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předseda Poslanecké sněmovny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28926" y="3429000"/>
            <a:ext cx="1180901" cy="461665"/>
          </a:xfrm>
          <a:prstGeom prst="rect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premiér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4071942"/>
            <a:ext cx="7677807" cy="1200329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Zákon je </a:t>
            </a:r>
            <a:r>
              <a:rPr lang="cs-CZ" sz="2400" b="1" u="sng" dirty="0" smtClean="0"/>
              <a:t>platný</a:t>
            </a:r>
            <a:r>
              <a:rPr lang="cs-CZ" sz="2400" dirty="0" smtClean="0"/>
              <a:t> tehdy, </a:t>
            </a:r>
            <a:r>
              <a:rPr lang="cs-CZ" sz="2400" b="1" u="sng" dirty="0" smtClean="0"/>
              <a:t>pokud je zveřejněn ve Sbírce zákonů </a:t>
            </a:r>
          </a:p>
          <a:p>
            <a:r>
              <a:rPr lang="cs-CZ" sz="2400" dirty="0" smtClean="0"/>
              <a:t>          České republiky </a:t>
            </a:r>
          </a:p>
          <a:p>
            <a:r>
              <a:rPr lang="cs-CZ" sz="2400" dirty="0" smtClean="0"/>
              <a:t>           – datum zveřejnění = 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datum platnosti</a:t>
            </a:r>
            <a:endParaRPr lang="cs-CZ" sz="2400" b="1" u="sng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14348" y="5643578"/>
            <a:ext cx="8176790" cy="461665"/>
          </a:xfrm>
          <a:prstGeom prst="rect">
            <a:avLst/>
          </a:prstGeom>
          <a:ln w="3810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15. den po zveřejnění nabývá</a:t>
            </a:r>
            <a:r>
              <a:rPr lang="cs-CZ" sz="2400" b="1" u="sng" dirty="0" smtClean="0">
                <a:solidFill>
                  <a:schemeClr val="accent3">
                    <a:lumMod val="50000"/>
                  </a:schemeClr>
                </a:solidFill>
              </a:rPr>
              <a:t> účinnosti </a:t>
            </a:r>
            <a:r>
              <a:rPr lang="cs-CZ" sz="2400" dirty="0" smtClean="0"/>
              <a:t>a je právně vymahatelný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build="p" animBg="1"/>
      <p:bldP spid="6" grpId="0" build="p" animBg="1"/>
      <p:bldP spid="7" grpId="0" build="p" animBg="1"/>
      <p:bldP spid="9" grpId="0" build="p" animBg="1"/>
      <p:bldP spid="10" grpId="0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stát 05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5720" y="2714620"/>
            <a:ext cx="5238755" cy="392906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 descr="stát 062.JPG"/>
          <p:cNvPicPr>
            <a:picLocks noChangeAspect="1"/>
          </p:cNvPicPr>
          <p:nvPr/>
        </p:nvPicPr>
        <p:blipFill>
          <a:blip r:embed="rId3" cstate="print"/>
          <a:srcRect b="9999"/>
          <a:stretch>
            <a:fillRect/>
          </a:stretch>
        </p:blipFill>
        <p:spPr>
          <a:xfrm>
            <a:off x="3783534" y="142852"/>
            <a:ext cx="5185841" cy="350046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500034" y="857232"/>
            <a:ext cx="1895134" cy="461665"/>
          </a:xfrm>
          <a:prstGeom prst="rect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Sbírka zákonů</a:t>
            </a:r>
            <a:endParaRPr lang="cs-CZ" sz="2400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74638"/>
            <a:ext cx="8429684" cy="796908"/>
          </a:xfrm>
          <a:solidFill>
            <a:schemeClr val="bg1"/>
          </a:solidFill>
          <a:ln w="5715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  <a:cs typeface="Aharoni" pitchFamily="2" charset="-79"/>
              </a:rPr>
              <a:t>Zopakuj si</a:t>
            </a:r>
            <a:endParaRPr lang="cs-CZ" sz="3200" dirty="0">
              <a:solidFill>
                <a:schemeClr val="accent6">
                  <a:lumMod val="50000"/>
                </a:schemeClr>
              </a:solidFill>
              <a:latin typeface="Arial Black" pitchFamily="34" charset="0"/>
              <a:cs typeface="Aharoni" pitchFamily="2" charset="-79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5720" y="1214422"/>
            <a:ext cx="8429684" cy="400110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  Mandát = ______________________________________________________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5720" y="1785926"/>
            <a:ext cx="8429684" cy="400110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2.  Základní  úkoly Parlamentu ČR jsou  _________________________________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5720" y="2357430"/>
            <a:ext cx="8429684" cy="400110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3.  Které komory má Parlament České republiky?  ________________________</a:t>
            </a:r>
            <a:r>
              <a:rPr lang="cs-CZ" dirty="0" smtClean="0"/>
              <a:t>                                                                 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5720" y="2857496"/>
            <a:ext cx="8429684" cy="707886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000" dirty="0" smtClean="0"/>
              <a:t>4.  Poslanecká sněmovna má  _______  poslanců volených na  _______  roky, </a:t>
            </a:r>
          </a:p>
          <a:p>
            <a:pPr marL="457200" indent="-457200"/>
            <a:r>
              <a:rPr lang="cs-CZ" sz="2000" dirty="0" smtClean="0"/>
              <a:t>		poslanci  mohou být voleni od  ______  let.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5720" y="3714752"/>
            <a:ext cx="8429683" cy="707886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5.  Senát má _____  senátorů volených na ______ let, po dvou letech se </a:t>
            </a:r>
          </a:p>
          <a:p>
            <a:r>
              <a:rPr lang="cs-CZ" sz="2000" dirty="0" smtClean="0"/>
              <a:t>	obměňuje  _______ senátorů, senátorovi musí být nejméně _____ let.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5720" y="4572008"/>
            <a:ext cx="8429684" cy="1015663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6"/>
            </a:pPr>
            <a:r>
              <a:rPr lang="cs-CZ" sz="2000" dirty="0" smtClean="0"/>
              <a:t>Vysvětli, </a:t>
            </a:r>
            <a:r>
              <a:rPr lang="cs-CZ" sz="2000" dirty="0" err="1" smtClean="0"/>
              <a:t>jco</a:t>
            </a:r>
            <a:r>
              <a:rPr lang="cs-CZ" sz="2000" dirty="0" smtClean="0"/>
              <a:t> znamená, když se hovoří o volbách  </a:t>
            </a:r>
          </a:p>
          <a:p>
            <a:pPr marL="342900" indent="-342900"/>
            <a:r>
              <a:rPr lang="cs-CZ" sz="2000" dirty="0" smtClean="0"/>
              <a:t>	        všeobecných __________________,    přímých____________________,</a:t>
            </a:r>
          </a:p>
          <a:p>
            <a:pPr marL="800100" lvl="1" indent="-342900"/>
            <a:r>
              <a:rPr lang="cs-CZ" sz="2000" dirty="0" smtClean="0"/>
              <a:t>	tajných _______________________,   rovných ____________________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5715016"/>
            <a:ext cx="8429684" cy="400110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7. Interpelace = </a:t>
            </a:r>
            <a:r>
              <a:rPr lang="cs-CZ" dirty="0" smtClean="0"/>
              <a:t>_________________________________________________________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6215082"/>
            <a:ext cx="8429684" cy="400110"/>
          </a:xfrm>
          <a:prstGeom prst="rect">
            <a:avLst/>
          </a:prstGeom>
          <a:solidFill>
            <a:srgbClr val="E8D1BA"/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8.   Jaký je postup schvalování zákonů? </a:t>
            </a:r>
            <a:r>
              <a:rPr lang="cs-CZ" dirty="0" smtClean="0"/>
              <a:t>____________________________________</a:t>
            </a:r>
            <a:endParaRPr lang="cs-CZ" dirty="0"/>
          </a:p>
        </p:txBody>
      </p:sp>
    </p:spTree>
  </p:cSld>
  <p:clrMapOvr>
    <a:masterClrMapping/>
  </p:clrMapOvr>
  <p:transition spd="med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9" grpId="0" animBg="1"/>
      <p:bldP spid="10" grpId="0" animBg="1"/>
      <p:bldP spid="1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2377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Výklad:</a:t>
                      </a:r>
                      <a:r>
                        <a:rPr lang="cs-CZ" baseline="0" dirty="0" smtClean="0"/>
                        <a:t> Moc zákonodárná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1) Parlament – 2 komory: a) Poslanecká sněmovna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                  b) Senát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2) Volby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3) Poslanec, senátor</a:t>
                      </a:r>
                      <a:endParaRPr lang="cs-CZ" dirty="0" smtClean="0"/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4) Projednávání, přijímání a schvalování zákonů, platnost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dirty="0" smtClean="0"/>
                        <a:t>     5) Zopakuj si</a:t>
                      </a:r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78347944"/>
              </p:ext>
            </p:extLst>
          </p:nvPr>
        </p:nvGraphicFramePr>
        <p:xfrm>
          <a:off x="857224" y="3500438"/>
          <a:ext cx="7358114" cy="1875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Fotografie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Zákon č.1/1993 Sb., Ústava české republiky, Sbírka zákonů, částka1, ročník 1993, s. 2 – 16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357</TotalTime>
  <Words>689</Words>
  <Application>Microsoft Office PowerPoint</Application>
  <PresentationFormat>Předvádění na obrazovce (4:3)</PresentationFormat>
  <Paragraphs>138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MOC ZÁKONODÁRNÁ</vt:lpstr>
      <vt:lpstr>Prezentace aplikace PowerPoint</vt:lpstr>
      <vt:lpstr>MOC ZÁKONODÁRNÁ</vt:lpstr>
      <vt:lpstr>Prezentace aplikace PowerPoint</vt:lpstr>
      <vt:lpstr>Prezentace aplikace PowerPoint</vt:lpstr>
      <vt:lpstr>MOC ZÁKONODÁRNÁ</vt:lpstr>
      <vt:lpstr>VOLBY</vt:lpstr>
      <vt:lpstr>POSLANEC  i  SENÁTOR</vt:lpstr>
      <vt:lpstr>PARLAMENT</vt:lpstr>
      <vt:lpstr>Přijetí zákona</vt:lpstr>
      <vt:lpstr>POSTUP SCHVALOVÁNÍ ZÁKONA</vt:lpstr>
      <vt:lpstr>PŘIJATÉ ZÁKONY</vt:lpstr>
      <vt:lpstr>Prezentace aplikace PowerPoint</vt:lpstr>
      <vt:lpstr>Zopakuj si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91</cp:revision>
  <dcterms:created xsi:type="dcterms:W3CDTF">2012-01-20T18:34:33Z</dcterms:created>
  <dcterms:modified xsi:type="dcterms:W3CDTF">2012-09-01T09:19:56Z</dcterms:modified>
</cp:coreProperties>
</file>