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61" r:id="rId5"/>
    <p:sldId id="264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C31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4" d="100"/>
          <a:sy n="64" d="100"/>
        </p:scale>
        <p:origin x="-282" y="-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MOC VÝKONNÁ - PREZIDENT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78592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</a:t>
            </a:r>
            <a:r>
              <a:rPr lang="cs-CZ" sz="2000" smtClean="0">
                <a:solidFill>
                  <a:schemeClr val="tx1"/>
                </a:solidFill>
              </a:rPr>
              <a:t>:  VY_32_INOVACE_01_B_13_MOC </a:t>
            </a:r>
            <a:r>
              <a:rPr lang="cs-CZ" sz="2000" dirty="0" smtClean="0">
                <a:solidFill>
                  <a:schemeClr val="tx1"/>
                </a:solidFill>
              </a:rPr>
              <a:t>VÝKONNÁ - PREZIDENT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OBČANSKÁ VÝCHOVA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7955835"/>
              </p:ext>
            </p:extLst>
          </p:nvPr>
        </p:nvGraphicFramePr>
        <p:xfrm>
          <a:off x="785788" y="928672"/>
          <a:ext cx="6834212" cy="41943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Helena Baculáková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19. března 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20. března 2012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IX.B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společnost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Výchova k občanství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STÁT</a:t>
                      </a:r>
                      <a:r>
                        <a:rPr lang="cs-CZ" baseline="0" dirty="0" smtClean="0"/>
                        <a:t> A PRÁVO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MOC</a:t>
                      </a:r>
                      <a:r>
                        <a:rPr lang="cs-CZ" baseline="0" dirty="0" smtClean="0"/>
                        <a:t> VÝKONNÁ - PREZIDENT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Moc výkonná, výkonné orgány, prezident, hlava</a:t>
                      </a:r>
                      <a:r>
                        <a:rPr lang="cs-CZ" baseline="0" dirty="0" smtClean="0"/>
                        <a:t> státu, volba prezidenta, volební období prezidenta, </a:t>
                      </a:r>
                      <a:r>
                        <a:rPr lang="cs-CZ" dirty="0" smtClean="0"/>
                        <a:t>pravomoci, úkoly a </a:t>
                      </a:r>
                      <a:r>
                        <a:rPr lang="cs-CZ" smtClean="0"/>
                        <a:t>činnosti  prezidenta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  <a:solidFill>
            <a:schemeClr val="tx2">
              <a:lumMod val="75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VÝKONNÁ MOC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4348" y="3643314"/>
            <a:ext cx="7354064" cy="4308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Výkonné moci je </a:t>
            </a:r>
            <a:r>
              <a:rPr lang="cs-CZ" sz="2000" b="1" dirty="0" smtClean="0"/>
              <a:t>v </a:t>
            </a:r>
            <a:r>
              <a:rPr lang="cs-CZ" sz="2200" b="1" dirty="0" smtClean="0"/>
              <a:t>ÚSTAVĚ</a:t>
            </a:r>
            <a:r>
              <a:rPr lang="cs-CZ" sz="2000" b="1" dirty="0" smtClean="0"/>
              <a:t> </a:t>
            </a:r>
            <a:r>
              <a:rPr lang="cs-CZ" sz="2000" dirty="0" smtClean="0"/>
              <a:t>České republiky věnována </a:t>
            </a:r>
            <a:r>
              <a:rPr lang="cs-CZ" sz="2200" b="1" dirty="0" smtClean="0"/>
              <a:t>HLAVA  TŘETÍ</a:t>
            </a:r>
            <a:endParaRPr lang="cs-CZ" sz="2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2910" y="5214950"/>
            <a:ext cx="3017173" cy="40011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haroni" pitchFamily="2" charset="-79"/>
                <a:cs typeface="Aharoni" pitchFamily="2" charset="-79"/>
              </a:rPr>
              <a:t>Výkonnými orgány </a:t>
            </a:r>
            <a:r>
              <a:rPr lang="cs-CZ" sz="2000" dirty="0" smtClean="0"/>
              <a:t>jsou: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86314" y="4643446"/>
            <a:ext cx="2320764" cy="4308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905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prezident</a:t>
            </a:r>
            <a:r>
              <a:rPr lang="cs-CZ" sz="2000" dirty="0" smtClean="0"/>
              <a:t> republiky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86314" y="5357826"/>
            <a:ext cx="816249" cy="4308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905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vláda</a:t>
            </a:r>
            <a:endParaRPr lang="cs-CZ" sz="2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15074" y="5715016"/>
            <a:ext cx="2549480" cy="40011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905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jednotlivá ministerstva</a:t>
            </a:r>
            <a:endParaRPr lang="cs-CZ" sz="2000" dirty="0"/>
          </a:p>
        </p:txBody>
      </p:sp>
      <p:cxnSp>
        <p:nvCxnSpPr>
          <p:cNvPr id="12" name="Přímá spojovací šipka 11"/>
          <p:cNvCxnSpPr>
            <a:stCxn id="4" idx="3"/>
            <a:endCxn id="6" idx="1"/>
          </p:cNvCxnSpPr>
          <p:nvPr/>
        </p:nvCxnSpPr>
        <p:spPr>
          <a:xfrm>
            <a:off x="3660083" y="5415005"/>
            <a:ext cx="1126231" cy="158265"/>
          </a:xfrm>
          <a:prstGeom prst="straightConnector1">
            <a:avLst/>
          </a:prstGeom>
          <a:ln w="5715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>
            <a:stCxn id="4" idx="3"/>
            <a:endCxn id="5" idx="1"/>
          </p:cNvCxnSpPr>
          <p:nvPr/>
        </p:nvCxnSpPr>
        <p:spPr>
          <a:xfrm flipV="1">
            <a:off x="3660083" y="4858890"/>
            <a:ext cx="1126231" cy="556115"/>
          </a:xfrm>
          <a:prstGeom prst="straightConnector1">
            <a:avLst/>
          </a:prstGeom>
          <a:ln w="5715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stCxn id="6" idx="3"/>
            <a:endCxn id="7" idx="1"/>
          </p:cNvCxnSpPr>
          <p:nvPr/>
        </p:nvCxnSpPr>
        <p:spPr>
          <a:xfrm>
            <a:off x="5602563" y="5573270"/>
            <a:ext cx="612511" cy="341801"/>
          </a:xfrm>
          <a:prstGeom prst="straightConnector1">
            <a:avLst/>
          </a:prstGeom>
          <a:ln w="38100">
            <a:solidFill>
              <a:srgbClr val="006C3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571472" y="2071678"/>
            <a:ext cx="8031686" cy="101566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006C31"/>
            </a:solidFill>
          </a:ln>
          <a:effectLst>
            <a:outerShdw blurRad="76200" dist="12700" dir="2700000" sy="-23000" kx="-800400" algn="bl" rotWithShape="0">
              <a:prstClr val="black">
                <a:alpha val="2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000" u="sng" dirty="0" smtClean="0"/>
              <a:t>Uplatňuje se při řízení státu: </a:t>
            </a:r>
          </a:p>
          <a:p>
            <a:r>
              <a:rPr lang="cs-CZ" sz="2000" dirty="0" smtClean="0"/>
              <a:t>                      </a:t>
            </a:r>
            <a:r>
              <a:rPr lang="cs-CZ" sz="2000" dirty="0" smtClean="0">
                <a:latin typeface="Aharoni" pitchFamily="2" charset="-79"/>
                <a:cs typeface="Aharoni" pitchFamily="2" charset="-79"/>
              </a:rPr>
              <a:t>uvádí do každodenního života schválené zákony </a:t>
            </a:r>
            <a:r>
              <a:rPr lang="cs-CZ" sz="2000" dirty="0" smtClean="0"/>
              <a:t>a </a:t>
            </a:r>
          </a:p>
          <a:p>
            <a:r>
              <a:rPr lang="cs-CZ" sz="2000" dirty="0" smtClean="0"/>
              <a:t>                      na ně navazující </a:t>
            </a:r>
            <a:r>
              <a:rPr lang="cs-CZ" sz="2000" dirty="0" smtClean="0">
                <a:latin typeface="Aharoni" pitchFamily="2" charset="-79"/>
                <a:cs typeface="Aharoni" pitchFamily="2" charset="-79"/>
              </a:rPr>
              <a:t>prováděcí předpisy (vyhlášky a nařízení )</a:t>
            </a:r>
            <a:endParaRPr lang="cs-CZ" sz="2000" dirty="0">
              <a:latin typeface="Aharoni" pitchFamily="2" charset="-79"/>
              <a:cs typeface="Aharoni" pitchFamily="2" charset="-79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2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PREZIDENT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4348" y="1500174"/>
            <a:ext cx="1992853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8575">
            <a:solidFill>
              <a:srgbClr val="92D05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= </a:t>
            </a:r>
            <a:r>
              <a:rPr lang="cs-CZ" sz="2400" b="1" dirty="0" smtClean="0">
                <a:latin typeface="Aharoni" pitchFamily="2" charset="-79"/>
                <a:cs typeface="Aharoni" pitchFamily="2" charset="-79"/>
              </a:rPr>
              <a:t>hlava státu</a:t>
            </a:r>
            <a:endParaRPr lang="cs-CZ" sz="2400" b="1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596" y="2143116"/>
            <a:ext cx="5744650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905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Volen Parlamentem České republiky</a:t>
            </a:r>
            <a:r>
              <a:rPr lang="cs-CZ" sz="2000" smtClean="0"/>
              <a:t>, </a:t>
            </a:r>
          </a:p>
          <a:p>
            <a:r>
              <a:rPr lang="cs-CZ" sz="2000" smtClean="0"/>
              <a:t> </a:t>
            </a:r>
            <a:r>
              <a:rPr lang="cs-CZ" sz="2000" dirty="0" smtClean="0"/>
              <a:t>tj. na společné schůzi Poslanecké sněmovny  i Senátu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4282" y="4786322"/>
            <a:ext cx="8479052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9050">
            <a:solidFill>
              <a:srgbClr val="92D05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u="sng" dirty="0" smtClean="0">
                <a:solidFill>
                  <a:srgbClr val="006C31"/>
                </a:solidFill>
              </a:rPr>
              <a:t>Otázka pro tebe:  </a:t>
            </a:r>
            <a:r>
              <a:rPr lang="cs-CZ" sz="2000" b="1" dirty="0" smtClean="0">
                <a:solidFill>
                  <a:srgbClr val="006C31"/>
                </a:solidFill>
              </a:rPr>
              <a:t>V současné době navržena změna Ústavy České republiky</a:t>
            </a:r>
          </a:p>
          <a:p>
            <a:r>
              <a:rPr lang="cs-CZ" sz="2000" b="1" dirty="0" smtClean="0">
                <a:solidFill>
                  <a:srgbClr val="006C31"/>
                </a:solidFill>
              </a:rPr>
              <a:t>                                                                                     – víš, o kterou změnu se jedná?</a:t>
            </a:r>
            <a:endParaRPr lang="cs-CZ" sz="2000" b="1" dirty="0">
              <a:solidFill>
                <a:srgbClr val="006C3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596" y="3000372"/>
            <a:ext cx="7530651" cy="7694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905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u="sng" dirty="0" smtClean="0">
                <a:latin typeface="Aharoni" pitchFamily="2" charset="-79"/>
                <a:cs typeface="Aharoni" pitchFamily="2" charset="-79"/>
              </a:rPr>
              <a:t>Prezidentem</a:t>
            </a:r>
            <a:r>
              <a:rPr lang="cs-CZ" sz="2000" dirty="0" smtClean="0"/>
              <a:t> - se může stát občan České republiky </a:t>
            </a:r>
            <a:r>
              <a:rPr lang="cs-CZ" sz="2200" b="1" u="sng" dirty="0" smtClean="0"/>
              <a:t>starší 40 let</a:t>
            </a:r>
          </a:p>
          <a:p>
            <a:r>
              <a:rPr lang="cs-CZ" sz="2000" dirty="0" smtClean="0"/>
              <a:t>                        - se může stát </a:t>
            </a:r>
            <a:r>
              <a:rPr lang="cs-CZ" sz="2200" b="1" u="sng" dirty="0" smtClean="0"/>
              <a:t>maximálně  2 volební období za sebou</a:t>
            </a:r>
            <a:endParaRPr lang="cs-CZ" sz="2200" b="1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14480" y="5643578"/>
            <a:ext cx="4903907" cy="40011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19050">
            <a:solidFill>
              <a:srgbClr val="92D05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latin typeface="Arial Narrow" pitchFamily="34" charset="0"/>
              </a:rPr>
              <a:t>Změna způsobu volby prezidenta  přímou volbou</a:t>
            </a:r>
            <a:endParaRPr lang="cs-CZ" sz="2000" i="1" dirty="0">
              <a:latin typeface="Arial Narrow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5720" y="6215082"/>
            <a:ext cx="496007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9050">
            <a:solidFill>
              <a:srgbClr val="92D05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u="sng" dirty="0" smtClean="0">
                <a:solidFill>
                  <a:srgbClr val="006C31"/>
                </a:solidFill>
              </a:rPr>
              <a:t>Otázka pro tebe:  </a:t>
            </a:r>
            <a:r>
              <a:rPr lang="cs-CZ" sz="2000" b="1" dirty="0" smtClean="0">
                <a:solidFill>
                  <a:srgbClr val="006C31"/>
                </a:solidFill>
              </a:rPr>
              <a:t>Vysvětli pojem přímá volba</a:t>
            </a:r>
            <a:endParaRPr lang="cs-CZ" sz="2000" b="1" dirty="0">
              <a:solidFill>
                <a:srgbClr val="006C3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8596" y="3857628"/>
            <a:ext cx="488088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905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u="sng" dirty="0" smtClean="0">
                <a:latin typeface="Aharoni" pitchFamily="2" charset="-79"/>
                <a:cs typeface="Aharoni" pitchFamily="2" charset="-79"/>
              </a:rPr>
              <a:t>Volební období </a:t>
            </a:r>
            <a:r>
              <a:rPr lang="cs-CZ" sz="2000" dirty="0" smtClean="0"/>
              <a:t>- začíná dnem složení slibu</a:t>
            </a:r>
          </a:p>
          <a:p>
            <a:r>
              <a:rPr lang="cs-CZ" sz="2000" dirty="0" smtClean="0"/>
              <a:t>                            - trvá 5 let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9557" y="1340768"/>
            <a:ext cx="7008779" cy="525658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2" t="28851" r="53014" b="18124"/>
          <a:stretch/>
        </p:blipFill>
        <p:spPr>
          <a:xfrm>
            <a:off x="251520" y="188640"/>
            <a:ext cx="2233534" cy="3636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468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  <a:solidFill>
            <a:schemeClr val="tx2">
              <a:lumMod val="75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ÚKOLY PREZIDENTA REPUBLIKY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2" y="2071678"/>
            <a:ext cx="7909794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92D05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Ve vztahu k vládě: jmenuje ji a odvolává, přijímá demisi</a:t>
            </a:r>
          </a:p>
          <a:p>
            <a:r>
              <a:rPr lang="cs-CZ" dirty="0" smtClean="0"/>
              <a:t>                                 pověřuje vládu po demisi  vykonáváním jejich funkcí prozatímně</a:t>
            </a:r>
          </a:p>
          <a:p>
            <a:r>
              <a:rPr lang="cs-CZ" dirty="0" smtClean="0"/>
              <a:t>                                        do doby jmenování nové vlády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000232" y="5286388"/>
            <a:ext cx="508293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905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soudce Ústavního soudu, včetně jeho předsedy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57290" y="4214818"/>
            <a:ext cx="7429552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905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zrušit či zmírnit trest uložený soudem,</a:t>
            </a:r>
          </a:p>
          <a:p>
            <a:r>
              <a:rPr lang="cs-CZ" sz="2000" dirty="0" smtClean="0"/>
              <a:t>může nařídit, aby se trestní řízení vůbec </a:t>
            </a:r>
            <a:r>
              <a:rPr lang="cs-CZ" sz="2000" dirty="0" err="1" smtClean="0"/>
              <a:t>nazahájilo</a:t>
            </a:r>
            <a:r>
              <a:rPr lang="cs-CZ" sz="2000" dirty="0" smtClean="0"/>
              <a:t> udělovat amnestii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5720" y="5286388"/>
            <a:ext cx="1165704" cy="43088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92D050"/>
            </a:solidFill>
          </a:ln>
        </p:spPr>
        <p:txBody>
          <a:bodyPr wrap="none" rtlCol="0">
            <a:spAutoFit/>
          </a:bodyPr>
          <a:lstStyle/>
          <a:p>
            <a:r>
              <a:rPr lang="cs-CZ" sz="2200" b="1" u="sng" dirty="0" smtClean="0"/>
              <a:t>Jmenuje</a:t>
            </a:r>
            <a:endParaRPr lang="cs-CZ" sz="2200" b="1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282" y="1428736"/>
            <a:ext cx="5451877" cy="43088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Prezident má podle Ústavy široké pravomoci:</a:t>
            </a:r>
            <a:endParaRPr lang="cs-CZ" sz="2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00232" y="5786454"/>
            <a:ext cx="615822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905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prezidenta a viceprezidenta Nejvyššího kontrolního úřadu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00232" y="6286520"/>
            <a:ext cx="4456541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905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členy Bankovní rady České národní banky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5720" y="3143248"/>
            <a:ext cx="2587568" cy="43088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92D050"/>
            </a:solidFill>
          </a:ln>
        </p:spPr>
        <p:txBody>
          <a:bodyPr wrap="none" rtlCol="0">
            <a:spAutoFit/>
          </a:bodyPr>
          <a:lstStyle/>
          <a:p>
            <a:r>
              <a:rPr lang="cs-CZ" sz="2200" b="1" u="sng" dirty="0" smtClean="0"/>
              <a:t>V jeho pravomoci je:</a:t>
            </a:r>
            <a:endParaRPr lang="cs-CZ" sz="2200" b="1" u="sng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357290" y="3714752"/>
            <a:ext cx="728539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905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vrátit přijatý zákon Poslanecké sněmovně (kromě ústavního zákona)</a:t>
            </a:r>
            <a:endParaRPr lang="cs-CZ" sz="2000" dirty="0"/>
          </a:p>
        </p:txBody>
      </p:sp>
      <p:cxnSp>
        <p:nvCxnSpPr>
          <p:cNvPr id="15" name="Přímá spojovací šipka 14"/>
          <p:cNvCxnSpPr>
            <a:stCxn id="8" idx="3"/>
            <a:endCxn id="11" idx="1"/>
          </p:cNvCxnSpPr>
          <p:nvPr/>
        </p:nvCxnSpPr>
        <p:spPr>
          <a:xfrm>
            <a:off x="1451424" y="5501832"/>
            <a:ext cx="548808" cy="984743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>
            <a:stCxn id="8" idx="3"/>
            <a:endCxn id="10" idx="1"/>
          </p:cNvCxnSpPr>
          <p:nvPr/>
        </p:nvCxnSpPr>
        <p:spPr>
          <a:xfrm>
            <a:off x="1451424" y="5501832"/>
            <a:ext cx="548808" cy="484677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>
            <a:stCxn id="8" idx="3"/>
            <a:endCxn id="4" idx="1"/>
          </p:cNvCxnSpPr>
          <p:nvPr/>
        </p:nvCxnSpPr>
        <p:spPr>
          <a:xfrm flipV="1">
            <a:off x="1451424" y="5486443"/>
            <a:ext cx="548808" cy="15389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Další činnosti prezidenta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0034" y="1785926"/>
            <a:ext cx="6143157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Zastupuje stát navenek – např. při mezistátních jednáních</a:t>
            </a:r>
          </a:p>
          <a:p>
            <a:r>
              <a:rPr lang="cs-CZ" sz="2000" dirty="0" smtClean="0"/>
              <a:t>                   - sjednává a ratifikuje mezinárodní smlouvy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034" y="3429000"/>
            <a:ext cx="391594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Je vrchním velitelem ozbrojených sil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57422" y="2643182"/>
            <a:ext cx="609250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9050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Otázka pro tebe:  Co znamená pojem ratifikace smlouvy?</a:t>
            </a:r>
            <a:endParaRPr lang="cs-CZ" sz="2000" dirty="0"/>
          </a:p>
        </p:txBody>
      </p:sp>
      <p:pic>
        <p:nvPicPr>
          <p:cNvPr id="9" name="Obrázek 8" descr="P2 008.JPG"/>
          <p:cNvPicPr>
            <a:picLocks noChangeAspect="1"/>
          </p:cNvPicPr>
          <p:nvPr/>
        </p:nvPicPr>
        <p:blipFill>
          <a:blip r:embed="rId2" cstate="print"/>
          <a:srcRect t="3509" b="10526"/>
          <a:stretch>
            <a:fillRect/>
          </a:stretch>
        </p:blipFill>
        <p:spPr>
          <a:xfrm>
            <a:off x="4429124" y="3668693"/>
            <a:ext cx="4614312" cy="2975017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00034" y="4643446"/>
            <a:ext cx="4429156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Vyhlašuje volby do Poslanecké sněmovny </a:t>
            </a:r>
          </a:p>
          <a:p>
            <a:r>
              <a:rPr lang="cs-CZ" sz="2000" dirty="0" smtClean="0"/>
              <a:t>                                a do Senátu, </a:t>
            </a:r>
          </a:p>
          <a:p>
            <a:r>
              <a:rPr lang="cs-CZ" sz="2000" dirty="0" smtClean="0"/>
              <a:t>             rozpouští Poslaneckou sněmovnu </a:t>
            </a:r>
            <a:endParaRPr lang="cs-CZ" sz="20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9887076"/>
              </p:ext>
            </p:extLst>
          </p:nvPr>
        </p:nvGraphicFramePr>
        <p:xfrm>
          <a:off x="857224" y="857232"/>
          <a:ext cx="7358114" cy="2103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Výklad: </a:t>
                      </a:r>
                    </a:p>
                    <a:p>
                      <a:pPr marL="0" indent="0">
                        <a:buNone/>
                      </a:pPr>
                      <a:r>
                        <a:rPr lang="cs-CZ" dirty="0" smtClean="0"/>
                        <a:t>     1) výkonná moc, výkonné orgány</a:t>
                      </a:r>
                    </a:p>
                    <a:p>
                      <a:pPr marL="0" indent="0">
                        <a:buNone/>
                      </a:pPr>
                      <a:r>
                        <a:rPr lang="cs-CZ" dirty="0" smtClean="0"/>
                        <a:t>     2)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prezident – hlava státu, volba, volební období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/>
                        <a:t>                            - pravomoci, úkoly, činnosti prezidenta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Do prezentace jsou zařazeny úkoly pro žáky.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6215842"/>
              </p:ext>
            </p:extLst>
          </p:nvPr>
        </p:nvGraphicFramePr>
        <p:xfrm>
          <a:off x="857224" y="3286124"/>
          <a:ext cx="7358114" cy="16009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smtClean="0"/>
                        <a:t>Fotografie</a:t>
                      </a:r>
                      <a:r>
                        <a:rPr lang="cs-CZ" baseline="0" smtClean="0"/>
                        <a:t> </a:t>
                      </a:r>
                      <a:r>
                        <a:rPr lang="cs-CZ" baseline="0" dirty="0" smtClean="0"/>
                        <a:t>z vlastních zdrojů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Zákon č.1/1993 Sb., Ústava české republiky, Sbírka zákonů, částka1, ročník 1993, s. 2 – 16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447</TotalTime>
  <Words>442</Words>
  <Application>Microsoft Office PowerPoint</Application>
  <PresentationFormat>Předvádění na obrazovce (4:3)</PresentationFormat>
  <Paragraphs>76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MOC VÝKONNÁ - PREZIDENT</vt:lpstr>
      <vt:lpstr>Prezentace aplikace PowerPoint</vt:lpstr>
      <vt:lpstr>VÝKONNÁ MOC</vt:lpstr>
      <vt:lpstr>PREZIDENT</vt:lpstr>
      <vt:lpstr>Prezentace aplikace PowerPoint</vt:lpstr>
      <vt:lpstr>ÚKOLY PREZIDENTA REPUBLIKY</vt:lpstr>
      <vt:lpstr>Další činnosti prezidenta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Baculáková Helena</cp:lastModifiedBy>
  <cp:revision>80</cp:revision>
  <dcterms:created xsi:type="dcterms:W3CDTF">2012-01-20T18:34:33Z</dcterms:created>
  <dcterms:modified xsi:type="dcterms:W3CDTF">2012-09-01T09:07:07Z</dcterms:modified>
</cp:coreProperties>
</file>