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6" r:id="rId5"/>
    <p:sldId id="267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8F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c.europa.eu/justice_home/judicialatlascivil/html/pdf/org_justice_cze_cs.pdf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ec.europa.eu/justice_home/judicialatlascivil/html/pdf/org_justice_cze_cs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MOC SOUDNÍ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VY_32_INOVACE_01_B_15_MOC </a:t>
            </a:r>
            <a:r>
              <a:rPr lang="cs-CZ" sz="2000" dirty="0" smtClean="0">
                <a:solidFill>
                  <a:schemeClr val="tx1"/>
                </a:solidFill>
              </a:rPr>
              <a:t>SOUDNÍ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67754"/>
              </p:ext>
            </p:extLst>
          </p:nvPr>
        </p:nvGraphicFramePr>
        <p:xfrm>
          <a:off x="785788" y="928672"/>
          <a:ext cx="6834212" cy="50173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 Helena Baculáková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23. března 2012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dubna 2012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IX.B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právo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MOC SOUDNÍ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8FBB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 soudní v Ústavě</a:t>
                      </a:r>
                      <a:r>
                        <a:rPr lang="cs-CZ" baseline="0" dirty="0" smtClean="0"/>
                        <a:t> ČR, soudy okresní, městské, krajské, Vrchní soud, Nejvyšší soud ČR, Nejvyšší správní soud, Ústavní soud, občanskoprávní a trestní řízení, účastníci řízení, chování u soudu, pohrdání soudem</a:t>
                      </a:r>
                      <a:r>
                        <a:rPr lang="cs-CZ" baseline="0" smtClean="0"/>
                        <a:t>, </a:t>
                      </a:r>
                      <a:r>
                        <a:rPr lang="cs-CZ" baseline="0" smtClean="0"/>
                        <a:t>soudci</a:t>
                      </a:r>
                      <a:r>
                        <a:rPr lang="cs-CZ" baseline="0" dirty="0" smtClean="0"/>
                        <a:t>, čtyřstupňový systém soudů, slib ústavního soudce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MOC SOUDNÍ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6447278" cy="461665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ÚSTAVA ČR věnuje soudní moci HLAVU ČTVRTOU.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cxnSp>
        <p:nvCxnSpPr>
          <p:cNvPr id="7" name="Pravoúhlá spojovací čára 6"/>
          <p:cNvCxnSpPr/>
          <p:nvPr/>
        </p:nvCxnSpPr>
        <p:spPr>
          <a:xfrm rot="5400000" flipH="1" flipV="1">
            <a:off x="1785918" y="2821777"/>
            <a:ext cx="1588" cy="1071570"/>
          </a:xfrm>
          <a:prstGeom prst="bentConnector3">
            <a:avLst>
              <a:gd name="adj1" fmla="val 14395466"/>
            </a:avLst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500166" y="2857496"/>
            <a:ext cx="571504" cy="1588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olný tvar 13"/>
          <p:cNvSpPr/>
          <p:nvPr/>
        </p:nvSpPr>
        <p:spPr>
          <a:xfrm>
            <a:off x="214282" y="2214554"/>
            <a:ext cx="1714512" cy="710666"/>
          </a:xfrm>
          <a:custGeom>
            <a:avLst/>
            <a:gdLst>
              <a:gd name="connsiteX0" fmla="*/ 6927 w 1257904"/>
              <a:gd name="connsiteY0" fmla="*/ 290946 h 567790"/>
              <a:gd name="connsiteX1" fmla="*/ 58882 w 1257904"/>
              <a:gd name="connsiteY1" fmla="*/ 280555 h 567790"/>
              <a:gd name="connsiteX2" fmla="*/ 370609 w 1257904"/>
              <a:gd name="connsiteY2" fmla="*/ 249382 h 567790"/>
              <a:gd name="connsiteX3" fmla="*/ 401782 w 1257904"/>
              <a:gd name="connsiteY3" fmla="*/ 228600 h 567790"/>
              <a:gd name="connsiteX4" fmla="*/ 505691 w 1257904"/>
              <a:gd name="connsiteY4" fmla="*/ 176646 h 567790"/>
              <a:gd name="connsiteX5" fmla="*/ 609600 w 1257904"/>
              <a:gd name="connsiteY5" fmla="*/ 93518 h 567790"/>
              <a:gd name="connsiteX6" fmla="*/ 671945 w 1257904"/>
              <a:gd name="connsiteY6" fmla="*/ 62346 h 567790"/>
              <a:gd name="connsiteX7" fmla="*/ 744682 w 1257904"/>
              <a:gd name="connsiteY7" fmla="*/ 10391 h 567790"/>
              <a:gd name="connsiteX8" fmla="*/ 775854 w 1257904"/>
              <a:gd name="connsiteY8" fmla="*/ 0 h 567790"/>
              <a:gd name="connsiteX9" fmla="*/ 765463 w 1257904"/>
              <a:gd name="connsiteY9" fmla="*/ 72737 h 567790"/>
              <a:gd name="connsiteX10" fmla="*/ 734291 w 1257904"/>
              <a:gd name="connsiteY10" fmla="*/ 83127 h 567790"/>
              <a:gd name="connsiteX11" fmla="*/ 692727 w 1257904"/>
              <a:gd name="connsiteY11" fmla="*/ 114300 h 567790"/>
              <a:gd name="connsiteX12" fmla="*/ 661554 w 1257904"/>
              <a:gd name="connsiteY12" fmla="*/ 135082 h 567790"/>
              <a:gd name="connsiteX13" fmla="*/ 1222663 w 1257904"/>
              <a:gd name="connsiteY13" fmla="*/ 145473 h 567790"/>
              <a:gd name="connsiteX14" fmla="*/ 1253836 w 1257904"/>
              <a:gd name="connsiteY14" fmla="*/ 166255 h 567790"/>
              <a:gd name="connsiteX15" fmla="*/ 1243445 w 1257904"/>
              <a:gd name="connsiteY15" fmla="*/ 197427 h 567790"/>
              <a:gd name="connsiteX16" fmla="*/ 973282 w 1257904"/>
              <a:gd name="connsiteY16" fmla="*/ 207818 h 567790"/>
              <a:gd name="connsiteX17" fmla="*/ 1004454 w 1257904"/>
              <a:gd name="connsiteY17" fmla="*/ 238991 h 567790"/>
              <a:gd name="connsiteX18" fmla="*/ 1087582 w 1257904"/>
              <a:gd name="connsiteY18" fmla="*/ 259773 h 567790"/>
              <a:gd name="connsiteX19" fmla="*/ 1201882 w 1257904"/>
              <a:gd name="connsiteY19" fmla="*/ 290946 h 567790"/>
              <a:gd name="connsiteX20" fmla="*/ 1243445 w 1257904"/>
              <a:gd name="connsiteY20" fmla="*/ 342900 h 567790"/>
              <a:gd name="connsiteX21" fmla="*/ 1212272 w 1257904"/>
              <a:gd name="connsiteY21" fmla="*/ 353291 h 567790"/>
              <a:gd name="connsiteX22" fmla="*/ 1035627 w 1257904"/>
              <a:gd name="connsiteY22" fmla="*/ 342900 h 567790"/>
              <a:gd name="connsiteX23" fmla="*/ 962891 w 1257904"/>
              <a:gd name="connsiteY23" fmla="*/ 322118 h 567790"/>
              <a:gd name="connsiteX24" fmla="*/ 858982 w 1257904"/>
              <a:gd name="connsiteY24" fmla="*/ 311727 h 567790"/>
              <a:gd name="connsiteX25" fmla="*/ 1014845 w 1257904"/>
              <a:gd name="connsiteY25" fmla="*/ 384464 h 567790"/>
              <a:gd name="connsiteX26" fmla="*/ 1046018 w 1257904"/>
              <a:gd name="connsiteY26" fmla="*/ 405246 h 567790"/>
              <a:gd name="connsiteX27" fmla="*/ 1077191 w 1257904"/>
              <a:gd name="connsiteY27" fmla="*/ 426027 h 567790"/>
              <a:gd name="connsiteX28" fmla="*/ 1097972 w 1257904"/>
              <a:gd name="connsiteY28" fmla="*/ 457200 h 567790"/>
              <a:gd name="connsiteX29" fmla="*/ 1056409 w 1257904"/>
              <a:gd name="connsiteY29" fmla="*/ 477982 h 567790"/>
              <a:gd name="connsiteX30" fmla="*/ 983672 w 1257904"/>
              <a:gd name="connsiteY30" fmla="*/ 457200 h 567790"/>
              <a:gd name="connsiteX31" fmla="*/ 952500 w 1257904"/>
              <a:gd name="connsiteY31" fmla="*/ 426027 h 567790"/>
              <a:gd name="connsiteX32" fmla="*/ 879763 w 1257904"/>
              <a:gd name="connsiteY32" fmla="*/ 384464 h 567790"/>
              <a:gd name="connsiteX33" fmla="*/ 848591 w 1257904"/>
              <a:gd name="connsiteY33" fmla="*/ 374073 h 567790"/>
              <a:gd name="connsiteX34" fmla="*/ 910936 w 1257904"/>
              <a:gd name="connsiteY34" fmla="*/ 415637 h 567790"/>
              <a:gd name="connsiteX35" fmla="*/ 942109 w 1257904"/>
              <a:gd name="connsiteY35" fmla="*/ 436418 h 567790"/>
              <a:gd name="connsiteX36" fmla="*/ 962891 w 1257904"/>
              <a:gd name="connsiteY36" fmla="*/ 467591 h 567790"/>
              <a:gd name="connsiteX37" fmla="*/ 983672 w 1257904"/>
              <a:gd name="connsiteY37" fmla="*/ 529937 h 567790"/>
              <a:gd name="connsiteX38" fmla="*/ 858982 w 1257904"/>
              <a:gd name="connsiteY38" fmla="*/ 540327 h 567790"/>
              <a:gd name="connsiteX39" fmla="*/ 827809 w 1257904"/>
              <a:gd name="connsiteY39" fmla="*/ 509155 h 567790"/>
              <a:gd name="connsiteX40" fmla="*/ 765463 w 1257904"/>
              <a:gd name="connsiteY40" fmla="*/ 446809 h 567790"/>
              <a:gd name="connsiteX41" fmla="*/ 619991 w 1257904"/>
              <a:gd name="connsiteY41" fmla="*/ 405246 h 567790"/>
              <a:gd name="connsiteX42" fmla="*/ 516082 w 1257904"/>
              <a:gd name="connsiteY42" fmla="*/ 384464 h 567790"/>
              <a:gd name="connsiteX43" fmla="*/ 79663 w 1257904"/>
              <a:gd name="connsiteY43" fmla="*/ 394855 h 567790"/>
              <a:gd name="connsiteX44" fmla="*/ 17318 w 1257904"/>
              <a:gd name="connsiteY44" fmla="*/ 394855 h 567790"/>
              <a:gd name="connsiteX45" fmla="*/ 6927 w 1257904"/>
              <a:gd name="connsiteY45" fmla="*/ 290946 h 567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7904" h="567790">
                <a:moveTo>
                  <a:pt x="6927" y="290946"/>
                </a:moveTo>
                <a:cubicBezTo>
                  <a:pt x="13854" y="271896"/>
                  <a:pt x="41308" y="282312"/>
                  <a:pt x="58882" y="280555"/>
                </a:cubicBezTo>
                <a:cubicBezTo>
                  <a:pt x="391735" y="247269"/>
                  <a:pt x="222195" y="279065"/>
                  <a:pt x="370609" y="249382"/>
                </a:cubicBezTo>
                <a:cubicBezTo>
                  <a:pt x="381000" y="242455"/>
                  <a:pt x="390786" y="234521"/>
                  <a:pt x="401782" y="228600"/>
                </a:cubicBezTo>
                <a:cubicBezTo>
                  <a:pt x="435878" y="210241"/>
                  <a:pt x="505691" y="176646"/>
                  <a:pt x="505691" y="176646"/>
                </a:cubicBezTo>
                <a:cubicBezTo>
                  <a:pt x="552576" y="129760"/>
                  <a:pt x="546681" y="130221"/>
                  <a:pt x="609600" y="93518"/>
                </a:cubicBezTo>
                <a:cubicBezTo>
                  <a:pt x="629670" y="81811"/>
                  <a:pt x="652022" y="74300"/>
                  <a:pt x="671945" y="62346"/>
                </a:cubicBezTo>
                <a:cubicBezTo>
                  <a:pt x="695482" y="48224"/>
                  <a:pt x="719303" y="23081"/>
                  <a:pt x="744682" y="10391"/>
                </a:cubicBezTo>
                <a:cubicBezTo>
                  <a:pt x="754478" y="5493"/>
                  <a:pt x="765463" y="3464"/>
                  <a:pt x="775854" y="0"/>
                </a:cubicBezTo>
                <a:cubicBezTo>
                  <a:pt x="772390" y="24246"/>
                  <a:pt x="776416" y="50831"/>
                  <a:pt x="765463" y="72737"/>
                </a:cubicBezTo>
                <a:cubicBezTo>
                  <a:pt x="760565" y="82533"/>
                  <a:pt x="743801" y="77693"/>
                  <a:pt x="734291" y="83127"/>
                </a:cubicBezTo>
                <a:cubicBezTo>
                  <a:pt x="719254" y="91719"/>
                  <a:pt x="706820" y="104234"/>
                  <a:pt x="692727" y="114300"/>
                </a:cubicBezTo>
                <a:cubicBezTo>
                  <a:pt x="682565" y="121559"/>
                  <a:pt x="671945" y="128155"/>
                  <a:pt x="661554" y="135082"/>
                </a:cubicBezTo>
                <a:cubicBezTo>
                  <a:pt x="848590" y="138546"/>
                  <a:pt x="1035853" y="135641"/>
                  <a:pt x="1222663" y="145473"/>
                </a:cubicBezTo>
                <a:cubicBezTo>
                  <a:pt x="1235134" y="146129"/>
                  <a:pt x="1249198" y="154660"/>
                  <a:pt x="1253836" y="166255"/>
                </a:cubicBezTo>
                <a:cubicBezTo>
                  <a:pt x="1257904" y="176424"/>
                  <a:pt x="1254280" y="195822"/>
                  <a:pt x="1243445" y="197427"/>
                </a:cubicBezTo>
                <a:cubicBezTo>
                  <a:pt x="1154297" y="210634"/>
                  <a:pt x="1063336" y="204354"/>
                  <a:pt x="973282" y="207818"/>
                </a:cubicBezTo>
                <a:cubicBezTo>
                  <a:pt x="881181" y="238518"/>
                  <a:pt x="889164" y="226181"/>
                  <a:pt x="1004454" y="238991"/>
                </a:cubicBezTo>
                <a:cubicBezTo>
                  <a:pt x="1099044" y="270521"/>
                  <a:pt x="949647" y="222154"/>
                  <a:pt x="1087582" y="259773"/>
                </a:cubicBezTo>
                <a:cubicBezTo>
                  <a:pt x="1232600" y="299324"/>
                  <a:pt x="1075301" y="265630"/>
                  <a:pt x="1201882" y="290946"/>
                </a:cubicBezTo>
                <a:cubicBezTo>
                  <a:pt x="1211512" y="297366"/>
                  <a:pt x="1255993" y="317805"/>
                  <a:pt x="1243445" y="342900"/>
                </a:cubicBezTo>
                <a:cubicBezTo>
                  <a:pt x="1238547" y="352697"/>
                  <a:pt x="1222663" y="349827"/>
                  <a:pt x="1212272" y="353291"/>
                </a:cubicBezTo>
                <a:cubicBezTo>
                  <a:pt x="1153390" y="349827"/>
                  <a:pt x="1094345" y="348492"/>
                  <a:pt x="1035627" y="342900"/>
                </a:cubicBezTo>
                <a:cubicBezTo>
                  <a:pt x="942669" y="334047"/>
                  <a:pt x="1038878" y="333808"/>
                  <a:pt x="962891" y="322118"/>
                </a:cubicBezTo>
                <a:cubicBezTo>
                  <a:pt x="928487" y="316825"/>
                  <a:pt x="893618" y="315191"/>
                  <a:pt x="858982" y="311727"/>
                </a:cubicBezTo>
                <a:cubicBezTo>
                  <a:pt x="976196" y="350799"/>
                  <a:pt x="925159" y="324673"/>
                  <a:pt x="1014845" y="384464"/>
                </a:cubicBezTo>
                <a:lnTo>
                  <a:pt x="1046018" y="405246"/>
                </a:lnTo>
                <a:lnTo>
                  <a:pt x="1077191" y="426027"/>
                </a:lnTo>
                <a:cubicBezTo>
                  <a:pt x="1084118" y="436418"/>
                  <a:pt x="1102610" y="445605"/>
                  <a:pt x="1097972" y="457200"/>
                </a:cubicBezTo>
                <a:cubicBezTo>
                  <a:pt x="1092219" y="471582"/>
                  <a:pt x="1071779" y="476061"/>
                  <a:pt x="1056409" y="477982"/>
                </a:cubicBezTo>
                <a:cubicBezTo>
                  <a:pt x="1046920" y="479168"/>
                  <a:pt x="995643" y="461190"/>
                  <a:pt x="983672" y="457200"/>
                </a:cubicBezTo>
                <a:cubicBezTo>
                  <a:pt x="973281" y="446809"/>
                  <a:pt x="963789" y="435434"/>
                  <a:pt x="952500" y="426027"/>
                </a:cubicBezTo>
                <a:cubicBezTo>
                  <a:pt x="934087" y="410683"/>
                  <a:pt x="900683" y="393430"/>
                  <a:pt x="879763" y="384464"/>
                </a:cubicBezTo>
                <a:cubicBezTo>
                  <a:pt x="869696" y="380149"/>
                  <a:pt x="840846" y="366328"/>
                  <a:pt x="848591" y="374073"/>
                </a:cubicBezTo>
                <a:cubicBezTo>
                  <a:pt x="866252" y="391734"/>
                  <a:pt x="890154" y="401783"/>
                  <a:pt x="910936" y="415637"/>
                </a:cubicBezTo>
                <a:lnTo>
                  <a:pt x="942109" y="436418"/>
                </a:lnTo>
                <a:cubicBezTo>
                  <a:pt x="949036" y="446809"/>
                  <a:pt x="957819" y="456179"/>
                  <a:pt x="962891" y="467591"/>
                </a:cubicBezTo>
                <a:cubicBezTo>
                  <a:pt x="971788" y="487609"/>
                  <a:pt x="983672" y="529937"/>
                  <a:pt x="983672" y="529937"/>
                </a:cubicBezTo>
                <a:cubicBezTo>
                  <a:pt x="935775" y="561868"/>
                  <a:pt x="941372" y="567790"/>
                  <a:pt x="858982" y="540327"/>
                </a:cubicBezTo>
                <a:cubicBezTo>
                  <a:pt x="845041" y="535680"/>
                  <a:pt x="837372" y="520312"/>
                  <a:pt x="827809" y="509155"/>
                </a:cubicBezTo>
                <a:cubicBezTo>
                  <a:pt x="788428" y="463212"/>
                  <a:pt x="811561" y="473151"/>
                  <a:pt x="765463" y="446809"/>
                </a:cubicBezTo>
                <a:cubicBezTo>
                  <a:pt x="704847" y="412171"/>
                  <a:pt x="710492" y="424639"/>
                  <a:pt x="619991" y="405246"/>
                </a:cubicBezTo>
                <a:cubicBezTo>
                  <a:pt x="511470" y="381992"/>
                  <a:pt x="661139" y="408641"/>
                  <a:pt x="516082" y="384464"/>
                </a:cubicBezTo>
                <a:cubicBezTo>
                  <a:pt x="370609" y="387928"/>
                  <a:pt x="225034" y="388394"/>
                  <a:pt x="79663" y="394855"/>
                </a:cubicBezTo>
                <a:cubicBezTo>
                  <a:pt x="6315" y="398115"/>
                  <a:pt x="90667" y="419305"/>
                  <a:pt x="17318" y="394855"/>
                </a:cubicBezTo>
                <a:cubicBezTo>
                  <a:pt x="355" y="343967"/>
                  <a:pt x="0" y="309996"/>
                  <a:pt x="6927" y="29094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8795814">
            <a:off x="1832124" y="3332329"/>
            <a:ext cx="914400" cy="914400"/>
          </a:xfrm>
          <a:prstGeom prst="arc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ěsíc 23"/>
          <p:cNvSpPr/>
          <p:nvPr/>
        </p:nvSpPr>
        <p:spPr>
          <a:xfrm rot="16200000">
            <a:off x="1092971" y="3264691"/>
            <a:ext cx="314324" cy="785818"/>
          </a:xfrm>
          <a:prstGeom prst="moon">
            <a:avLst>
              <a:gd name="adj" fmla="val 70455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18795814">
            <a:off x="760552" y="3332330"/>
            <a:ext cx="914400" cy="914400"/>
          </a:xfrm>
          <a:prstGeom prst="arc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500430" y="2143116"/>
            <a:ext cx="4555093" cy="1015663"/>
          </a:xfrm>
          <a:prstGeom prst="rect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Čl. 81</a:t>
            </a:r>
          </a:p>
          <a:p>
            <a:r>
              <a:rPr lang="cs-CZ" sz="2000" dirty="0" smtClean="0"/>
              <a:t>Soudní moc vykonávají jménem republiky </a:t>
            </a:r>
          </a:p>
          <a:p>
            <a:r>
              <a:rPr lang="cs-CZ" sz="2000" dirty="0" smtClean="0"/>
              <a:t>nezávislé soudy                   (1)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596" y="4071942"/>
            <a:ext cx="6848991" cy="70788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Jejich úkolem je zajistit právní ochranu, pořádek a spravedlnost, </a:t>
            </a:r>
          </a:p>
          <a:p>
            <a:r>
              <a:rPr lang="cs-CZ" sz="2000" dirty="0" smtClean="0"/>
              <a:t>            rozhodovat objektivně a nestranně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57225" y="5000636"/>
            <a:ext cx="7929618" cy="40011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  <a:cs typeface="Aharoni" pitchFamily="2" charset="-79"/>
              </a:rPr>
              <a:t>v občanskoprávním řízení </a:t>
            </a:r>
            <a:r>
              <a:rPr lang="cs-CZ" sz="2000" dirty="0" smtClean="0">
                <a:cs typeface="Aharoni" pitchFamily="2" charset="-79"/>
              </a:rPr>
              <a:t>se</a:t>
            </a:r>
            <a:r>
              <a:rPr lang="cs-CZ" sz="2000" dirty="0" smtClean="0"/>
              <a:t> zjišťuje, kde a na čí straně  je pravda 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57224" y="5643578"/>
            <a:ext cx="5232266" cy="40011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 trestním řízení </a:t>
            </a:r>
            <a:r>
              <a:rPr lang="cs-CZ" sz="2000" dirty="0" smtClean="0"/>
              <a:t>se rozhoduje o výši trestu</a:t>
            </a:r>
            <a:endParaRPr lang="cs-CZ" sz="2000" dirty="0"/>
          </a:p>
        </p:txBody>
      </p:sp>
      <p:sp>
        <p:nvSpPr>
          <p:cNvPr id="15" name="Měsíc 14"/>
          <p:cNvSpPr/>
          <p:nvPr/>
        </p:nvSpPr>
        <p:spPr>
          <a:xfrm rot="16200000">
            <a:off x="2164541" y="3264691"/>
            <a:ext cx="314324" cy="785818"/>
          </a:xfrm>
          <a:prstGeom prst="moon">
            <a:avLst>
              <a:gd name="adj" fmla="val 70455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14" grpId="0" animBg="1"/>
      <p:bldP spid="22" grpId="0" animBg="1"/>
      <p:bldP spid="24" grpId="0" animBg="1"/>
      <p:bldP spid="25" grpId="0" animBg="1"/>
      <p:bldP spid="26" grpId="0" animBg="1"/>
      <p:bldP spid="27" grpId="0" build="allAtOnce" animBg="1"/>
      <p:bldP spid="28" grpId="0" build="allAtOnce" animBg="1"/>
      <p:bldP spid="29" grpId="0" build="allAtOnce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9397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SOUDY</a:t>
            </a: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1357298"/>
            <a:ext cx="2492605" cy="400110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občanskoprávní  řízení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2143116"/>
            <a:ext cx="1488677" cy="400110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trestní řízení</a:t>
            </a:r>
            <a:endParaRPr lang="cs-CZ" sz="2000" dirty="0"/>
          </a:p>
        </p:txBody>
      </p:sp>
      <p:cxnSp>
        <p:nvCxnSpPr>
          <p:cNvPr id="14" name="Přímá spojovací šipka 13"/>
          <p:cNvCxnSpPr>
            <a:stCxn id="7" idx="3"/>
            <a:endCxn id="8" idx="1"/>
          </p:cNvCxnSpPr>
          <p:nvPr/>
        </p:nvCxnSpPr>
        <p:spPr>
          <a:xfrm flipV="1">
            <a:off x="2706887" y="1552976"/>
            <a:ext cx="722105" cy="4377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3"/>
            <a:endCxn id="10" idx="1"/>
          </p:cNvCxnSpPr>
          <p:nvPr/>
        </p:nvCxnSpPr>
        <p:spPr>
          <a:xfrm flipV="1">
            <a:off x="1702959" y="2323406"/>
            <a:ext cx="1726033" cy="19765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00034" y="2928934"/>
            <a:ext cx="3897157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Účastníci soudního řízení</a:t>
            </a:r>
          </a:p>
          <a:p>
            <a:r>
              <a:rPr lang="cs-CZ" sz="2000" dirty="0" smtClean="0"/>
              <a:t>Vysvětli jejich úkol v průběhu řízení.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2844" y="4071942"/>
            <a:ext cx="2239716" cy="36933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soudce / samosoudce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29190" y="2786058"/>
            <a:ext cx="1230145" cy="36933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obžalovaný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29190" y="3286124"/>
            <a:ext cx="928459" cy="36933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obhájce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29190" y="3786190"/>
            <a:ext cx="829779" cy="36933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svědek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43174" y="4071942"/>
            <a:ext cx="1596784" cy="36933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státní zástupce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844" y="4786322"/>
            <a:ext cx="6293326" cy="1323439"/>
          </a:xfrm>
          <a:prstGeom prst="rect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Chování u soudu:</a:t>
            </a:r>
          </a:p>
          <a:p>
            <a:r>
              <a:rPr lang="cs-CZ" sz="2000" dirty="0" smtClean="0"/>
              <a:t>        - při příchodu soudce </a:t>
            </a:r>
            <a:r>
              <a:rPr lang="cs-CZ" sz="2000" b="1" u="sng" dirty="0" smtClean="0"/>
              <a:t>povstaneme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- oslovujeme jej: </a:t>
            </a:r>
            <a:r>
              <a:rPr lang="cs-CZ" sz="2000" b="1" u="sng" dirty="0" smtClean="0"/>
              <a:t>„Pane předsedo, paní předsedkyně.“</a:t>
            </a:r>
          </a:p>
          <a:p>
            <a:r>
              <a:rPr lang="cs-CZ" sz="2000" dirty="0" smtClean="0"/>
              <a:t>        - projevujeme </a:t>
            </a:r>
            <a:r>
              <a:rPr lang="cs-CZ" sz="2000" b="1" u="sng" dirty="0" smtClean="0"/>
              <a:t>úctu a vážnost</a:t>
            </a:r>
            <a:endParaRPr lang="cs-CZ" sz="2000" b="1" u="sng" dirty="0"/>
          </a:p>
        </p:txBody>
      </p:sp>
      <p:cxnSp>
        <p:nvCxnSpPr>
          <p:cNvPr id="28" name="Přímá spojovací šipka 27"/>
          <p:cNvCxnSpPr>
            <a:stCxn id="18" idx="3"/>
            <a:endCxn id="20" idx="1"/>
          </p:cNvCxnSpPr>
          <p:nvPr/>
        </p:nvCxnSpPr>
        <p:spPr>
          <a:xfrm flipV="1">
            <a:off x="4397191" y="2970724"/>
            <a:ext cx="531999" cy="312153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18" idx="3"/>
            <a:endCxn id="21" idx="1"/>
          </p:cNvCxnSpPr>
          <p:nvPr/>
        </p:nvCxnSpPr>
        <p:spPr>
          <a:xfrm>
            <a:off x="4397191" y="3282877"/>
            <a:ext cx="531999" cy="187913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8" idx="3"/>
            <a:endCxn id="22" idx="1"/>
          </p:cNvCxnSpPr>
          <p:nvPr/>
        </p:nvCxnSpPr>
        <p:spPr>
          <a:xfrm>
            <a:off x="4397191" y="3282877"/>
            <a:ext cx="531999" cy="687979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8" idx="2"/>
            <a:endCxn id="19" idx="0"/>
          </p:cNvCxnSpPr>
          <p:nvPr/>
        </p:nvCxnSpPr>
        <p:spPr>
          <a:xfrm rot="5400000">
            <a:off x="1638097" y="3261426"/>
            <a:ext cx="435122" cy="1185911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8" idx="2"/>
            <a:endCxn id="23" idx="0"/>
          </p:cNvCxnSpPr>
          <p:nvPr/>
        </p:nvCxnSpPr>
        <p:spPr>
          <a:xfrm rot="16200000" flipH="1">
            <a:off x="2727528" y="3357904"/>
            <a:ext cx="435122" cy="992953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2000232" y="6215082"/>
            <a:ext cx="413029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Pohrdání soudem je trestné!</a:t>
            </a:r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25" name="Obrázek 24" descr="dnes 24.6.2012 073.JPG"/>
          <p:cNvPicPr>
            <a:picLocks noChangeAspect="1"/>
          </p:cNvPicPr>
          <p:nvPr/>
        </p:nvPicPr>
        <p:blipFill>
          <a:blip r:embed="rId2" cstate="print"/>
          <a:srcRect l="22222" t="8333" r="27778" b="9375"/>
          <a:stretch>
            <a:fillRect/>
          </a:stretch>
        </p:blipFill>
        <p:spPr>
          <a:xfrm>
            <a:off x="6715140" y="1857364"/>
            <a:ext cx="2213674" cy="485778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8992" y="2000240"/>
            <a:ext cx="3832396" cy="646331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obžalovaný  - státní zástupce </a:t>
            </a:r>
          </a:p>
          <a:p>
            <a:r>
              <a:rPr lang="cs-CZ" dirty="0" smtClean="0"/>
              <a:t>                (krádeže, ublížení na zdraví …)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1214422"/>
            <a:ext cx="5548057" cy="677108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proti sobě stojí navrhovaný a navrhovatel </a:t>
            </a:r>
          </a:p>
          <a:p>
            <a:r>
              <a:rPr lang="cs-CZ" sz="2000" dirty="0" smtClean="0"/>
              <a:t>              </a:t>
            </a:r>
            <a:r>
              <a:rPr lang="cs-CZ" dirty="0" smtClean="0"/>
              <a:t>(rozvod, přidělení dětí do výchovy po rozvodu …)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allAtOnce" animBg="1"/>
      <p:bldP spid="9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26" grpId="0" animBg="1"/>
      <p:bldP spid="52" grpId="0" animBg="1"/>
      <p:bldP spid="10" grpId="0" build="allAtOnce" animBg="1"/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2255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SOUDY</a:t>
            </a: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85786" y="5357826"/>
            <a:ext cx="413029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Pohrdání soudem je trestné!</a:t>
            </a:r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85720" y="1857364"/>
            <a:ext cx="3191899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CHOVÁNÍ  U SOUDU</a:t>
            </a:r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4" name="Obrázek 23" descr="dnes 24.6.2012 071.JPG"/>
          <p:cNvPicPr>
            <a:picLocks noChangeAspect="1"/>
          </p:cNvPicPr>
          <p:nvPr/>
        </p:nvPicPr>
        <p:blipFill>
          <a:blip r:embed="rId2" cstate="print"/>
          <a:srcRect l="22223" t="16666" r="29167" b="19792"/>
          <a:stretch>
            <a:fillRect/>
          </a:stretch>
        </p:blipFill>
        <p:spPr>
          <a:xfrm>
            <a:off x="5732578" y="1000108"/>
            <a:ext cx="3197121" cy="5572164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214282" y="2928934"/>
            <a:ext cx="5929354" cy="1384995"/>
          </a:xfrm>
          <a:prstGeom prst="rect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při příchodu soudce </a:t>
            </a:r>
            <a:r>
              <a:rPr lang="cs-CZ" sz="2000" b="1" u="sng" dirty="0" smtClean="0"/>
              <a:t>povstaneme</a:t>
            </a:r>
            <a:r>
              <a:rPr lang="cs-CZ" sz="2000" dirty="0" smtClean="0"/>
              <a:t>  </a:t>
            </a:r>
          </a:p>
          <a:p>
            <a:endParaRPr lang="cs-CZ" sz="1200" dirty="0" smtClean="0"/>
          </a:p>
          <a:p>
            <a:pPr>
              <a:buFontTx/>
              <a:buChar char="-"/>
            </a:pPr>
            <a:r>
              <a:rPr lang="cs-CZ" sz="2000" dirty="0" smtClean="0"/>
              <a:t>oslovujeme jej: </a:t>
            </a:r>
            <a:r>
              <a:rPr lang="cs-CZ" sz="2000" b="1" u="sng" dirty="0" smtClean="0"/>
              <a:t>„Pane předsedo, paní předsedkyně.“</a:t>
            </a:r>
          </a:p>
          <a:p>
            <a:endParaRPr lang="cs-CZ" sz="1200" b="1" u="sng" dirty="0" smtClean="0"/>
          </a:p>
          <a:p>
            <a:r>
              <a:rPr lang="cs-CZ" sz="2000" dirty="0" smtClean="0"/>
              <a:t>- projevujeme </a:t>
            </a:r>
            <a:r>
              <a:rPr lang="cs-CZ" sz="2000" b="1" u="sng" dirty="0" smtClean="0"/>
              <a:t>úctu a vážnost</a:t>
            </a:r>
            <a:endParaRPr lang="cs-CZ" sz="20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2" grpId="0" animBg="1"/>
      <p:bldP spid="33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   SOUDCI</a:t>
            </a:r>
            <a:endParaRPr lang="cs-CZ" sz="32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4071942"/>
            <a:ext cx="7919732" cy="461665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- jsou jmenováni prezidentem republiky na neomezenou dobu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4714884"/>
            <a:ext cx="8501122" cy="830997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funkce soudce není slučitelná s funkcí prezidenta republiky, člena </a:t>
            </a:r>
          </a:p>
          <a:p>
            <a:r>
              <a:rPr lang="cs-CZ" sz="2400" dirty="0" smtClean="0"/>
              <a:t>   Parlamentu ani jakoukoli funkcí ve veřejné správě … </a:t>
            </a:r>
            <a:r>
              <a:rPr lang="cs-CZ" sz="1600" dirty="0" smtClean="0"/>
              <a:t>((1) – čl.82, odst. 3)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85984" y="5715016"/>
            <a:ext cx="6109173" cy="400110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Úkol pro tebe: Zamysli se nad důvodem tohoto  opatření.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6215082"/>
            <a:ext cx="2166940" cy="400110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Vysvětli, co je talár.</a:t>
            </a:r>
            <a:endParaRPr lang="cs-CZ" sz="2000" dirty="0"/>
          </a:p>
        </p:txBody>
      </p:sp>
      <p:pic>
        <p:nvPicPr>
          <p:cNvPr id="9" name="Obrázek 8" descr="dnes 24.6.2012 068.JPG"/>
          <p:cNvPicPr>
            <a:picLocks noChangeAspect="1"/>
          </p:cNvPicPr>
          <p:nvPr/>
        </p:nvPicPr>
        <p:blipFill>
          <a:blip r:embed="rId2" cstate="print"/>
          <a:srcRect l="7812" t="18750" r="4687" b="22916"/>
          <a:stretch>
            <a:fillRect/>
          </a:stretch>
        </p:blipFill>
        <p:spPr>
          <a:xfrm>
            <a:off x="3214678" y="964388"/>
            <a:ext cx="5786478" cy="2893239"/>
          </a:xfrm>
          <a:prstGeom prst="rect">
            <a:avLst/>
          </a:prstGeom>
          <a:ln w="19050"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28596" y="3429000"/>
            <a:ext cx="3994427" cy="461665"/>
          </a:xfrm>
          <a:prstGeom prst="rect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- musí být nezávislí a nestranní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6" grpId="0" build="allAtOnce" animBg="1"/>
      <p:bldP spid="8" grpId="0" build="allAtOnce" animBg="1"/>
      <p:bldP spid="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bg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SYSTÉM SOUDŮ </a:t>
            </a:r>
            <a:r>
              <a:rPr lang="cs-CZ" sz="3200" dirty="0" smtClean="0"/>
              <a:t>v České republice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00034" y="6286520"/>
            <a:ext cx="814393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http://ec.europa.eu/justice_home/judicialatlascivil/html/pdf/org_justice_cze_cs.pdf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388" y="1214422"/>
            <a:ext cx="24616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čtyřstupňový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5918" y="4786322"/>
            <a:ext cx="4359591" cy="1015663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stupeň – </a:t>
            </a:r>
            <a:r>
              <a:rPr lang="cs-CZ" sz="2000" dirty="0" smtClean="0"/>
              <a:t>okresní soudy (75) </a:t>
            </a:r>
          </a:p>
          <a:p>
            <a:pPr marL="342900" indent="-342900"/>
            <a:r>
              <a:rPr lang="cs-CZ" sz="2000" dirty="0" smtClean="0"/>
              <a:t>                     obvodní soudy (Praha - 10) </a:t>
            </a:r>
          </a:p>
          <a:p>
            <a:pPr marL="342900" indent="-342900"/>
            <a:r>
              <a:rPr lang="cs-CZ" sz="2000" dirty="0" smtClean="0"/>
              <a:t>                     Městský soud (Brno)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4000504"/>
            <a:ext cx="3481915" cy="707886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 stupeň  - </a:t>
            </a:r>
            <a:r>
              <a:rPr lang="cs-CZ" sz="2000" dirty="0" smtClean="0"/>
              <a:t>krajské soudy (8) </a:t>
            </a:r>
          </a:p>
          <a:p>
            <a:r>
              <a:rPr lang="cs-CZ" sz="2000" dirty="0" smtClean="0"/>
              <a:t>                   Městský soud Praha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4480" y="3071810"/>
            <a:ext cx="4363310" cy="4001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 stupeň – </a:t>
            </a:r>
            <a:r>
              <a:rPr lang="cs-CZ" sz="2000" dirty="0" smtClean="0"/>
              <a:t>vrchní soud (Praha, Olomouc)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1857364"/>
            <a:ext cx="5298630" cy="98488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 stupeň</a:t>
            </a:r>
          </a:p>
          <a:p>
            <a:r>
              <a:rPr lang="cs-CZ" dirty="0" smtClean="0"/>
              <a:t>                     </a:t>
            </a:r>
            <a:r>
              <a:rPr lang="cs-CZ" sz="2000" dirty="0" smtClean="0"/>
              <a:t>Nejvyšší soud České republiky a </a:t>
            </a:r>
          </a:p>
          <a:p>
            <a:r>
              <a:rPr lang="cs-CZ" sz="2000" dirty="0" smtClean="0"/>
              <a:t>                   Nejvyšší správní soud České republiky</a:t>
            </a:r>
            <a:endParaRPr lang="cs-CZ" sz="2000" dirty="0"/>
          </a:p>
        </p:txBody>
      </p:sp>
      <p:cxnSp>
        <p:nvCxnSpPr>
          <p:cNvPr id="12" name="Tvar 11"/>
          <p:cNvCxnSpPr>
            <a:stCxn id="5" idx="1"/>
            <a:endCxn id="6" idx="1"/>
          </p:cNvCxnSpPr>
          <p:nvPr/>
        </p:nvCxnSpPr>
        <p:spPr>
          <a:xfrm rot="10800000">
            <a:off x="1785918" y="4354448"/>
            <a:ext cx="1588" cy="939707"/>
          </a:xfrm>
          <a:prstGeom prst="bentConnector3">
            <a:avLst>
              <a:gd name="adj1" fmla="val 85064132"/>
            </a:avLst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428596" y="4143380"/>
            <a:ext cx="1357322" cy="15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35687" y="3750471"/>
            <a:ext cx="786612" cy="79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428596" y="3357562"/>
            <a:ext cx="1285884" cy="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 flipH="1" flipV="1">
            <a:off x="-107189" y="2821777"/>
            <a:ext cx="1072364" cy="79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214942" y="4357694"/>
            <a:ext cx="2233125" cy="3247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 flipH="1" flipV="1">
            <a:off x="6572661" y="3500041"/>
            <a:ext cx="1715306" cy="1588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rot="10800000">
            <a:off x="6072198" y="3214686"/>
            <a:ext cx="1357322" cy="1588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rot="10800000">
            <a:off x="6786578" y="2643182"/>
            <a:ext cx="642942" cy="1588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>
            <a:off x="428596" y="2285992"/>
            <a:ext cx="2357454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5286380" y="4143380"/>
            <a:ext cx="428628" cy="1588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/>
          <p:nvPr/>
        </p:nvCxnSpPr>
        <p:spPr>
          <a:xfrm rot="5400000" flipH="1" flipV="1">
            <a:off x="5358612" y="3785396"/>
            <a:ext cx="714380" cy="1588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929322" y="3929066"/>
            <a:ext cx="1176412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řízení v 1.st.</a:t>
            </a:r>
            <a:endParaRPr lang="cs-CZ" sz="1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0034" y="3714752"/>
            <a:ext cx="1125116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řízení v 2.st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build="allAtOnce" animBg="1"/>
      <p:bldP spid="5" grpId="0" uiExpand="1" build="allAtOnce" animBg="1"/>
      <p:bldP spid="6" grpId="0" build="allAtOnce" animBg="1"/>
      <p:bldP spid="7" grpId="0" uiExpand="1" build="allAtOnce" animBg="1"/>
      <p:bldP spid="8" grpId="0" build="allAtOnce" animBg="1"/>
      <p:bldP spid="77" grpId="0" build="allAtOnce" animBg="1"/>
      <p:bldP spid="37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Brno únor 2012 0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161106"/>
            <a:ext cx="4929190" cy="36968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Obrázek 1" descr="Brno únor 2012 0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42851"/>
            <a:ext cx="4429123" cy="33218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Obrázek 11" descr="Brno únor 2012 089.JPG"/>
          <p:cNvPicPr>
            <a:picLocks noChangeAspect="1"/>
          </p:cNvPicPr>
          <p:nvPr/>
        </p:nvPicPr>
        <p:blipFill>
          <a:blip r:embed="rId4" cstate="print"/>
          <a:srcRect l="7031" t="16666" b="21874"/>
          <a:stretch>
            <a:fillRect/>
          </a:stretch>
        </p:blipFill>
        <p:spPr>
          <a:xfrm>
            <a:off x="4572000" y="4390113"/>
            <a:ext cx="4572000" cy="22667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1500166" y="1428736"/>
            <a:ext cx="1175322" cy="461665"/>
          </a:xfrm>
          <a:prstGeom prst="rect">
            <a:avLst/>
          </a:prstGeom>
          <a:ln w="28575"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BRNO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357166"/>
            <a:ext cx="4991879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Nejvyšší správní soud České republiky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2571744"/>
            <a:ext cx="3997889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Nejvyšší soud České republiky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Brno únor 2012 070.JPG"/>
          <p:cNvPicPr>
            <a:picLocks noChangeAspect="1"/>
          </p:cNvPicPr>
          <p:nvPr/>
        </p:nvPicPr>
        <p:blipFill>
          <a:blip r:embed="rId2" cstate="print"/>
          <a:srcRect t="4225" b="3755"/>
          <a:stretch>
            <a:fillRect/>
          </a:stretch>
        </p:blipFill>
        <p:spPr>
          <a:xfrm>
            <a:off x="142844" y="3214686"/>
            <a:ext cx="5072066" cy="35004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Brno únor 2012 0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929066"/>
            <a:ext cx="3714744" cy="27860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715272" y="428604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BRNO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428604"/>
            <a:ext cx="7147213" cy="52322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ÚSTAVNÍ SOUD ČESKÉ REPUBLIKY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1142984"/>
            <a:ext cx="433509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Stojí mimo systém českých soudů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1714488"/>
            <a:ext cx="8211928" cy="46166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Jeho úkolem je ohlídat, zda jsou zákony v souladu s Ústavou ČR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0975" y="2285992"/>
            <a:ext cx="7543925" cy="1015663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má právo zrušit zákon, který je v rozporu s ústavním zákonem,</a:t>
            </a:r>
          </a:p>
          <a:p>
            <a:r>
              <a:rPr lang="cs-CZ" sz="2000" dirty="0" smtClean="0"/>
              <a:t>                    rozhodnout o ústavní stížnosti, při pochybnostech </a:t>
            </a:r>
          </a:p>
          <a:p>
            <a:r>
              <a:rPr lang="cs-CZ" sz="2000" dirty="0" smtClean="0"/>
              <a:t>                    o neslučitelnosti výkonu funkce poslance / senátora … (§87)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build="allAtOnce" animBg="1"/>
      <p:bldP spid="8" grpId="0" build="allAtOnce" animBg="1"/>
      <p:bldP spid="12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stát 021.JPG"/>
          <p:cNvPicPr>
            <a:picLocks noChangeAspect="1"/>
          </p:cNvPicPr>
          <p:nvPr/>
        </p:nvPicPr>
        <p:blipFill>
          <a:blip r:embed="rId2" cstate="print"/>
          <a:srcRect l="15625" t="28125" r="13281" b="18750"/>
          <a:stretch>
            <a:fillRect/>
          </a:stretch>
        </p:blipFill>
        <p:spPr>
          <a:xfrm>
            <a:off x="4029879" y="1071546"/>
            <a:ext cx="4971245" cy="27860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715272" y="428604"/>
            <a:ext cx="117532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BRNO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428604"/>
            <a:ext cx="7147213" cy="52322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ÚSTAVNÍ SOUD ČESKÉ REPUBLIKY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481471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skládá se z 15 soudců jmenovaných </a:t>
            </a:r>
          </a:p>
          <a:p>
            <a:r>
              <a:rPr lang="cs-CZ" sz="2400" dirty="0" smtClean="0"/>
              <a:t>                                        na dobu 10 let</a:t>
            </a:r>
            <a:endParaRPr lang="cs-CZ" sz="2400" dirty="0"/>
          </a:p>
        </p:txBody>
      </p:sp>
      <p:pic>
        <p:nvPicPr>
          <p:cNvPr id="11" name="Obrázek 10" descr="stát 020.JPG"/>
          <p:cNvPicPr>
            <a:picLocks noChangeAspect="1"/>
          </p:cNvPicPr>
          <p:nvPr/>
        </p:nvPicPr>
        <p:blipFill>
          <a:blip r:embed="rId3" cstate="print"/>
          <a:srcRect l="17187" t="31250" r="11719" b="15624"/>
          <a:stretch>
            <a:fillRect/>
          </a:stretch>
        </p:blipFill>
        <p:spPr>
          <a:xfrm>
            <a:off x="357158" y="3429000"/>
            <a:ext cx="5857916" cy="32830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214282" y="2428868"/>
            <a:ext cx="3899657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soudci skládají slib do rukou </a:t>
            </a:r>
          </a:p>
          <a:p>
            <a:r>
              <a:rPr lang="cs-CZ" sz="2400" dirty="0" smtClean="0"/>
              <a:t>                prezidenta republiky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4929198"/>
            <a:ext cx="2857520" cy="1815882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„Slibuji na svou čest a svědomí,</a:t>
            </a:r>
          </a:p>
          <a:p>
            <a:r>
              <a:rPr lang="cs-CZ" sz="1600" dirty="0" smtClean="0"/>
              <a:t>že budu chránit neporušitelnost</a:t>
            </a:r>
          </a:p>
          <a:p>
            <a:r>
              <a:rPr lang="cs-CZ" sz="1600" dirty="0" smtClean="0"/>
              <a:t>přirozených práv člověka </a:t>
            </a:r>
          </a:p>
          <a:p>
            <a:r>
              <a:rPr lang="cs-CZ" sz="1600" dirty="0" smtClean="0"/>
              <a:t>a práv občana, řídit se ústavními </a:t>
            </a:r>
          </a:p>
          <a:p>
            <a:r>
              <a:rPr lang="cs-CZ" sz="1600" dirty="0" smtClean="0"/>
              <a:t>zákony a rozhodovat podle </a:t>
            </a:r>
          </a:p>
          <a:p>
            <a:r>
              <a:rPr lang="cs-CZ" sz="1600" dirty="0" smtClean="0"/>
              <a:t>svého nejlepšího přesvědčení nezávisle a nestranné</a:t>
            </a:r>
            <a:r>
              <a:rPr lang="cs-CZ" sz="1600" smtClean="0"/>
              <a:t>.“  (1)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build="allAtOnce" animBg="1"/>
      <p:bldP spid="13" grpId="0" build="allAtOnce" animBg="1"/>
      <p:bldP spid="14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642918"/>
          <a:ext cx="735811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ANOTACE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Výklad – MOC SOUDNÍ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1) Moc soudní v Ústavě ČR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2) Soudy – občanskoprávní a trestní řízení, účastníci soudního řízení,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chování u soudu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3) Soudci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4) Systém soudů (čtyřstupňový)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5) Nejvyšší soud ČR a Nejvyšší správní soud ČR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6) Ústavní soud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Do výkladu jsou zařazovány diskusní příspěvky žáků.</a:t>
                      </a:r>
                      <a:endParaRPr lang="cs-CZ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990200"/>
              </p:ext>
            </p:extLst>
          </p:nvPr>
        </p:nvGraphicFramePr>
        <p:xfrm>
          <a:off x="857224" y="3714752"/>
          <a:ext cx="7358114" cy="24239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POUŽITÉ  ZDROJE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i o</a:t>
                      </a:r>
                      <a:r>
                        <a:rPr lang="cs-CZ" dirty="0" smtClean="0"/>
                        <a:t>brázky</a:t>
                      </a:r>
                      <a:r>
                        <a:rPr lang="cs-CZ" baseline="0" dirty="0" smtClean="0"/>
                        <a:t> z vlastních zdrojů, včetně fotografií ze soudního </a:t>
                      </a:r>
                      <a:r>
                        <a:rPr lang="cs-CZ" baseline="0" smtClean="0"/>
                        <a:t>jednání pořízených během </a:t>
                      </a:r>
                      <a:r>
                        <a:rPr lang="cs-CZ" baseline="0" dirty="0" smtClean="0"/>
                        <a:t>televizního zpravodajství dne 22.3.2012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r>
                        <a:rPr lang="cs-CZ" dirty="0" smtClean="0"/>
                        <a:t>(1)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Zákon č.1/1993 Sb., Ústava české republiky, Sbírka zákonů, částka1, ročník 1993, s. 2 – 16</a:t>
                      </a:r>
                    </a:p>
                    <a:p>
                      <a:r>
                        <a:rPr lang="cs-CZ" dirty="0" smtClean="0">
                          <a:hlinkClick r:id="rId2"/>
                        </a:rPr>
                        <a:t>http://ec.europa.eu/justice_home/judicialatlascivil/html/pdf/org_justice_cze_cs.pdf</a:t>
                      </a:r>
                      <a:r>
                        <a:rPr lang="cs-CZ" dirty="0" smtClean="0"/>
                        <a:t>, dne 23.3.2012 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682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MOC SOUDNÍ</vt:lpstr>
      <vt:lpstr>Prezentace aplikace PowerPoint</vt:lpstr>
      <vt:lpstr>MOC SOUDNÍ</vt:lpstr>
      <vt:lpstr>SOUDY</vt:lpstr>
      <vt:lpstr>SOUDY</vt:lpstr>
      <vt:lpstr>   SOUDCI</vt:lpstr>
      <vt:lpstr>SYSTÉM SOUDŮ v České republice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89</cp:revision>
  <dcterms:created xsi:type="dcterms:W3CDTF">2012-01-20T18:34:33Z</dcterms:created>
  <dcterms:modified xsi:type="dcterms:W3CDTF">2012-09-01T12:28:25Z</dcterms:modified>
</cp:coreProperties>
</file>