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71" r:id="rId5"/>
    <p:sldId id="270" r:id="rId6"/>
    <p:sldId id="261" r:id="rId7"/>
    <p:sldId id="272" r:id="rId8"/>
    <p:sldId id="265" r:id="rId9"/>
    <p:sldId id="263" r:id="rId10"/>
    <p:sldId id="264" r:id="rId11"/>
    <p:sldId id="266" r:id="rId12"/>
    <p:sldId id="276" r:id="rId13"/>
    <p:sldId id="267" r:id="rId14"/>
    <p:sldId id="275" r:id="rId15"/>
    <p:sldId id="268" r:id="rId16"/>
    <p:sldId id="273" r:id="rId17"/>
    <p:sldId id="274" r:id="rId18"/>
    <p:sldId id="269" r:id="rId19"/>
    <p:sldId id="259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78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wipe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t%C3%A1tn%C3%AD_z%C3%A1stupce" TargetMode="External"/><Relationship Id="rId2" Type="http://schemas.openxmlformats.org/officeDocument/2006/relationships/hyperlink" Target="http://cs.wikipedia.org/wiki/Pr%C3%A1vn%C3%ADk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ochrance.cz/kontak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128588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PRÁVNÍ INSTITUCE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178592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</a:t>
            </a:r>
            <a:r>
              <a:rPr lang="cs-CZ" sz="2000" smtClean="0">
                <a:solidFill>
                  <a:schemeClr val="tx1"/>
                </a:solidFill>
              </a:rPr>
              <a:t>:  VY_32_INOVACE_01_B_19_PRÁVNÍ </a:t>
            </a:r>
            <a:r>
              <a:rPr lang="cs-CZ" sz="2000" dirty="0" smtClean="0">
                <a:solidFill>
                  <a:schemeClr val="tx1"/>
                </a:solidFill>
              </a:rPr>
              <a:t>INSTITUCE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OBČANSKÁ VÝCHOVA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8" y="928672"/>
          <a:ext cx="6834212" cy="41943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Helena Baculáková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15. dubna 2012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15. května 2012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IX.B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 společnost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Výchova k občanství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OBČANSKÁ VÝCHOVA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PRÁVNÍ INSTITUCE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Soudy, advokacie, státní  zastupitelství, notářství, soudce, advokát, státní zástupce, notář, soustava soudů, veřejný žalobce</a:t>
                      </a:r>
                      <a:r>
                        <a:rPr lang="cs-CZ" smtClean="0"/>
                        <a:t>, ombudsman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1000108"/>
            <a:ext cx="8229600" cy="1143000"/>
          </a:xfrm>
          <a:solidFill>
            <a:schemeClr val="bg1">
              <a:lumMod val="95000"/>
            </a:schemeClr>
          </a:solidFill>
          <a:ln w="57150"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PRÁVNÍ INSTITUCE</a:t>
            </a:r>
            <a:endParaRPr lang="cs-CZ" sz="3200" b="1" dirty="0">
              <a:solidFill>
                <a:srgbClr val="C000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2910" y="4071942"/>
            <a:ext cx="930063" cy="461665"/>
          </a:xfrm>
          <a:prstGeom prst="rect">
            <a:avLst/>
          </a:prstGeom>
          <a:solidFill>
            <a:schemeClr val="bg1">
              <a:lumMod val="95000"/>
            </a:schemeClr>
          </a:solidFill>
          <a:ln w="57150"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soudy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43108" y="4071942"/>
            <a:ext cx="1428468" cy="461665"/>
          </a:xfrm>
          <a:prstGeom prst="rect">
            <a:avLst/>
          </a:prstGeom>
          <a:solidFill>
            <a:schemeClr val="bg1">
              <a:lumMod val="95000"/>
            </a:schemeClr>
          </a:solidFill>
          <a:ln w="57150"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advokacie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71934" y="4071942"/>
            <a:ext cx="2579681" cy="461665"/>
          </a:xfrm>
          <a:prstGeom prst="rect">
            <a:avLst/>
          </a:prstGeom>
          <a:solidFill>
            <a:schemeClr val="bg1">
              <a:lumMod val="95000"/>
            </a:schemeClr>
          </a:solidFill>
          <a:ln w="57150"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státní zastupitelství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43768" y="4071942"/>
            <a:ext cx="1286250" cy="461665"/>
          </a:xfrm>
          <a:prstGeom prst="rect">
            <a:avLst/>
          </a:prstGeom>
          <a:solidFill>
            <a:schemeClr val="bg1">
              <a:lumMod val="95000"/>
            </a:schemeClr>
          </a:solidFill>
          <a:ln w="57150"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notářství</a:t>
            </a:r>
            <a:endParaRPr lang="cs-CZ" sz="2400" dirty="0"/>
          </a:p>
        </p:txBody>
      </p:sp>
      <p:cxnSp>
        <p:nvCxnSpPr>
          <p:cNvPr id="9" name="Přímá spojovací šipka 8"/>
          <p:cNvCxnSpPr>
            <a:stCxn id="2" idx="2"/>
            <a:endCxn id="4" idx="0"/>
          </p:cNvCxnSpPr>
          <p:nvPr/>
        </p:nvCxnSpPr>
        <p:spPr>
          <a:xfrm rot="5400000">
            <a:off x="1825533" y="1425517"/>
            <a:ext cx="1928834" cy="3364016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>
            <a:stCxn id="2" idx="2"/>
            <a:endCxn id="5" idx="0"/>
          </p:cNvCxnSpPr>
          <p:nvPr/>
        </p:nvCxnSpPr>
        <p:spPr>
          <a:xfrm rot="5400000">
            <a:off x="2700233" y="2300217"/>
            <a:ext cx="1928834" cy="1614616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>
            <a:stCxn id="2" idx="2"/>
            <a:endCxn id="6" idx="0"/>
          </p:cNvCxnSpPr>
          <p:nvPr/>
        </p:nvCxnSpPr>
        <p:spPr>
          <a:xfrm rot="16200000" flipH="1">
            <a:off x="3952449" y="2662616"/>
            <a:ext cx="1928834" cy="889817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>
            <a:stCxn id="2" idx="2"/>
            <a:endCxn id="7" idx="0"/>
          </p:cNvCxnSpPr>
          <p:nvPr/>
        </p:nvCxnSpPr>
        <p:spPr>
          <a:xfrm rot="16200000" flipH="1">
            <a:off x="5165008" y="1450057"/>
            <a:ext cx="1928834" cy="3314935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42910" y="5572140"/>
            <a:ext cx="1074333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soudce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428860" y="5572140"/>
            <a:ext cx="1173911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advokát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357686" y="5572140"/>
            <a:ext cx="203985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státní zástupce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286644" y="5572140"/>
            <a:ext cx="862159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notář</a:t>
            </a:r>
            <a:endParaRPr lang="cs-CZ" sz="2400" dirty="0"/>
          </a:p>
        </p:txBody>
      </p:sp>
      <p:cxnSp>
        <p:nvCxnSpPr>
          <p:cNvPr id="19" name="Přímá spojovací šipka 18"/>
          <p:cNvCxnSpPr>
            <a:stCxn id="4" idx="2"/>
            <a:endCxn id="12" idx="0"/>
          </p:cNvCxnSpPr>
          <p:nvPr/>
        </p:nvCxnSpPr>
        <p:spPr>
          <a:xfrm rot="16200000" flipH="1">
            <a:off x="624743" y="5016805"/>
            <a:ext cx="1038533" cy="72135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>
            <a:stCxn id="5" idx="2"/>
            <a:endCxn id="14" idx="0"/>
          </p:cNvCxnSpPr>
          <p:nvPr/>
        </p:nvCxnSpPr>
        <p:spPr>
          <a:xfrm rot="16200000" flipH="1">
            <a:off x="2417313" y="4973636"/>
            <a:ext cx="1038533" cy="158474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>
            <a:stCxn id="6" idx="2"/>
            <a:endCxn id="16" idx="0"/>
          </p:cNvCxnSpPr>
          <p:nvPr/>
        </p:nvCxnSpPr>
        <p:spPr>
          <a:xfrm rot="16200000" flipH="1">
            <a:off x="4850428" y="5044954"/>
            <a:ext cx="1038533" cy="15838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>
            <a:stCxn id="7" idx="2"/>
            <a:endCxn id="17" idx="0"/>
          </p:cNvCxnSpPr>
          <p:nvPr/>
        </p:nvCxnSpPr>
        <p:spPr>
          <a:xfrm rot="5400000">
            <a:off x="7233043" y="5018289"/>
            <a:ext cx="1038533" cy="69169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allAtOnce" animBg="1"/>
      <p:bldP spid="5" grpId="0" build="allAtOnce" animBg="1"/>
      <p:bldP spid="6" grpId="0" build="allAtOnce" animBg="1"/>
      <p:bldP spid="7" grpId="0" build="allAtOnce" animBg="1"/>
      <p:bldP spid="12" grpId="0" animBg="1"/>
      <p:bldP spid="14" grpId="0" animBg="1"/>
      <p:bldP spid="16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1143000"/>
          </a:xfrm>
          <a:solidFill>
            <a:schemeClr val="bg1"/>
          </a:solidFill>
          <a:ln w="38100"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latin typeface="Arial Black" pitchFamily="34" charset="0"/>
              </a:rPr>
              <a:t>Soudce, státní zástupce, advokát, notář</a:t>
            </a:r>
            <a:endParaRPr lang="cs-CZ" sz="3200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14414" y="2857496"/>
            <a:ext cx="1836272" cy="461665"/>
          </a:xfrm>
          <a:prstGeom prst="rect">
            <a:avLst/>
          </a:prstGeom>
          <a:solidFill>
            <a:schemeClr val="bg1"/>
          </a:solidFill>
          <a:ln w="1905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</a:t>
            </a:r>
            <a:r>
              <a:rPr lang="cs-CZ" sz="2200" dirty="0" smtClean="0"/>
              <a:t>bezúhonnost</a:t>
            </a:r>
            <a:endParaRPr lang="cs-CZ" sz="2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14414" y="2214554"/>
            <a:ext cx="2883353" cy="430887"/>
          </a:xfrm>
          <a:prstGeom prst="rect">
            <a:avLst/>
          </a:prstGeom>
          <a:solidFill>
            <a:schemeClr val="bg1"/>
          </a:solidFill>
          <a:ln w="1905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200" dirty="0" smtClean="0"/>
              <a:t>- občan České republiky</a:t>
            </a:r>
            <a:endParaRPr lang="cs-CZ" sz="2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14414" y="3500438"/>
            <a:ext cx="3819635" cy="430887"/>
          </a:xfrm>
          <a:prstGeom prst="rect">
            <a:avLst/>
          </a:prstGeom>
          <a:solidFill>
            <a:schemeClr val="bg1"/>
          </a:solidFill>
          <a:ln w="1905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200" dirty="0" smtClean="0"/>
              <a:t>- způsobilost k právním úkonům</a:t>
            </a:r>
            <a:endParaRPr lang="cs-CZ" sz="2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14414" y="4071942"/>
            <a:ext cx="4629216" cy="430887"/>
          </a:xfrm>
          <a:prstGeom prst="rect">
            <a:avLst/>
          </a:prstGeom>
          <a:solidFill>
            <a:schemeClr val="bg1"/>
          </a:solidFill>
          <a:ln w="1905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200" dirty="0" smtClean="0"/>
              <a:t>- vysokoškolské vzdělání v oblasti práva</a:t>
            </a:r>
            <a:endParaRPr lang="cs-CZ" sz="2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14414" y="4643446"/>
            <a:ext cx="6858048" cy="769441"/>
          </a:xfrm>
          <a:prstGeom prst="rect">
            <a:avLst/>
          </a:prstGeom>
          <a:solidFill>
            <a:schemeClr val="bg1"/>
          </a:solidFill>
          <a:ln w="190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200" dirty="0" smtClean="0"/>
              <a:t> další specifické požadavky (věk, předepsaná příprava na</a:t>
            </a:r>
          </a:p>
          <a:p>
            <a:r>
              <a:rPr lang="cs-CZ" sz="2200" dirty="0" smtClean="0"/>
              <a:t>         činnost, doplňující zkoušky apod.)</a:t>
            </a:r>
            <a:endParaRPr lang="cs-CZ" sz="2200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allAtOnce" animBg="1"/>
      <p:bldP spid="4" grpId="0" build="allAtOnce" animBg="1"/>
      <p:bldP spid="5" grpId="0" build="allAtOnce" animBg="1"/>
      <p:bldP spid="7" grpId="0" build="allAtOnce" animBg="1"/>
      <p:bldP spid="8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85720" y="1285860"/>
          <a:ext cx="8572559" cy="47206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8274"/>
                <a:gridCol w="1380327"/>
                <a:gridCol w="1598274"/>
                <a:gridCol w="1017083"/>
                <a:gridCol w="1598274"/>
                <a:gridCol w="1380327"/>
              </a:tblGrid>
              <a:tr h="92869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vzdělání – VŠ  v oblasti práva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činnost vymezuje zákon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věk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jmenuje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dodatky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928694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rgbClr val="C00000"/>
                          </a:solidFill>
                          <a:latin typeface="Arial Black" pitchFamily="34" charset="0"/>
                        </a:rPr>
                        <a:t>soudce</a:t>
                      </a:r>
                      <a:endParaRPr lang="cs-CZ" sz="2200" b="1" dirty="0">
                        <a:solidFill>
                          <a:srgbClr val="C00000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+ justiční zkoušky</a:t>
                      </a:r>
                      <a:endParaRPr lang="cs-CZ" sz="2000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Ústava a z.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dirty="0" smtClean="0"/>
                        <a:t>o soudcích a soudech</a:t>
                      </a:r>
                      <a:endParaRPr lang="cs-CZ" sz="2000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nad 30 </a:t>
                      </a:r>
                    </a:p>
                    <a:p>
                      <a:r>
                        <a:rPr lang="cs-CZ" sz="2000" dirty="0" smtClean="0"/>
                        <a:t>       let</a:t>
                      </a:r>
                      <a:endParaRPr lang="cs-CZ" sz="2000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prezident</a:t>
                      </a:r>
                      <a:endParaRPr lang="cs-CZ" sz="2000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928694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rgbClr val="C00000"/>
                          </a:solidFill>
                          <a:latin typeface="Arial Black" pitchFamily="34" charset="0"/>
                        </a:rPr>
                        <a:t>advokát</a:t>
                      </a:r>
                      <a:endParaRPr lang="cs-CZ" sz="2200" b="1" dirty="0">
                        <a:solidFill>
                          <a:srgbClr val="C00000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+ zkoušky z advokacie</a:t>
                      </a:r>
                      <a:endParaRPr lang="cs-CZ" sz="2000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z. o advokacii</a:t>
                      </a:r>
                      <a:endParaRPr lang="cs-CZ" sz="2000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ministr spravedlnosti</a:t>
                      </a:r>
                      <a:endParaRPr lang="cs-CZ" sz="2000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nejméně 5</a:t>
                      </a:r>
                    </a:p>
                    <a:p>
                      <a:r>
                        <a:rPr lang="cs-CZ" sz="2000" dirty="0" smtClean="0"/>
                        <a:t>   let praxe</a:t>
                      </a:r>
                      <a:endParaRPr lang="cs-CZ" sz="2000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928694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rgbClr val="C00000"/>
                          </a:solidFill>
                          <a:latin typeface="Arial Black" pitchFamily="34" charset="0"/>
                        </a:rPr>
                        <a:t>státní zástupce</a:t>
                      </a:r>
                      <a:endParaRPr lang="cs-CZ" sz="2200" b="1" dirty="0">
                        <a:solidFill>
                          <a:srgbClr val="C00000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+ státní zkoušky</a:t>
                      </a:r>
                      <a:endParaRPr lang="cs-CZ" sz="2000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z. o státním zastupitelství</a:t>
                      </a:r>
                      <a:endParaRPr lang="cs-CZ" sz="2000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nad 25 </a:t>
                      </a:r>
                    </a:p>
                    <a:p>
                      <a:r>
                        <a:rPr lang="cs-CZ" sz="2000" dirty="0" smtClean="0"/>
                        <a:t>      let</a:t>
                      </a:r>
                      <a:endParaRPr lang="cs-CZ" sz="2000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ministr spravedlnosti</a:t>
                      </a: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3 roky jako</a:t>
                      </a:r>
                    </a:p>
                    <a:p>
                      <a:r>
                        <a:rPr lang="cs-CZ" sz="2000" dirty="0" smtClean="0"/>
                        <a:t>   čekatel</a:t>
                      </a:r>
                      <a:endParaRPr lang="cs-CZ" sz="2000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928694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rgbClr val="C00000"/>
                          </a:solidFill>
                          <a:latin typeface="Arial Black" pitchFamily="34" charset="0"/>
                        </a:rPr>
                        <a:t>notář</a:t>
                      </a:r>
                      <a:endParaRPr lang="cs-CZ" sz="2200" b="1" dirty="0">
                        <a:solidFill>
                          <a:srgbClr val="C00000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+ notářské zkoušky</a:t>
                      </a:r>
                      <a:endParaRPr lang="cs-CZ" sz="2000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zákon o notářích</a:t>
                      </a:r>
                      <a:endParaRPr lang="cs-CZ" sz="2000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ministr spravedlnosti</a:t>
                      </a: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5 let jako</a:t>
                      </a:r>
                    </a:p>
                    <a:p>
                      <a:r>
                        <a:rPr lang="cs-CZ" sz="2000" dirty="0" smtClean="0"/>
                        <a:t>  koncipient</a:t>
                      </a:r>
                      <a:endParaRPr lang="cs-CZ" sz="2000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85720" y="428604"/>
            <a:ext cx="8572560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sz="1200" dirty="0" smtClean="0">
              <a:solidFill>
                <a:srgbClr val="C00000"/>
              </a:solidFill>
              <a:latin typeface="Arial Black" pitchFamily="34" charset="0"/>
            </a:endParaRPr>
          </a:p>
          <a:p>
            <a:pPr algn="ctr"/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POROVNEJ JEDNOTLIVÉ ČINITELE</a:t>
            </a:r>
          </a:p>
          <a:p>
            <a:endParaRPr lang="cs-CZ" sz="1200" dirty="0">
              <a:solidFill>
                <a:srgbClr val="C000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1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85728"/>
            <a:ext cx="8286808" cy="868346"/>
          </a:xfrm>
          <a:solidFill>
            <a:schemeClr val="bg1">
              <a:lumMod val="95000"/>
            </a:schemeClr>
          </a:solidFill>
          <a:ln w="57150"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latin typeface="Arial Black" pitchFamily="34" charset="0"/>
                <a:cs typeface="Aharoni" pitchFamily="2" charset="-79"/>
              </a:rPr>
              <a:t>SOUDY</a:t>
            </a:r>
            <a:endParaRPr lang="cs-CZ" sz="3200" dirty="0">
              <a:solidFill>
                <a:srgbClr val="C00000"/>
              </a:solidFill>
              <a:latin typeface="Arial Black" pitchFamily="34" charset="0"/>
              <a:cs typeface="Aharoni" pitchFamily="2" charset="-79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596" y="1428736"/>
            <a:ext cx="1247457" cy="461665"/>
          </a:xfrm>
          <a:prstGeom prst="rect">
            <a:avLst/>
          </a:prstGeom>
          <a:solidFill>
            <a:srgbClr val="C00000"/>
          </a:solidFill>
          <a:ln w="3810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SOUDCE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57356" y="1928802"/>
            <a:ext cx="6462795" cy="70788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- vázán zákony, popř. mezinárodními smlouvami, které jsou </a:t>
            </a:r>
          </a:p>
          <a:p>
            <a:r>
              <a:rPr lang="cs-CZ" sz="2000" b="1" dirty="0" smtClean="0"/>
              <a:t>   součástí našeho právního řádu</a:t>
            </a:r>
            <a:endParaRPr lang="cs-CZ" sz="2000" b="1" dirty="0"/>
          </a:p>
        </p:txBody>
      </p:sp>
      <p:sp>
        <p:nvSpPr>
          <p:cNvPr id="10" name="Obdélník 9"/>
          <p:cNvSpPr/>
          <p:nvPr/>
        </p:nvSpPr>
        <p:spPr>
          <a:xfrm>
            <a:off x="1857356" y="2857496"/>
            <a:ext cx="5617115" cy="70788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txBody>
          <a:bodyPr wrap="none">
            <a:spAutoFit/>
          </a:bodyPr>
          <a:lstStyle/>
          <a:p>
            <a:r>
              <a:rPr lang="cs-CZ" sz="2000" b="1" dirty="0" smtClean="0"/>
              <a:t>- požadována:  -  nezávislost (nesmí mít jiný příjem)</a:t>
            </a:r>
          </a:p>
          <a:p>
            <a:r>
              <a:rPr lang="cs-CZ" sz="2000" b="1" dirty="0" smtClean="0"/>
              <a:t>                            -  bezúhonnost 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857356" y="3714752"/>
            <a:ext cx="4285853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- má povinnost zachovávat mlčenlivost</a:t>
            </a:r>
            <a:endParaRPr lang="cs-CZ" sz="2000" b="1" dirty="0"/>
          </a:p>
        </p:txBody>
      </p:sp>
      <p:sp>
        <p:nvSpPr>
          <p:cNvPr id="15" name="Obdélník 14"/>
          <p:cNvSpPr/>
          <p:nvPr/>
        </p:nvSpPr>
        <p:spPr>
          <a:xfrm>
            <a:off x="357158" y="6143644"/>
            <a:ext cx="8215370" cy="430887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6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cs-CZ" sz="2200" dirty="0" smtClean="0"/>
              <a:t>- čtyřstupňová (okresní krajské, vrchní, Nejvyšší, </a:t>
            </a:r>
            <a:r>
              <a:rPr lang="cs-CZ" sz="2200" dirty="0" err="1" smtClean="0"/>
              <a:t>Nejvyšší</a:t>
            </a:r>
            <a:r>
              <a:rPr lang="cs-CZ" sz="2200" dirty="0" smtClean="0"/>
              <a:t> správní soud)</a:t>
            </a:r>
            <a:endParaRPr lang="cs-CZ" sz="2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57158" y="5643578"/>
            <a:ext cx="2550698" cy="461665"/>
          </a:xfrm>
          <a:prstGeom prst="rect">
            <a:avLst/>
          </a:prstGeom>
          <a:solidFill>
            <a:srgbClr val="C00000"/>
          </a:solidFill>
          <a:ln w="3810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SOUSTAVA SOUDŮ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42910" y="4500570"/>
            <a:ext cx="23950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Soudci rozhodují jako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071934" y="4500570"/>
            <a:ext cx="18694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u="sng" dirty="0" smtClean="0">
                <a:solidFill>
                  <a:srgbClr val="C00000"/>
                </a:solidFill>
                <a:latin typeface="Arial Black" pitchFamily="34" charset="0"/>
              </a:rPr>
              <a:t>samosoudci</a:t>
            </a:r>
            <a:endParaRPr lang="cs-CZ" sz="2000" b="1" u="sng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071934" y="5000636"/>
            <a:ext cx="13837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u="sng" dirty="0" smtClean="0">
                <a:solidFill>
                  <a:srgbClr val="C00000"/>
                </a:solidFill>
                <a:latin typeface="Arial Black" pitchFamily="34" charset="0"/>
              </a:rPr>
              <a:t>v senátu</a:t>
            </a:r>
            <a:endParaRPr lang="cs-CZ" sz="2000" b="1" u="sng" dirty="0">
              <a:solidFill>
                <a:srgbClr val="C00000"/>
              </a:solidFill>
              <a:latin typeface="Arial Black" pitchFamily="34" charset="0"/>
            </a:endParaRPr>
          </a:p>
        </p:txBody>
      </p:sp>
      <p:cxnSp>
        <p:nvCxnSpPr>
          <p:cNvPr id="30" name="Přímá spojovací šipka 29"/>
          <p:cNvCxnSpPr>
            <a:stCxn id="26" idx="3"/>
            <a:endCxn id="27" idx="1"/>
          </p:cNvCxnSpPr>
          <p:nvPr/>
        </p:nvCxnSpPr>
        <p:spPr>
          <a:xfrm>
            <a:off x="3037989" y="4700625"/>
            <a:ext cx="1033945" cy="1588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>
            <a:stCxn id="26" idx="3"/>
            <a:endCxn id="28" idx="1"/>
          </p:cNvCxnSpPr>
          <p:nvPr/>
        </p:nvCxnSpPr>
        <p:spPr>
          <a:xfrm>
            <a:off x="3037989" y="4700625"/>
            <a:ext cx="1033945" cy="500066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8" grpId="0" build="allAtOnce" animBg="1"/>
      <p:bldP spid="10" grpId="0" build="allAtOnce" animBg="1"/>
      <p:bldP spid="12" grpId="0" build="allAtOnce" animBg="1"/>
      <p:bldP spid="15" grpId="0" build="allAtOnce" animBg="1"/>
      <p:bldP spid="25" grpId="0" animBg="1"/>
      <p:bldP spid="26" grpId="0" build="allAtOnce"/>
      <p:bldP spid="27" grpId="0" build="allAtOnce"/>
      <p:bldP spid="28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00000"/>
                </a:solidFill>
                <a:latin typeface="Arial Black" pitchFamily="34" charset="0"/>
              </a:rPr>
              <a:t>SOUDY ROZHODUJÍ v oblasti</a:t>
            </a:r>
            <a:endParaRPr lang="cs-CZ" sz="2800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5720" y="1214422"/>
            <a:ext cx="32994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u="sng" dirty="0" smtClean="0">
                <a:solidFill>
                  <a:srgbClr val="C00000"/>
                </a:solidFill>
                <a:latin typeface="Arial Black" pitchFamily="34" charset="0"/>
              </a:rPr>
              <a:t>soukromého práva</a:t>
            </a:r>
            <a:endParaRPr lang="cs-CZ" sz="2400" b="1" i="1" u="sng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20" y="4429132"/>
            <a:ext cx="65415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u="sng" dirty="0" smtClean="0">
                <a:solidFill>
                  <a:srgbClr val="C00000"/>
                </a:solidFill>
                <a:latin typeface="Arial Black" pitchFamily="34" charset="0"/>
              </a:rPr>
              <a:t>žaloby proti veřejné moci </a:t>
            </a:r>
            <a:r>
              <a:rPr lang="cs-CZ" sz="2000" dirty="0" smtClean="0"/>
              <a:t>(tj. úřady, instituce)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4282" y="1785926"/>
            <a:ext cx="2767874" cy="95410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000" u="sng" dirty="0" smtClean="0">
                <a:latin typeface="Britannic Bold" pitchFamily="34" charset="0"/>
              </a:rPr>
              <a:t>Občanské soudní </a:t>
            </a:r>
          </a:p>
          <a:p>
            <a:pPr algn="ctr"/>
            <a:r>
              <a:rPr lang="cs-CZ" sz="2000" u="sng" dirty="0" smtClean="0">
                <a:latin typeface="Britannic Bold" pitchFamily="34" charset="0"/>
              </a:rPr>
              <a:t>řízení</a:t>
            </a:r>
          </a:p>
          <a:p>
            <a:pPr algn="ctr"/>
            <a:r>
              <a:rPr lang="cs-CZ" sz="1600" b="1" dirty="0" smtClean="0">
                <a:solidFill>
                  <a:srgbClr val="660033"/>
                </a:solidFill>
              </a:rPr>
              <a:t>Zjišťuje, na čí straně je pravda.</a:t>
            </a:r>
            <a:endParaRPr lang="cs-CZ" sz="1600" b="1" dirty="0">
              <a:solidFill>
                <a:srgbClr val="660033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5720" y="3286124"/>
            <a:ext cx="2168671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u="sng" dirty="0" smtClean="0">
                <a:latin typeface="Britannic Bold" pitchFamily="34" charset="0"/>
              </a:rPr>
              <a:t>Trestní řízení</a:t>
            </a:r>
          </a:p>
          <a:p>
            <a:r>
              <a:rPr lang="cs-CZ" sz="1600" b="1" dirty="0" smtClean="0">
                <a:solidFill>
                  <a:srgbClr val="660033"/>
                </a:solidFill>
              </a:rPr>
              <a:t>Rozhodují o výši trestu.</a:t>
            </a:r>
            <a:endParaRPr lang="cs-CZ" sz="1600" b="1" dirty="0">
              <a:solidFill>
                <a:srgbClr val="660033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14678" y="1643050"/>
            <a:ext cx="5248424" cy="70788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askerville Old Face" pitchFamily="18" charset="0"/>
              </a:rPr>
              <a:t>Samosoudce</a:t>
            </a:r>
            <a:r>
              <a:rPr lang="cs-CZ" sz="2000" dirty="0" smtClean="0"/>
              <a:t> – u okresních soudů: </a:t>
            </a:r>
            <a:r>
              <a:rPr lang="cs-CZ" sz="2000" b="1" u="sng" dirty="0" smtClean="0"/>
              <a:t>rozvody, péče </a:t>
            </a:r>
          </a:p>
          <a:p>
            <a:r>
              <a:rPr lang="cs-CZ" sz="2000" dirty="0" smtClean="0"/>
              <a:t>        </a:t>
            </a:r>
            <a:r>
              <a:rPr lang="cs-CZ" sz="2000" b="1" u="sng" dirty="0" smtClean="0"/>
              <a:t>o děti po rozvodu rodičů …</a:t>
            </a:r>
            <a:endParaRPr lang="cs-CZ" sz="2000" b="1" u="sng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14678" y="2428868"/>
            <a:ext cx="5490734" cy="70788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askerville Old Face" pitchFamily="18" charset="0"/>
              </a:rPr>
              <a:t>Senát</a:t>
            </a:r>
            <a:r>
              <a:rPr lang="cs-CZ" sz="2000" dirty="0" smtClean="0"/>
              <a:t> – u okresního soudu: pracovní záležitost</a:t>
            </a:r>
          </a:p>
          <a:p>
            <a:r>
              <a:rPr lang="cs-CZ" sz="2000" dirty="0" smtClean="0"/>
              <a:t>           - u krajských soudů – po odvolání z okresních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743594" y="3857628"/>
            <a:ext cx="6400406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Samosoudce pouze  u trestných činů s horní hranicí trestu do 5 let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42910" y="5000636"/>
            <a:ext cx="7788222" cy="70788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askerville Old Face" pitchFamily="18" charset="0"/>
              </a:rPr>
              <a:t>Samosoudci:</a:t>
            </a:r>
            <a:r>
              <a:rPr lang="cs-CZ" sz="2000" dirty="0" smtClean="0"/>
              <a:t> ve věci </a:t>
            </a:r>
            <a:r>
              <a:rPr lang="cs-CZ" sz="2000" b="1" u="sng" dirty="0" smtClean="0"/>
              <a:t>důchodového  a nemocenského pojištění, uchazečů</a:t>
            </a:r>
          </a:p>
          <a:p>
            <a:r>
              <a:rPr lang="cs-CZ" sz="2000" dirty="0" smtClean="0"/>
              <a:t>        </a:t>
            </a:r>
            <a:r>
              <a:rPr lang="cs-CZ" sz="2000" b="1" u="sng" dirty="0" smtClean="0"/>
              <a:t>o zaměstnání, rekvalifikace,podpory v nezaměstnanosti</a:t>
            </a:r>
            <a:endParaRPr lang="cs-CZ" sz="2000" b="1" u="sng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2910" y="5786454"/>
            <a:ext cx="8323112" cy="70788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askerville Old Face" pitchFamily="18" charset="0"/>
              </a:rPr>
              <a:t>Senát</a:t>
            </a:r>
            <a:r>
              <a:rPr lang="cs-CZ" sz="2000" dirty="0" smtClean="0"/>
              <a:t> – ve všech ostatních věcech </a:t>
            </a:r>
            <a:r>
              <a:rPr lang="cs-CZ" sz="2000" b="1" u="sng" dirty="0" smtClean="0"/>
              <a:t>– volby, místní referendum, politické strany</a:t>
            </a:r>
          </a:p>
          <a:p>
            <a:r>
              <a:rPr lang="cs-CZ" sz="2000" dirty="0" smtClean="0"/>
              <a:t>                                                              </a:t>
            </a:r>
            <a:r>
              <a:rPr lang="cs-CZ" sz="2000" b="1" u="sng" dirty="0" smtClean="0"/>
              <a:t>- žaloby proti správním orgánům</a:t>
            </a:r>
            <a:endParaRPr lang="cs-CZ" sz="2000" b="1" u="sng" dirty="0"/>
          </a:p>
        </p:txBody>
      </p:sp>
      <p:sp>
        <p:nvSpPr>
          <p:cNvPr id="18" name="Obdélník 17"/>
          <p:cNvSpPr/>
          <p:nvPr/>
        </p:nvSpPr>
        <p:spPr>
          <a:xfrm>
            <a:off x="2714612" y="3357562"/>
            <a:ext cx="4870500" cy="4001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none">
            <a:spAutoFit/>
          </a:bodyPr>
          <a:lstStyle/>
          <a:p>
            <a:r>
              <a:rPr lang="cs-CZ" sz="2000" dirty="0" smtClean="0"/>
              <a:t>Rozhoduje především </a:t>
            </a:r>
            <a:r>
              <a:rPr lang="cs-CZ" sz="2000" b="1" dirty="0" smtClean="0">
                <a:latin typeface="Baskerville Old Face" pitchFamily="18" charset="0"/>
              </a:rPr>
              <a:t>senát </a:t>
            </a:r>
            <a:r>
              <a:rPr lang="cs-CZ" sz="2000" u="sng" dirty="0" smtClean="0">
                <a:latin typeface="Baskerville Old Face" pitchFamily="18" charset="0"/>
              </a:rPr>
              <a:t>(</a:t>
            </a:r>
            <a:r>
              <a:rPr lang="cs-CZ" sz="2000" u="sng" dirty="0" smtClean="0"/>
              <a:t>krádeže, vraždy)</a:t>
            </a:r>
          </a:p>
        </p:txBody>
      </p:sp>
      <p:cxnSp>
        <p:nvCxnSpPr>
          <p:cNvPr id="20" name="Přímá spojovací šipka 19"/>
          <p:cNvCxnSpPr>
            <a:stCxn id="7" idx="3"/>
            <a:endCxn id="9" idx="1"/>
          </p:cNvCxnSpPr>
          <p:nvPr/>
        </p:nvCxnSpPr>
        <p:spPr>
          <a:xfrm flipV="1">
            <a:off x="2982156" y="1996993"/>
            <a:ext cx="232522" cy="265987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stCxn id="7" idx="3"/>
            <a:endCxn id="10" idx="1"/>
          </p:cNvCxnSpPr>
          <p:nvPr/>
        </p:nvCxnSpPr>
        <p:spPr>
          <a:xfrm>
            <a:off x="2982156" y="2262980"/>
            <a:ext cx="232522" cy="519831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>
            <a:stCxn id="8" idx="3"/>
            <a:endCxn id="18" idx="1"/>
          </p:cNvCxnSpPr>
          <p:nvPr/>
        </p:nvCxnSpPr>
        <p:spPr>
          <a:xfrm flipV="1">
            <a:off x="2454391" y="3557617"/>
            <a:ext cx="260221" cy="51673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>
            <a:stCxn id="8" idx="3"/>
            <a:endCxn id="12" idx="1"/>
          </p:cNvCxnSpPr>
          <p:nvPr/>
        </p:nvCxnSpPr>
        <p:spPr>
          <a:xfrm>
            <a:off x="2454391" y="3609290"/>
            <a:ext cx="289203" cy="433004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 animBg="1"/>
      <p:bldP spid="8" grpId="0" animBg="1"/>
      <p:bldP spid="9" grpId="0" build="allAtOnce" animBg="1"/>
      <p:bldP spid="10" grpId="0" build="allAtOnce" animBg="1"/>
      <p:bldP spid="12" grpId="0" build="allAtOnce" animBg="1"/>
      <p:bldP spid="14" grpId="0" build="allAtOnce" animBg="1"/>
      <p:bldP spid="15" grpId="0" build="allAtOnce" animBg="1"/>
      <p:bldP spid="18" grpId="0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Brno únor 2012 06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95745" y="3071810"/>
            <a:ext cx="5048254" cy="3786190"/>
          </a:xfrm>
          <a:prstGeom prst="rect">
            <a:avLst/>
          </a:prstGeom>
        </p:spPr>
      </p:pic>
      <p:pic>
        <p:nvPicPr>
          <p:cNvPr id="3" name="Obrázek 2" descr="Brno únor 2012 081.JPG"/>
          <p:cNvPicPr>
            <a:picLocks noChangeAspect="1"/>
          </p:cNvPicPr>
          <p:nvPr/>
        </p:nvPicPr>
        <p:blipFill>
          <a:blip r:embed="rId3" cstate="print"/>
          <a:srcRect t="4166" r="2343" b="2083"/>
          <a:stretch>
            <a:fillRect/>
          </a:stretch>
        </p:blipFill>
        <p:spPr>
          <a:xfrm>
            <a:off x="0" y="0"/>
            <a:ext cx="5214942" cy="3754772"/>
          </a:xfrm>
          <a:prstGeom prst="rect">
            <a:avLst/>
          </a:prstGeom>
        </p:spPr>
      </p:pic>
      <p:pic>
        <p:nvPicPr>
          <p:cNvPr id="4" name="Obrázek 3" descr="Brno únor 2012 084.JPG"/>
          <p:cNvPicPr>
            <a:picLocks noChangeAspect="1"/>
          </p:cNvPicPr>
          <p:nvPr/>
        </p:nvPicPr>
        <p:blipFill>
          <a:blip r:embed="rId4" cstate="print"/>
          <a:srcRect l="3906" t="3125" r="10938" b="6250"/>
          <a:stretch>
            <a:fillRect/>
          </a:stretch>
        </p:blipFill>
        <p:spPr>
          <a:xfrm>
            <a:off x="5286380" y="0"/>
            <a:ext cx="3429024" cy="273692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14282" y="3929066"/>
            <a:ext cx="5319661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  <a:cs typeface="Aharoni" pitchFamily="2" charset="-79"/>
              </a:rPr>
              <a:t>Nejvyšší soud České republiky</a:t>
            </a:r>
            <a:endParaRPr lang="cs-CZ" sz="2400" dirty="0">
              <a:solidFill>
                <a:srgbClr val="C00000"/>
              </a:solidFill>
              <a:latin typeface="Arial Black" pitchFamily="34" charset="0"/>
              <a:cs typeface="Aharoni" pitchFamily="2" charset="-79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596" y="6000768"/>
            <a:ext cx="3839513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  <a:cs typeface="Aharoni" pitchFamily="2" charset="-79"/>
              </a:rPr>
              <a:t>Nejvyšší správní soud</a:t>
            </a:r>
            <a:endParaRPr lang="cs-CZ" sz="2400" dirty="0">
              <a:solidFill>
                <a:srgbClr val="C00000"/>
              </a:solidFill>
              <a:latin typeface="Arial Black" pitchFamily="34" charset="0"/>
              <a:cs typeface="Aharoni" pitchFamily="2" charset="-79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00166" y="5000636"/>
            <a:ext cx="1067921" cy="461665"/>
          </a:xfrm>
          <a:prstGeom prst="rect">
            <a:avLst/>
          </a:prstGeom>
          <a:solidFill>
            <a:schemeClr val="bg1"/>
          </a:solidFill>
          <a:ln w="381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haroni" pitchFamily="2" charset="-79"/>
                <a:cs typeface="Aharoni" pitchFamily="2" charset="-79"/>
              </a:rPr>
              <a:t>BRNO</a:t>
            </a:r>
            <a:endParaRPr lang="cs-CZ" sz="2400" b="1" dirty="0">
              <a:latin typeface="Aharoni" pitchFamily="2" charset="-79"/>
              <a:cs typeface="Aharoni" pitchFamily="2" charset="-79"/>
            </a:endParaRPr>
          </a:p>
        </p:txBody>
      </p:sp>
      <p:cxnSp>
        <p:nvCxnSpPr>
          <p:cNvPr id="9" name="Přímá spojovací šipka 8"/>
          <p:cNvCxnSpPr>
            <a:stCxn id="5" idx="0"/>
          </p:cNvCxnSpPr>
          <p:nvPr/>
        </p:nvCxnSpPr>
        <p:spPr>
          <a:xfrm rot="5400000" flipH="1" flipV="1">
            <a:off x="2615768" y="3115843"/>
            <a:ext cx="1071568" cy="554879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>
            <a:stCxn id="5" idx="0"/>
          </p:cNvCxnSpPr>
          <p:nvPr/>
        </p:nvCxnSpPr>
        <p:spPr>
          <a:xfrm rot="5400000" flipH="1" flipV="1">
            <a:off x="3330148" y="758389"/>
            <a:ext cx="2714642" cy="3626713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>
            <a:stCxn id="6" idx="3"/>
          </p:cNvCxnSpPr>
          <p:nvPr/>
        </p:nvCxnSpPr>
        <p:spPr>
          <a:xfrm>
            <a:off x="4268109" y="6231601"/>
            <a:ext cx="803957" cy="54919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Obrázek 40" descr="stát 021.JPG"/>
          <p:cNvPicPr>
            <a:picLocks noChangeAspect="1"/>
          </p:cNvPicPr>
          <p:nvPr/>
        </p:nvPicPr>
        <p:blipFill>
          <a:blip r:embed="rId2" cstate="print"/>
          <a:srcRect l="17969" t="38330" r="17187" b="17708"/>
          <a:stretch>
            <a:fillRect/>
          </a:stretch>
        </p:blipFill>
        <p:spPr>
          <a:xfrm>
            <a:off x="4929158" y="4714884"/>
            <a:ext cx="4214842" cy="214311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42910" y="1714488"/>
            <a:ext cx="3671583" cy="461665"/>
          </a:xfrm>
          <a:prstGeom prst="rect">
            <a:avLst/>
          </a:prstGeom>
          <a:solidFill>
            <a:schemeClr val="bg1"/>
          </a:solidFill>
          <a:ln w="381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stojí mimo soustavu soudů</a:t>
            </a:r>
            <a:endParaRPr lang="cs-CZ" sz="28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86380" y="1714488"/>
            <a:ext cx="3496022" cy="400110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- Působnost vymezena Ústavou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85786" y="2928934"/>
            <a:ext cx="161563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Rozhoduje:</a:t>
            </a:r>
            <a:endParaRPr lang="cs-CZ" sz="2400" b="1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86050" y="3286124"/>
            <a:ext cx="6158865" cy="707886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o tom, zda jsou</a:t>
            </a:r>
            <a:r>
              <a:rPr lang="cs-CZ" sz="2000" b="1" dirty="0" smtClean="0"/>
              <a:t> </a:t>
            </a:r>
            <a:r>
              <a:rPr lang="cs-CZ" sz="2000" b="1" u="sng" dirty="0" smtClean="0"/>
              <a:t>zákonná opatření v  souladu s Ústavou</a:t>
            </a:r>
            <a:r>
              <a:rPr lang="cs-CZ" sz="2000" b="1" dirty="0" smtClean="0"/>
              <a:t>. </a:t>
            </a:r>
          </a:p>
          <a:p>
            <a:r>
              <a:rPr lang="cs-CZ" sz="2000" dirty="0" smtClean="0"/>
              <a:t>            Pokud jsou v rozporu, rozhoduje o </a:t>
            </a:r>
            <a:r>
              <a:rPr lang="cs-CZ" sz="2000" b="1" dirty="0" smtClean="0"/>
              <a:t>jejich zrušení.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786050" y="4143380"/>
            <a:ext cx="6226000" cy="400110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o </a:t>
            </a:r>
            <a:r>
              <a:rPr lang="cs-CZ" sz="2000" b="1" u="sng" dirty="0" smtClean="0"/>
              <a:t>ústavní stížnosti</a:t>
            </a:r>
            <a:r>
              <a:rPr lang="cs-CZ" sz="2000" dirty="0" smtClean="0"/>
              <a:t>, došlo</a:t>
            </a:r>
            <a:r>
              <a:rPr lang="cs-CZ" sz="2000" b="1" dirty="0" smtClean="0"/>
              <a:t>-</a:t>
            </a:r>
            <a:r>
              <a:rPr lang="cs-CZ" sz="2000" b="1" u="sng" dirty="0" smtClean="0"/>
              <a:t>li k nezákonnému zásahu státu</a:t>
            </a:r>
            <a:endParaRPr lang="cs-CZ" sz="2000" b="1" u="sng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85786" y="5072074"/>
            <a:ext cx="1735219" cy="4001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Složení  soudu: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85786" y="5715016"/>
            <a:ext cx="3717941" cy="400110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15 soudců jmenovaných na 10 let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86380" y="2357430"/>
            <a:ext cx="1508746" cy="400110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- Sídlí v Brně</a:t>
            </a:r>
            <a:endParaRPr lang="cs-CZ" sz="2000" b="1" dirty="0"/>
          </a:p>
        </p:txBody>
      </p:sp>
      <p:cxnSp>
        <p:nvCxnSpPr>
          <p:cNvPr id="18" name="Přímá spojovací šipka 17"/>
          <p:cNvCxnSpPr>
            <a:stCxn id="6" idx="3"/>
            <a:endCxn id="7" idx="1"/>
          </p:cNvCxnSpPr>
          <p:nvPr/>
        </p:nvCxnSpPr>
        <p:spPr>
          <a:xfrm flipV="1">
            <a:off x="4314493" y="1914543"/>
            <a:ext cx="971887" cy="3077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>
            <a:stCxn id="6" idx="3"/>
            <a:endCxn id="13" idx="1"/>
          </p:cNvCxnSpPr>
          <p:nvPr/>
        </p:nvCxnSpPr>
        <p:spPr>
          <a:xfrm>
            <a:off x="4314493" y="1945321"/>
            <a:ext cx="971887" cy="612164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571472" y="500042"/>
            <a:ext cx="8143932" cy="954107"/>
          </a:xfrm>
          <a:prstGeom prst="rect">
            <a:avLst/>
          </a:prstGeom>
          <a:solidFill>
            <a:schemeClr val="bg1"/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                            </a:t>
            </a:r>
          </a:p>
          <a:p>
            <a:pPr algn="ctr"/>
            <a:r>
              <a:rPr lang="cs-CZ" sz="3200" b="1" dirty="0" smtClean="0"/>
              <a:t> ÚSTAVNÍ SOUD  </a:t>
            </a:r>
          </a:p>
          <a:p>
            <a:endParaRPr lang="cs-CZ" sz="1200" b="1" dirty="0"/>
          </a:p>
        </p:txBody>
      </p:sp>
      <p:cxnSp>
        <p:nvCxnSpPr>
          <p:cNvPr id="37" name="Přímá spojovací šipka 36"/>
          <p:cNvCxnSpPr>
            <a:stCxn id="8" idx="2"/>
            <a:endCxn id="9" idx="1"/>
          </p:cNvCxnSpPr>
          <p:nvPr/>
        </p:nvCxnSpPr>
        <p:spPr>
          <a:xfrm rot="16200000" flipH="1">
            <a:off x="2065093" y="2919110"/>
            <a:ext cx="249468" cy="1192446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>
            <a:stCxn id="8" idx="2"/>
            <a:endCxn id="10" idx="1"/>
          </p:cNvCxnSpPr>
          <p:nvPr/>
        </p:nvCxnSpPr>
        <p:spPr>
          <a:xfrm rot="16200000" flipH="1">
            <a:off x="1713409" y="3270794"/>
            <a:ext cx="952836" cy="1192446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8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1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  <p:bldP spid="7" grpId="0" build="allAtOnce" animBg="1"/>
      <p:bldP spid="8" grpId="0" animBg="1"/>
      <p:bldP spid="8" grpId="1" animBg="1"/>
      <p:bldP spid="9" grpId="0" build="allAtOnce" animBg="1"/>
      <p:bldP spid="10" grpId="0" build="allAtOnce" animBg="1"/>
      <p:bldP spid="11" grpId="0" build="allAtOnce" animBg="1"/>
      <p:bldP spid="12" grpId="0" build="allAtOnce" animBg="1"/>
      <p:bldP spid="13" grpId="0" build="allAtOnce" animBg="1"/>
      <p:bldP spid="19" grpId="0" build="allAtOnce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Brno únor 2012 069.JPG"/>
          <p:cNvPicPr>
            <a:picLocks noChangeAspect="1"/>
          </p:cNvPicPr>
          <p:nvPr/>
        </p:nvPicPr>
        <p:blipFill>
          <a:blip r:embed="rId2" cstate="print"/>
          <a:srcRect l="5468" t="11458" b="10416"/>
          <a:stretch>
            <a:fillRect/>
          </a:stretch>
        </p:blipFill>
        <p:spPr>
          <a:xfrm>
            <a:off x="0" y="591553"/>
            <a:ext cx="5500694" cy="3409533"/>
          </a:xfrm>
          <a:prstGeom prst="rect">
            <a:avLst/>
          </a:prstGeom>
        </p:spPr>
      </p:pic>
      <p:pic>
        <p:nvPicPr>
          <p:cNvPr id="3" name="Obrázek 2" descr="Brno únor 2012 071.JPG"/>
          <p:cNvPicPr>
            <a:picLocks noChangeAspect="1"/>
          </p:cNvPicPr>
          <p:nvPr/>
        </p:nvPicPr>
        <p:blipFill>
          <a:blip r:embed="rId3" cstate="print"/>
          <a:srcRect l="12442" t="5991" r="11520"/>
          <a:stretch>
            <a:fillRect/>
          </a:stretch>
        </p:blipFill>
        <p:spPr>
          <a:xfrm>
            <a:off x="5214910" y="3071810"/>
            <a:ext cx="3929090" cy="3643313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28596" y="4786322"/>
            <a:ext cx="4851713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  <a:latin typeface="Arial Black" pitchFamily="34" charset="0"/>
                <a:cs typeface="Aharoni" pitchFamily="2" charset="-79"/>
              </a:rPr>
              <a:t>ÚSTAVNÍ SOUD V BRNĚ</a:t>
            </a:r>
            <a:endParaRPr lang="cs-CZ" sz="2800" dirty="0">
              <a:solidFill>
                <a:srgbClr val="C00000"/>
              </a:solidFill>
              <a:latin typeface="Arial Black" pitchFamily="34" charset="0"/>
              <a:cs typeface="Aharoni" pitchFamily="2" charset="-79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428604"/>
            <a:ext cx="8358246" cy="954107"/>
          </a:xfrm>
          <a:prstGeom prst="rect">
            <a:avLst/>
          </a:prstGeom>
          <a:solidFill>
            <a:schemeClr val="bg1"/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1200" dirty="0" smtClean="0">
              <a:solidFill>
                <a:srgbClr val="C00000"/>
              </a:solidFill>
              <a:latin typeface="Arial Black" pitchFamily="34" charset="0"/>
              <a:cs typeface="Aharoni" pitchFamily="2" charset="-79"/>
            </a:endParaRPr>
          </a:p>
          <a:p>
            <a:pPr algn="ctr"/>
            <a:r>
              <a:rPr lang="cs-CZ" sz="3200" dirty="0" smtClean="0">
                <a:solidFill>
                  <a:srgbClr val="C00000"/>
                </a:solidFill>
                <a:latin typeface="Arial Black" pitchFamily="34" charset="0"/>
                <a:cs typeface="Aharoni" pitchFamily="2" charset="-79"/>
              </a:rPr>
              <a:t>STÁTNÍ ZASTUPITELSTVÍ</a:t>
            </a:r>
          </a:p>
          <a:p>
            <a:pPr algn="ctr"/>
            <a:endParaRPr lang="cs-CZ" sz="1200" dirty="0" smtClean="0">
              <a:solidFill>
                <a:srgbClr val="C00000"/>
              </a:solidFill>
              <a:latin typeface="Arial Black" pitchFamily="34" charset="0"/>
              <a:cs typeface="Aharoni" pitchFamily="2" charset="-79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67744" y="2686102"/>
            <a:ext cx="4234236" cy="461665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</a:t>
            </a:r>
            <a:r>
              <a:rPr lang="cs-CZ" sz="2400" b="1" u="sng" dirty="0" smtClean="0"/>
              <a:t>zastupuje stát</a:t>
            </a:r>
            <a:r>
              <a:rPr lang="cs-CZ" sz="2400" dirty="0" smtClean="0"/>
              <a:t> v soudním řízení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42288" y="5301208"/>
            <a:ext cx="7638822" cy="830997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/>
              <a:t>v </a:t>
            </a:r>
            <a:r>
              <a:rPr lang="cs-CZ" sz="2400" dirty="0" smtClean="0"/>
              <a:t>trestním řízení podávají  státní zástupci žalobu jménem </a:t>
            </a: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 </a:t>
            </a:r>
            <a:r>
              <a:rPr lang="cs-CZ" sz="2400" dirty="0" smtClean="0"/>
              <a:t>republiky</a:t>
            </a:r>
            <a:r>
              <a:rPr lang="cs-CZ" sz="2400" dirty="0" smtClean="0"/>
              <a:t>,  </a:t>
            </a:r>
            <a:r>
              <a:rPr lang="cs-CZ" sz="2400" dirty="0" smtClean="0"/>
              <a:t>vystupují </a:t>
            </a:r>
            <a:r>
              <a:rPr lang="cs-CZ" sz="2400" dirty="0" smtClean="0"/>
              <a:t>jako </a:t>
            </a:r>
            <a:r>
              <a:rPr lang="cs-CZ" sz="2400" dirty="0" smtClean="0">
                <a:latin typeface="Arial Black" pitchFamily="34" charset="0"/>
                <a:cs typeface="Aharoni" pitchFamily="2" charset="-79"/>
              </a:rPr>
              <a:t>veřejní žalobci</a:t>
            </a:r>
            <a:endParaRPr lang="cs-CZ" sz="2400" dirty="0">
              <a:latin typeface="Arial Black" pitchFamily="34" charset="0"/>
              <a:cs typeface="Aharoni" pitchFamily="2" charset="-79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5720" y="3717032"/>
            <a:ext cx="8643997" cy="1200329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/>
              <a:t>má </a:t>
            </a:r>
            <a:r>
              <a:rPr lang="cs-CZ" sz="2400" dirty="0" smtClean="0"/>
              <a:t>právo </a:t>
            </a:r>
            <a:r>
              <a:rPr lang="cs-CZ" sz="2400" b="1" u="sng" dirty="0" smtClean="0"/>
              <a:t>požadovat vysvětlení, zapůjčení spisů, dokladů, </a:t>
            </a:r>
            <a:r>
              <a:rPr lang="cs-CZ" sz="2400" b="1" u="sng" dirty="0" smtClean="0"/>
              <a:t>zajistit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</a:t>
            </a:r>
            <a:r>
              <a:rPr lang="cs-CZ" sz="2400" dirty="0" smtClean="0"/>
              <a:t>  </a:t>
            </a:r>
            <a:r>
              <a:rPr lang="cs-CZ" sz="2400" b="1" u="sng" dirty="0" smtClean="0"/>
              <a:t>majetek</a:t>
            </a:r>
            <a:r>
              <a:rPr lang="cs-CZ" sz="2400" dirty="0" smtClean="0"/>
              <a:t>  obviněného</a:t>
            </a:r>
            <a:r>
              <a:rPr lang="cs-CZ" sz="2400" dirty="0" smtClean="0"/>
              <a:t>, v případě potřeby</a:t>
            </a:r>
            <a:r>
              <a:rPr lang="cs-CZ" sz="2400" b="1" i="1" dirty="0" smtClean="0"/>
              <a:t> zajišťuje exhumaci </a:t>
            </a:r>
            <a:endParaRPr lang="cs-CZ" sz="2400" b="1" i="1" dirty="0" smtClean="0"/>
          </a:p>
          <a:p>
            <a:r>
              <a:rPr lang="cs-CZ" sz="2400" b="1" i="1" dirty="0"/>
              <a:t> </a:t>
            </a:r>
            <a:r>
              <a:rPr lang="cs-CZ" sz="2400" b="1" i="1" dirty="0" smtClean="0"/>
              <a:t>    </a:t>
            </a:r>
            <a:r>
              <a:rPr lang="cs-CZ" sz="2400" b="1" i="1" dirty="0" smtClean="0"/>
              <a:t>mrtvol </a:t>
            </a:r>
            <a:r>
              <a:rPr lang="cs-CZ" sz="2400" dirty="0" smtClean="0"/>
              <a:t>(znovuotevření hrobu)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357158" y="1904660"/>
            <a:ext cx="3493264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rgbClr val="C00000"/>
            </a:solidFill>
          </a:ln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Státní zástupce: </a:t>
            </a:r>
            <a:endParaRPr lang="cs-CZ" sz="2800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 animBg="1"/>
      <p:bldP spid="3" grpId="0" build="allAtOnce" animBg="1"/>
      <p:bldP spid="4" grpId="0" build="allAtOnce" animBg="1"/>
      <p:bldP spid="9" grpId="0" build="allAtOnce" animBg="1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84" r="47377"/>
          <a:stretch/>
        </p:blipFill>
        <p:spPr>
          <a:xfrm>
            <a:off x="562181" y="188640"/>
            <a:ext cx="2569028" cy="630932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3563888" y="764704"/>
            <a:ext cx="5023811" cy="523220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2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cs-CZ" sz="2800" b="1" i="1" u="sng" dirty="0">
                <a:solidFill>
                  <a:srgbClr val="C00000"/>
                </a:solidFill>
              </a:rPr>
              <a:t>Soustava státních zastupitelství:</a:t>
            </a:r>
            <a:r>
              <a:rPr lang="cs-CZ" sz="2800" dirty="0">
                <a:solidFill>
                  <a:srgbClr val="C00000"/>
                </a:solidFill>
              </a:rPr>
              <a:t> </a:t>
            </a:r>
          </a:p>
        </p:txBody>
      </p:sp>
      <p:sp>
        <p:nvSpPr>
          <p:cNvPr id="4" name="Obdélník 3"/>
          <p:cNvSpPr/>
          <p:nvPr/>
        </p:nvSpPr>
        <p:spPr>
          <a:xfrm>
            <a:off x="5364088" y="1772816"/>
            <a:ext cx="1122167" cy="461665"/>
          </a:xfrm>
          <a:prstGeom prst="rect">
            <a:avLst/>
          </a:prstGeom>
          <a:solidFill>
            <a:schemeClr val="accent2"/>
          </a:solidFill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okresní</a:t>
            </a:r>
          </a:p>
        </p:txBody>
      </p:sp>
      <p:sp>
        <p:nvSpPr>
          <p:cNvPr id="5" name="Obdélník 4"/>
          <p:cNvSpPr/>
          <p:nvPr/>
        </p:nvSpPr>
        <p:spPr>
          <a:xfrm>
            <a:off x="5364088" y="2579712"/>
            <a:ext cx="1083245" cy="461665"/>
          </a:xfrm>
          <a:prstGeom prst="rect">
            <a:avLst/>
          </a:prstGeom>
          <a:solidFill>
            <a:schemeClr val="accent2"/>
          </a:solidFill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krajské</a:t>
            </a:r>
          </a:p>
        </p:txBody>
      </p:sp>
      <p:sp>
        <p:nvSpPr>
          <p:cNvPr id="6" name="Obdélník 5"/>
          <p:cNvSpPr/>
          <p:nvPr/>
        </p:nvSpPr>
        <p:spPr>
          <a:xfrm>
            <a:off x="5425450" y="3389466"/>
            <a:ext cx="1021883" cy="461665"/>
          </a:xfrm>
          <a:prstGeom prst="rect">
            <a:avLst/>
          </a:prstGeom>
          <a:solidFill>
            <a:schemeClr val="accent2"/>
          </a:solidFill>
        </p:spPr>
        <p:txBody>
          <a:bodyPr wrap="none">
            <a:spAutoFit/>
          </a:bodyPr>
          <a:lstStyle/>
          <a:p>
            <a:r>
              <a:rPr lang="cs-CZ" dirty="0"/>
              <a:t> </a:t>
            </a:r>
            <a:r>
              <a:rPr lang="cs-CZ" sz="2400" b="1" dirty="0">
                <a:solidFill>
                  <a:schemeClr val="bg1"/>
                </a:solidFill>
              </a:rPr>
              <a:t>vrchní</a:t>
            </a:r>
          </a:p>
        </p:txBody>
      </p:sp>
      <p:sp>
        <p:nvSpPr>
          <p:cNvPr id="7" name="Obdélník 6"/>
          <p:cNvSpPr/>
          <p:nvPr/>
        </p:nvSpPr>
        <p:spPr>
          <a:xfrm>
            <a:off x="4046097" y="4128816"/>
            <a:ext cx="3780587" cy="461665"/>
          </a:xfrm>
          <a:prstGeom prst="rect">
            <a:avLst/>
          </a:prstGeom>
          <a:solidFill>
            <a:schemeClr val="accent2"/>
          </a:solidFill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Nejvyšší státní zastupitelství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0050756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428604"/>
            <a:ext cx="8358246" cy="954107"/>
          </a:xfrm>
          <a:prstGeom prst="rect">
            <a:avLst/>
          </a:prstGeom>
          <a:solidFill>
            <a:schemeClr val="bg1"/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1200" dirty="0" smtClean="0">
              <a:latin typeface="Aharoni" pitchFamily="2" charset="-79"/>
              <a:cs typeface="Aharoni" pitchFamily="2" charset="-79"/>
            </a:endParaRPr>
          </a:p>
          <a:p>
            <a:pPr algn="ctr"/>
            <a:r>
              <a:rPr lang="cs-CZ" sz="3200" dirty="0" smtClean="0">
                <a:solidFill>
                  <a:srgbClr val="C00000"/>
                </a:solidFill>
                <a:latin typeface="Arial Black" pitchFamily="34" charset="0"/>
                <a:cs typeface="Aharoni" pitchFamily="2" charset="-79"/>
              </a:rPr>
              <a:t>ADVOKACIE</a:t>
            </a:r>
          </a:p>
          <a:p>
            <a:pPr algn="ctr"/>
            <a:r>
              <a:rPr lang="cs-CZ" sz="1200" dirty="0" smtClean="0">
                <a:latin typeface="Aharoni" pitchFamily="2" charset="-79"/>
                <a:cs typeface="Aharoni" pitchFamily="2" charset="-79"/>
              </a:rPr>
              <a:t> </a:t>
            </a:r>
            <a:endParaRPr lang="cs-CZ" sz="12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7158" y="2000240"/>
            <a:ext cx="1854803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ADVOKÁT</a:t>
            </a:r>
            <a:endParaRPr lang="cs-CZ" sz="2400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14810" y="2643182"/>
            <a:ext cx="4442435" cy="707886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Poskytuje </a:t>
            </a:r>
            <a:r>
              <a:rPr lang="cs-CZ" sz="2000" b="1" u="sng" dirty="0" smtClean="0"/>
              <a:t>právní pomoc při zastupování </a:t>
            </a:r>
          </a:p>
          <a:p>
            <a:r>
              <a:rPr lang="cs-CZ" sz="2000" dirty="0" smtClean="0"/>
              <a:t>                  </a:t>
            </a:r>
            <a:r>
              <a:rPr lang="cs-CZ" sz="2000" b="1" u="sng" dirty="0" smtClean="0"/>
              <a:t>před soudy</a:t>
            </a:r>
            <a:r>
              <a:rPr lang="cs-CZ" sz="2000" dirty="0" smtClean="0"/>
              <a:t> a jinými orgány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14810" y="4071942"/>
            <a:ext cx="3066096" cy="400110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u="sng" dirty="0" smtClean="0"/>
              <a:t>Obhajuje</a:t>
            </a:r>
            <a:r>
              <a:rPr lang="cs-CZ" sz="2000" dirty="0" smtClean="0"/>
              <a:t> v trestních věcech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14810" y="3500438"/>
            <a:ext cx="3844322" cy="400110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u="sng" dirty="0" smtClean="0"/>
              <a:t>Sepisuje listiny </a:t>
            </a:r>
            <a:r>
              <a:rPr lang="cs-CZ" sz="2000" dirty="0" smtClean="0"/>
              <a:t>o právních úkonech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14810" y="2143116"/>
            <a:ext cx="2288832" cy="369332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Uděluje </a:t>
            </a:r>
            <a:r>
              <a:rPr lang="cs-CZ" b="1" u="sng" dirty="0" smtClean="0"/>
              <a:t>právní porady</a:t>
            </a:r>
            <a:endParaRPr lang="cs-CZ" b="1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034" y="5143512"/>
            <a:ext cx="2648097" cy="400110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Požadavky na advokáta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86512" y="5214950"/>
            <a:ext cx="1540806" cy="400110"/>
          </a:xfrm>
          <a:prstGeom prst="rect">
            <a:avLst/>
          </a:prstGeom>
          <a:noFill/>
          <a:ln w="1905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vázán zákony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86512" y="5715016"/>
            <a:ext cx="2541465" cy="400110"/>
          </a:xfrm>
          <a:prstGeom prst="rect">
            <a:avLst/>
          </a:prstGeom>
          <a:noFill/>
          <a:ln w="1905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vázán příkazem klienta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286512" y="6215082"/>
            <a:ext cx="2078967" cy="400110"/>
          </a:xfrm>
          <a:prstGeom prst="rect">
            <a:avLst/>
          </a:prstGeom>
          <a:noFill/>
          <a:ln w="1905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vázán mlčenlivostí</a:t>
            </a:r>
            <a:endParaRPr lang="cs-CZ" sz="2000" dirty="0"/>
          </a:p>
        </p:txBody>
      </p:sp>
      <p:cxnSp>
        <p:nvCxnSpPr>
          <p:cNvPr id="16" name="Přímá spojovací šipka 15"/>
          <p:cNvCxnSpPr>
            <a:stCxn id="3" idx="3"/>
            <a:endCxn id="7" idx="1"/>
          </p:cNvCxnSpPr>
          <p:nvPr/>
        </p:nvCxnSpPr>
        <p:spPr>
          <a:xfrm>
            <a:off x="2211961" y="2231073"/>
            <a:ext cx="2002849" cy="96709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>
            <a:stCxn id="3" idx="3"/>
            <a:endCxn id="4" idx="1"/>
          </p:cNvCxnSpPr>
          <p:nvPr/>
        </p:nvCxnSpPr>
        <p:spPr>
          <a:xfrm>
            <a:off x="2211961" y="2231073"/>
            <a:ext cx="2002849" cy="766052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2214546" y="2214554"/>
            <a:ext cx="2002849" cy="146942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stCxn id="3" idx="3"/>
            <a:endCxn id="5" idx="1"/>
          </p:cNvCxnSpPr>
          <p:nvPr/>
        </p:nvCxnSpPr>
        <p:spPr>
          <a:xfrm>
            <a:off x="2211961" y="2231073"/>
            <a:ext cx="2002849" cy="2040924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>
            <a:stCxn id="8" idx="3"/>
            <a:endCxn id="9" idx="1"/>
          </p:cNvCxnSpPr>
          <p:nvPr/>
        </p:nvCxnSpPr>
        <p:spPr>
          <a:xfrm>
            <a:off x="3148131" y="5343567"/>
            <a:ext cx="3138381" cy="71438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>
            <a:stCxn id="8" idx="3"/>
            <a:endCxn id="10" idx="1"/>
          </p:cNvCxnSpPr>
          <p:nvPr/>
        </p:nvCxnSpPr>
        <p:spPr>
          <a:xfrm>
            <a:off x="3148131" y="5343567"/>
            <a:ext cx="3138381" cy="571504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>
            <a:stCxn id="8" idx="3"/>
            <a:endCxn id="11" idx="1"/>
          </p:cNvCxnSpPr>
          <p:nvPr/>
        </p:nvCxnSpPr>
        <p:spPr>
          <a:xfrm>
            <a:off x="3148131" y="5343567"/>
            <a:ext cx="3138381" cy="107157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10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10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1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1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 animBg="1"/>
      <p:bldP spid="3" grpId="0" animBg="1"/>
      <p:bldP spid="4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dnes 24.6.2012 076.JPG"/>
          <p:cNvPicPr>
            <a:picLocks noChangeAspect="1"/>
          </p:cNvPicPr>
          <p:nvPr/>
        </p:nvPicPr>
        <p:blipFill>
          <a:blip r:embed="rId2" cstate="print"/>
          <a:srcRect l="19531" t="11458" b="4166"/>
          <a:stretch>
            <a:fillRect/>
          </a:stretch>
        </p:blipFill>
        <p:spPr>
          <a:xfrm>
            <a:off x="3500430" y="214290"/>
            <a:ext cx="5450377" cy="4286256"/>
          </a:xfrm>
          <a:prstGeom prst="rect">
            <a:avLst/>
          </a:prstGeom>
          <a:ln w="38100">
            <a:solidFill>
              <a:schemeClr val="bg1"/>
            </a:solidFill>
          </a:ln>
        </p:spPr>
      </p:pic>
      <p:pic>
        <p:nvPicPr>
          <p:cNvPr id="2" name="Obrázek 1" descr="dnes 24.6.2012 092.JPG"/>
          <p:cNvPicPr>
            <a:picLocks noChangeAspect="1"/>
          </p:cNvPicPr>
          <p:nvPr/>
        </p:nvPicPr>
        <p:blipFill>
          <a:blip r:embed="rId3" cstate="print"/>
          <a:srcRect l="7895" t="3509" r="5263"/>
          <a:stretch>
            <a:fillRect/>
          </a:stretch>
        </p:blipFill>
        <p:spPr>
          <a:xfrm>
            <a:off x="500034" y="3429000"/>
            <a:ext cx="3943373" cy="3286124"/>
          </a:xfrm>
          <a:prstGeom prst="rect">
            <a:avLst/>
          </a:prstGeom>
          <a:solidFill>
            <a:srgbClr val="FFFFFF">
              <a:shade val="85000"/>
            </a:srgbClr>
          </a:solidFill>
          <a:ln w="381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Obrázek 2" descr="dnes 24.6.2012 037.JPG"/>
          <p:cNvPicPr>
            <a:picLocks noChangeAspect="1"/>
          </p:cNvPicPr>
          <p:nvPr/>
        </p:nvPicPr>
        <p:blipFill>
          <a:blip r:embed="rId4" cstate="print"/>
          <a:srcRect l="16406" t="6327" r="19531" b="22916"/>
          <a:stretch>
            <a:fillRect/>
          </a:stretch>
        </p:blipFill>
        <p:spPr>
          <a:xfrm>
            <a:off x="357158" y="142852"/>
            <a:ext cx="3363368" cy="2786082"/>
          </a:xfrm>
          <a:prstGeom prst="ellipse">
            <a:avLst/>
          </a:prstGeom>
          <a:ln w="38100" cap="rnd">
            <a:solidFill>
              <a:schemeClr val="bg1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5" name="TextovéPole 4"/>
          <p:cNvSpPr txBox="1"/>
          <p:nvPr/>
        </p:nvSpPr>
        <p:spPr>
          <a:xfrm>
            <a:off x="5214942" y="4929198"/>
            <a:ext cx="1891865" cy="461665"/>
          </a:xfrm>
          <a:prstGeom prst="rect">
            <a:avLst/>
          </a:prstGeom>
          <a:solidFill>
            <a:schemeClr val="bg1"/>
          </a:solidFill>
          <a:ln w="3810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lgerian" pitchFamily="82" charset="0"/>
              </a:rPr>
              <a:t>ADVOKACIE</a:t>
            </a:r>
            <a:endParaRPr lang="cs-CZ" sz="2400" dirty="0">
              <a:latin typeface="Algerian" pitchFamily="82" charset="0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571472" y="4429132"/>
            <a:ext cx="7342266" cy="707886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</a:t>
            </a:r>
            <a:r>
              <a:rPr lang="cs-CZ" sz="2000" b="1" u="sng" dirty="0" smtClean="0"/>
              <a:t>sepisování notářských zápisů </a:t>
            </a:r>
          </a:p>
          <a:p>
            <a:r>
              <a:rPr lang="cs-CZ" sz="2000" dirty="0" smtClean="0"/>
              <a:t>                              (poslední vůle, založení společnosti), ověřování listin</a:t>
            </a:r>
            <a:endParaRPr lang="cs-CZ" sz="2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357158" y="500042"/>
            <a:ext cx="8501122" cy="954107"/>
          </a:xfrm>
          <a:prstGeom prst="rect">
            <a:avLst/>
          </a:prstGeom>
          <a:solidFill>
            <a:schemeClr val="bg1"/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1200" dirty="0" smtClean="0">
              <a:solidFill>
                <a:srgbClr val="C00000"/>
              </a:solidFill>
              <a:latin typeface="Arial Black" pitchFamily="34" charset="0"/>
              <a:cs typeface="Aharoni" pitchFamily="2" charset="-79"/>
            </a:endParaRPr>
          </a:p>
          <a:p>
            <a:r>
              <a:rPr lang="cs-CZ" sz="3200" dirty="0" smtClean="0">
                <a:solidFill>
                  <a:srgbClr val="C00000"/>
                </a:solidFill>
                <a:latin typeface="Arial Black" pitchFamily="34" charset="0"/>
                <a:cs typeface="Aharoni" pitchFamily="2" charset="-79"/>
              </a:rPr>
              <a:t>    NOTÁŘSTVÍ</a:t>
            </a:r>
          </a:p>
          <a:p>
            <a:pPr algn="ctr"/>
            <a:endParaRPr lang="cs-CZ" sz="1200" dirty="0">
              <a:solidFill>
                <a:srgbClr val="C00000"/>
              </a:solidFill>
              <a:latin typeface="Arial Black" pitchFamily="34" charset="0"/>
              <a:cs typeface="Aharoni" pitchFamily="2" charset="-79"/>
            </a:endParaRPr>
          </a:p>
        </p:txBody>
      </p:sp>
      <p:pic>
        <p:nvPicPr>
          <p:cNvPr id="4" name="Obrázek 3" descr="Brno únor 2012 105.JPG"/>
          <p:cNvPicPr>
            <a:picLocks noChangeAspect="1"/>
          </p:cNvPicPr>
          <p:nvPr/>
        </p:nvPicPr>
        <p:blipFill>
          <a:blip r:embed="rId2" cstate="print"/>
          <a:srcRect t="14583" r="26562"/>
          <a:stretch>
            <a:fillRect/>
          </a:stretch>
        </p:blipFill>
        <p:spPr>
          <a:xfrm>
            <a:off x="285720" y="2143116"/>
            <a:ext cx="2500330" cy="2181141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2000" endA="300" endPos="350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7" name="TextovéPole 6"/>
          <p:cNvSpPr txBox="1"/>
          <p:nvPr/>
        </p:nvSpPr>
        <p:spPr>
          <a:xfrm>
            <a:off x="357158" y="1714488"/>
            <a:ext cx="4760149" cy="400110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Ve všech okresních městech, kde jsou soudy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43306" y="3500438"/>
            <a:ext cx="3726726" cy="400110"/>
          </a:xfrm>
          <a:prstGeom prst="rect">
            <a:avLst/>
          </a:prstGeom>
          <a:noFill/>
          <a:ln w="1905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Zajišťuje soukromé právo v oblasti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00364" y="2928934"/>
            <a:ext cx="105003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NOTÁŘ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1472" y="5286388"/>
            <a:ext cx="6888489" cy="707886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poskytování </a:t>
            </a:r>
            <a:r>
              <a:rPr lang="cs-CZ" sz="2000" b="1" u="sng" dirty="0" smtClean="0"/>
              <a:t>právní pomoci </a:t>
            </a:r>
            <a:r>
              <a:rPr lang="cs-CZ" sz="2000" dirty="0" smtClean="0"/>
              <a:t>(může vykonávat správce majetku,  </a:t>
            </a:r>
          </a:p>
          <a:p>
            <a:r>
              <a:rPr lang="cs-CZ" sz="2000" dirty="0" smtClean="0"/>
              <a:t>               správce v konkurzním řízení)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1472" y="6143644"/>
            <a:ext cx="5955348" cy="400110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řízení o </a:t>
            </a:r>
            <a:r>
              <a:rPr lang="cs-CZ" sz="2000" b="1" u="sng" dirty="0" smtClean="0"/>
              <a:t>dědictví</a:t>
            </a:r>
            <a:r>
              <a:rPr lang="cs-CZ" sz="2000" dirty="0" smtClean="0"/>
              <a:t>, zjištění majetku a vyhledávání dědiců</a:t>
            </a:r>
            <a:endParaRPr lang="cs-CZ" sz="2000" dirty="0"/>
          </a:p>
        </p:txBody>
      </p:sp>
      <p:pic>
        <p:nvPicPr>
          <p:cNvPr id="13" name="Obrázek 12" descr="dnes 24.6.2012 046.JPG"/>
          <p:cNvPicPr>
            <a:picLocks noChangeAspect="1"/>
          </p:cNvPicPr>
          <p:nvPr/>
        </p:nvPicPr>
        <p:blipFill>
          <a:blip r:embed="rId3" cstate="print"/>
          <a:srcRect l="20727" t="23307" r="23902" b="25716"/>
          <a:stretch>
            <a:fillRect/>
          </a:stretch>
        </p:blipFill>
        <p:spPr>
          <a:xfrm>
            <a:off x="5857884" y="1285860"/>
            <a:ext cx="3000396" cy="2071702"/>
          </a:xfrm>
          <a:prstGeom prst="rect">
            <a:avLst/>
          </a:prstGeom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10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10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allAtOnce" animBg="1"/>
      <p:bldP spid="2" grpId="0" build="allAtOnce" animBg="1"/>
      <p:bldP spid="7" grpId="0" build="allAtOnce" animBg="1"/>
      <p:bldP spid="8" grpId="0" animBg="1"/>
      <p:bldP spid="9" grpId="0" animBg="1"/>
      <p:bldP spid="11" grpId="0" build="allAtOnce" animBg="1"/>
      <p:bldP spid="12" grpId="0" build="allAtOnce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57159" y="1071546"/>
          <a:ext cx="4857784" cy="4929224"/>
        </p:xfrm>
        <a:graphic>
          <a:graphicData uri="http://schemas.openxmlformats.org/drawingml/2006/table">
            <a:tbl>
              <a:tblPr/>
              <a:tblGrid>
                <a:gridCol w="314856"/>
                <a:gridCol w="348591"/>
                <a:gridCol w="348591"/>
                <a:gridCol w="348591"/>
                <a:gridCol w="348591"/>
                <a:gridCol w="348591"/>
                <a:gridCol w="359836"/>
                <a:gridCol w="348591"/>
                <a:gridCol w="348591"/>
                <a:gridCol w="348591"/>
                <a:gridCol w="348591"/>
                <a:gridCol w="348591"/>
                <a:gridCol w="348591"/>
                <a:gridCol w="348591"/>
              </a:tblGrid>
              <a:tr h="616153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6153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6153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616153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6153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6153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6153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6153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8.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357158" y="357166"/>
            <a:ext cx="3466205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ZOPAKUJ SI UČIVO</a:t>
            </a:r>
            <a:endParaRPr lang="cs-CZ" sz="2400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86380" y="1214422"/>
            <a:ext cx="3535583" cy="369332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1. Právník zajišťující řízení o dědictví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86380" y="1785926"/>
            <a:ext cx="3392147" cy="369332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2. U okresního soudu rozhoduje …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86380" y="2357430"/>
            <a:ext cx="2553135" cy="369332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3. Sídlo Nejvyššího soudu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14942" y="2857496"/>
            <a:ext cx="3365537" cy="646331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4. Ústavní soud má právo některá </a:t>
            </a:r>
          </a:p>
          <a:p>
            <a:r>
              <a:rPr lang="cs-CZ" dirty="0" smtClean="0"/>
              <a:t>     zákonná ustanovení  ………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14942" y="3643314"/>
            <a:ext cx="3786214" cy="646331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5. Státní zástupce podávající v trestním </a:t>
            </a:r>
          </a:p>
          <a:p>
            <a:r>
              <a:rPr lang="cs-CZ" dirty="0" smtClean="0"/>
              <a:t>     řízení žalobu jménem státu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14942" y="4357694"/>
            <a:ext cx="3135795" cy="369332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6. Notáře do funkce jmenuje  …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14942" y="4929198"/>
            <a:ext cx="3281283" cy="369332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7. Nejvyšší zákon České republiky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143504" y="5429264"/>
            <a:ext cx="3833806" cy="646331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8. Člověk s vysokoškolským právnickým</a:t>
            </a:r>
          </a:p>
          <a:p>
            <a:r>
              <a:rPr lang="cs-CZ" dirty="0" smtClean="0"/>
              <a:t>     vzděláním</a:t>
            </a:r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10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10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10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10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10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10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10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  <p:bldP spid="12" grpId="0" build="allAtOnce" animBg="1"/>
      <p:bldP spid="13" grpId="0" build="allAtOnce" animBg="1"/>
      <p:bldP spid="14" grpId="0" build="allAtOnce" animBg="1"/>
      <p:bldP spid="15" grpId="0" build="allAtOnce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714348" y="1714488"/>
          <a:ext cx="7715298" cy="4214840"/>
        </p:xfrm>
        <a:graphic>
          <a:graphicData uri="http://schemas.openxmlformats.org/drawingml/2006/table">
            <a:tbl>
              <a:tblPr/>
              <a:tblGrid>
                <a:gridCol w="500066"/>
                <a:gridCol w="553644"/>
                <a:gridCol w="553644"/>
                <a:gridCol w="553644"/>
                <a:gridCol w="553644"/>
                <a:gridCol w="553644"/>
                <a:gridCol w="571504"/>
                <a:gridCol w="553644"/>
                <a:gridCol w="553644"/>
                <a:gridCol w="553644"/>
                <a:gridCol w="553644"/>
                <a:gridCol w="553644"/>
                <a:gridCol w="553644"/>
                <a:gridCol w="553644"/>
              </a:tblGrid>
              <a:tr h="526855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chemeClr val="bg1"/>
                          </a:solidFill>
                          <a:latin typeface="Arial Black" pitchFamily="34" charset="0"/>
                        </a:rPr>
                        <a:t>O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Ř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6855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chemeClr val="bg1"/>
                          </a:solidFill>
                          <a:latin typeface="Arial Black" pitchFamily="34" charset="0"/>
                        </a:rPr>
                        <a:t>M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26855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chemeClr val="bg1"/>
                          </a:solidFill>
                          <a:latin typeface="Arial Black" pitchFamily="34" charset="0"/>
                        </a:rPr>
                        <a:t>B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26855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chemeClr val="bg1"/>
                          </a:solidFill>
                          <a:latin typeface="Arial Black" pitchFamily="34" charset="0"/>
                        </a:rPr>
                        <a:t>U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Š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6855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Ž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chemeClr val="bg1"/>
                          </a:solidFill>
                          <a:latin typeface="Arial Black" pitchFamily="34" charset="0"/>
                        </a:rPr>
                        <a:t>C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6855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chemeClr val="bg1"/>
                          </a:solidFill>
                          <a:latin typeface="Arial Black" pitchFamily="34" charset="0"/>
                        </a:rPr>
                        <a:t>M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6855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Ú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chemeClr val="bg1"/>
                          </a:solidFill>
                          <a:latin typeface="Arial Black" pitchFamily="34" charset="0"/>
                        </a:rPr>
                        <a:t>A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6855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chemeClr val="bg1"/>
                          </a:solidFill>
                          <a:latin typeface="Arial Black" pitchFamily="34" charset="0"/>
                        </a:rPr>
                        <a:t>N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714348" y="642918"/>
            <a:ext cx="2983830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ZKONTROLUJ SI</a:t>
            </a:r>
            <a:endParaRPr lang="cs-CZ" sz="2400" dirty="0">
              <a:solidFill>
                <a:schemeClr val="accent2">
                  <a:lumMod val="50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28596" y="500042"/>
            <a:ext cx="6143668" cy="70788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u="sng" dirty="0" smtClean="0"/>
              <a:t>Poškodilo tě rozhodnutí úřadů </a:t>
            </a:r>
            <a:r>
              <a:rPr lang="cs-CZ" sz="2000" dirty="0" smtClean="0"/>
              <a:t>či některé jiné instituce, </a:t>
            </a:r>
          </a:p>
          <a:p>
            <a:r>
              <a:rPr lang="cs-CZ" sz="2000" dirty="0" smtClean="0"/>
              <a:t>                                               přestože jsi v právu?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596" y="1357298"/>
            <a:ext cx="6191182" cy="70788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u="sng" dirty="0" smtClean="0"/>
              <a:t>Zůstávají úřady nečinné</a:t>
            </a:r>
            <a:r>
              <a:rPr lang="cs-CZ" sz="2000" dirty="0" smtClean="0"/>
              <a:t>, neřeší  problém, přestože mu to </a:t>
            </a:r>
          </a:p>
          <a:p>
            <a:r>
              <a:rPr lang="cs-CZ" sz="2000" dirty="0" smtClean="0"/>
              <a:t>                                              ukládá zákon?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596" y="2214554"/>
            <a:ext cx="6143668" cy="70788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u="sng" dirty="0" smtClean="0"/>
              <a:t>Nejsou respektována tvoje základní práva občana </a:t>
            </a:r>
          </a:p>
          <a:p>
            <a:r>
              <a:rPr lang="cs-CZ" sz="2000" dirty="0" smtClean="0"/>
              <a:t>                                               demokratického státu?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596" y="3071810"/>
            <a:ext cx="6143668" cy="70788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Potřebuješ  pomoci, jelikož </a:t>
            </a:r>
            <a:r>
              <a:rPr lang="cs-CZ" sz="2000" b="1" u="sng" dirty="0" smtClean="0"/>
              <a:t>došlo</a:t>
            </a:r>
            <a:r>
              <a:rPr lang="cs-CZ" sz="2000" dirty="0" smtClean="0"/>
              <a:t> při prosazování práva  </a:t>
            </a:r>
          </a:p>
          <a:p>
            <a:r>
              <a:rPr lang="cs-CZ" sz="2000" dirty="0" smtClean="0"/>
              <a:t>                                </a:t>
            </a:r>
            <a:r>
              <a:rPr lang="cs-CZ" sz="2000" b="1" u="sng" dirty="0" smtClean="0"/>
              <a:t>k diskriminaci a nerovnému zacházení</a:t>
            </a:r>
            <a:r>
              <a:rPr lang="cs-CZ" sz="2000" dirty="0" smtClean="0"/>
              <a:t>?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2910" y="4643446"/>
            <a:ext cx="8077852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erlin Sans FB Demi" pitchFamily="34" charset="0"/>
              </a:rPr>
              <a:t>VEŘEJNÝ OCHRÁNCE PRÁV A SVOBOD   =  OMBUDSMAN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928794" y="5357826"/>
            <a:ext cx="544501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latin typeface="Berlin Sans FB Demi" pitchFamily="34" charset="0"/>
              </a:rPr>
              <a:t>Adresa:</a:t>
            </a:r>
            <a:r>
              <a:rPr lang="cs-CZ" sz="2400" dirty="0" smtClean="0">
                <a:latin typeface="Berlin Sans FB Demi" pitchFamily="34" charset="0"/>
              </a:rPr>
              <a:t>    </a:t>
            </a:r>
            <a:r>
              <a:rPr lang="cs-CZ" sz="2400" dirty="0" smtClean="0"/>
              <a:t>Sídlo veřejného ochránce práv</a:t>
            </a:r>
          </a:p>
          <a:p>
            <a:r>
              <a:rPr lang="cs-CZ" sz="2400" dirty="0" smtClean="0"/>
              <a:t>                   Údolní 39, Brno, PSČ 602 00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58082" y="1500174"/>
            <a:ext cx="1143008" cy="156966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>
                <a:latin typeface="Algerian" pitchFamily="82" charset="0"/>
              </a:rPr>
              <a:t>?</a:t>
            </a:r>
            <a:endParaRPr lang="cs-CZ" sz="9600" dirty="0">
              <a:latin typeface="Algerian" pitchFamily="82" charset="0"/>
            </a:endParaRPr>
          </a:p>
        </p:txBody>
      </p:sp>
      <p:sp>
        <p:nvSpPr>
          <p:cNvPr id="12" name="Šipka dolů 11"/>
          <p:cNvSpPr/>
          <p:nvPr/>
        </p:nvSpPr>
        <p:spPr>
          <a:xfrm>
            <a:off x="7643834" y="3429000"/>
            <a:ext cx="484632" cy="978408"/>
          </a:xfrm>
          <a:prstGeom prst="downArrow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 animBg="1"/>
      <p:bldP spid="5" grpId="0" build="allAtOnce" animBg="1"/>
      <p:bldP spid="6" grpId="0" build="allAtOnce" animBg="1"/>
      <p:bldP spid="7" grpId="0" build="allAtOnce" animBg="1"/>
      <p:bldP spid="8" grpId="0" animBg="1"/>
      <p:bldP spid="10" grpId="0"/>
      <p:bldP spid="11" grpId="0" animBg="1"/>
      <p:bldP spid="11" grpId="1" animBg="1"/>
      <p:bldP spid="1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3603252"/>
              </p:ext>
            </p:extLst>
          </p:nvPr>
        </p:nvGraphicFramePr>
        <p:xfrm>
          <a:off x="857224" y="857232"/>
          <a:ext cx="7358114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Výklad – soudy, advokacie, státní zastupitelství, notářství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Opakování</a:t>
                      </a:r>
                      <a:r>
                        <a:rPr lang="cs-CZ" baseline="0" dirty="0" smtClean="0"/>
                        <a:t> některých pojmů z výkladu formou křížovky</a:t>
                      </a:r>
                      <a:endParaRPr lang="cs-CZ" dirty="0" smtClean="0"/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Tajenka křížovky</a:t>
                      </a:r>
                      <a:r>
                        <a:rPr lang="cs-CZ" baseline="0" dirty="0" smtClean="0"/>
                        <a:t> – </a:t>
                      </a:r>
                      <a:r>
                        <a:rPr lang="cs-CZ" baseline="0" dirty="0" smtClean="0"/>
                        <a:t>ombudsman </a:t>
                      </a:r>
                      <a:r>
                        <a:rPr lang="cs-CZ" baseline="0" dirty="0" smtClean="0"/>
                        <a:t>– doplnění informací</a:t>
                      </a:r>
                      <a:endParaRPr lang="cs-CZ" dirty="0" smtClean="0"/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2672763"/>
              </p:ext>
            </p:extLst>
          </p:nvPr>
        </p:nvGraphicFramePr>
        <p:xfrm>
          <a:off x="857224" y="2786058"/>
          <a:ext cx="7358114" cy="26982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dirty="0" smtClean="0"/>
                        <a:t>Fotografie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z vlastních zdrojů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Zákon č.1/1993 Sb., Ústava české republiky, Sbírka zákonů, částka1, ročník 1993, s. 2 – 16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hlinkClick r:id="rId2"/>
                        </a:rPr>
                        <a:t>http://cs.wikipedia.org/wiki/Pr%C3%A1vn%C3%ADk</a:t>
                      </a:r>
                      <a:r>
                        <a:rPr lang="cs-CZ" dirty="0" smtClean="0"/>
                        <a:t> , dne 15. 4. 2012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hlinkClick r:id="rId3"/>
                        </a:rPr>
                        <a:t>http://cs.wikipedia.org/wiki/St%C3%A1tn%C3%AD_z%C3%A1stupce</a:t>
                      </a:r>
                      <a:r>
                        <a:rPr lang="cs-CZ" dirty="0" smtClean="0"/>
                        <a:t>, dne 15.4.2012</a:t>
                      </a:r>
                    </a:p>
                    <a:p>
                      <a:r>
                        <a:rPr lang="cs-CZ" dirty="0" smtClean="0">
                          <a:hlinkClick r:id="rId4"/>
                        </a:rPr>
                        <a:t>http://www.ochrance.</a:t>
                      </a:r>
                      <a:r>
                        <a:rPr lang="cs-CZ" dirty="0" err="1" smtClean="0">
                          <a:hlinkClick r:id="rId4"/>
                        </a:rPr>
                        <a:t>cz</a:t>
                      </a:r>
                      <a:r>
                        <a:rPr lang="cs-CZ" dirty="0" smtClean="0">
                          <a:hlinkClick r:id="rId4"/>
                        </a:rPr>
                        <a:t>/kontakt/</a:t>
                      </a:r>
                      <a:r>
                        <a:rPr lang="cs-CZ" dirty="0" smtClean="0"/>
                        <a:t> , dne 15. 4. 2012 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839</TotalTime>
  <Words>958</Words>
  <Application>Microsoft Office PowerPoint</Application>
  <PresentationFormat>Předvádění na obrazovce (4:3)</PresentationFormat>
  <Paragraphs>260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PRÁVNÍ INSTITUCE</vt:lpstr>
      <vt:lpstr>Prezentace aplikace PowerPoint</vt:lpstr>
      <vt:lpstr>PRÁVNÍ INSTITUCE</vt:lpstr>
      <vt:lpstr>Soudce, státní zástupce, advokát, notář</vt:lpstr>
      <vt:lpstr>Prezentace aplikace PowerPoint</vt:lpstr>
      <vt:lpstr>SOUDY</vt:lpstr>
      <vt:lpstr>SOUDY ROZHODUJÍ v oblasti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TÉMA</dc:title>
  <dc:creator>hela</dc:creator>
  <cp:lastModifiedBy>Baculáková Helena</cp:lastModifiedBy>
  <cp:revision>143</cp:revision>
  <dcterms:created xsi:type="dcterms:W3CDTF">2012-01-20T18:34:33Z</dcterms:created>
  <dcterms:modified xsi:type="dcterms:W3CDTF">2012-09-01T08:32:10Z</dcterms:modified>
</cp:coreProperties>
</file>