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1" r:id="rId4"/>
    <p:sldId id="263" r:id="rId5"/>
    <p:sldId id="264" r:id="rId6"/>
    <p:sldId id="265" r:id="rId7"/>
    <p:sldId id="262" r:id="rId8"/>
    <p:sldId id="266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d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vcr.cz/clanek/kdo-je-obcan-eu-a-jeho-rodinny-prislusnik-209966.aspx" TargetMode="External"/><Relationship Id="rId2" Type="http://schemas.openxmlformats.org/officeDocument/2006/relationships/hyperlink" Target="http://www.mzv.cz/consulate.newyork/cz/konzularni_a_vizove_informace/obcanstvi/jak_je_to_s_ceskym_obcanstvim/index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uridictum.pecina.cz/index.php?title=Ob%C4%8Dan&amp;action=ed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Wide Latin" pitchFamily="18" charset="0"/>
              </a:rPr>
              <a:t>OBČAN</a:t>
            </a:r>
            <a:endParaRPr lang="cs-CZ" sz="3200" dirty="0">
              <a:solidFill>
                <a:schemeClr val="bg1"/>
              </a:solidFill>
              <a:latin typeface="Wide Lati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	   </a:t>
            </a:r>
            <a:r>
              <a:rPr lang="cs-CZ" sz="2000" dirty="0" smtClean="0">
                <a:solidFill>
                  <a:schemeClr val="bg1"/>
                </a:solidFill>
              </a:rPr>
              <a:t>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		</a:t>
            </a:r>
            <a:r>
              <a:rPr lang="cs-CZ" sz="2000" dirty="0" smtClean="0">
                <a:solidFill>
                  <a:schemeClr val="bg1"/>
                </a:solidFill>
              </a:rPr>
              <a:t> 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	</a:t>
            </a:r>
            <a:r>
              <a:rPr lang="cs-CZ" sz="2000" smtClean="0">
                <a:solidFill>
                  <a:schemeClr val="tx1"/>
                </a:solidFill>
              </a:rPr>
              <a:t>   </a:t>
            </a:r>
            <a:r>
              <a:rPr lang="cs-CZ" sz="2000" smtClean="0">
                <a:solidFill>
                  <a:schemeClr val="bg1"/>
                </a:solidFill>
              </a:rPr>
              <a:t>VY_32_INOVACE_01_B_20_OBČAN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	   </a:t>
            </a:r>
            <a:r>
              <a:rPr lang="cs-CZ" sz="2000" dirty="0" smtClean="0">
                <a:solidFill>
                  <a:schemeClr val="bg1"/>
                </a:solidFill>
              </a:rPr>
              <a:t>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  </a:t>
            </a:r>
            <a:r>
              <a:rPr lang="cs-CZ" sz="2000" dirty="0" smtClean="0">
                <a:solidFill>
                  <a:schemeClr val="bg1"/>
                </a:solidFill>
              </a:rPr>
              <a:t>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23. – 24. dubna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27</a:t>
                      </a:r>
                      <a:r>
                        <a:rPr lang="cs-CZ" dirty="0" smtClean="0"/>
                        <a:t>. dubna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VIII.B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OBČANSKÁ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OBČAN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Občan, občanství, neoddělitelnost práv a povinností, svobody a odpovědnost, pravidla občanského soužití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00042"/>
            <a:ext cx="7242048" cy="857256"/>
          </a:xfrm>
          <a:solidFill>
            <a:schemeClr val="tx2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latin typeface="Algerian" pitchFamily="82" charset="0"/>
              </a:rPr>
              <a:t>   OBČAN</a:t>
            </a:r>
            <a:endParaRPr lang="cs-CZ" sz="44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571612"/>
            <a:ext cx="52966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tx2">
                    <a:lumMod val="50000"/>
                  </a:schemeClr>
                </a:solidFill>
                <a:latin typeface="Bauhaus 93" pitchFamily="82" charset="0"/>
              </a:rPr>
              <a:t>= PŘÍSLUŠNÍK  STÁTU  (OBCE)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Bauhaus 93" pitchFamily="82" charset="0"/>
              </a:rPr>
              <a:t>a z toho mu plynou 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Bauhaus 93" pitchFamily="82" charset="0"/>
              </a:rPr>
              <a:t>určitá práva a povinnosti v souladu s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Bauhaus 93" pitchFamily="82" charset="0"/>
              </a:rPr>
              <a:t>platnými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Bauhaus 93" pitchFamily="82" charset="0"/>
              </a:rPr>
              <a:t>zákony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Bauhaus 93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2857496"/>
            <a:ext cx="2108269" cy="523220"/>
          </a:xfrm>
          <a:prstGeom prst="rect">
            <a:avLst/>
          </a:prstGeom>
          <a:solidFill>
            <a:schemeClr val="tx2">
              <a:lumMod val="5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itchFamily="82" charset="0"/>
              </a:rPr>
              <a:t>OBČANSTVÍ</a:t>
            </a:r>
            <a:endParaRPr lang="cs-CZ" sz="2800" dirty="0">
              <a:solidFill>
                <a:schemeClr val="accent4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3500438"/>
            <a:ext cx="7399783" cy="707886"/>
          </a:xfrm>
          <a:prstGeom prst="rect">
            <a:avLst/>
          </a:prstGeom>
          <a:noFill/>
          <a:ln w="19050">
            <a:noFill/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= příslušnost k nějakému státu (městu)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Občan užívá práva a plní povinnosti stanovené zákony státu.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5143512"/>
            <a:ext cx="3472425" cy="40011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Přemýšlej o těchto pojmech:</a:t>
            </a:r>
            <a:endParaRPr lang="cs-CZ" sz="2000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9124" y="5000636"/>
            <a:ext cx="1680268" cy="40011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čestný občan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9124" y="5572140"/>
            <a:ext cx="1915909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občanský průkaz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6143644"/>
            <a:ext cx="2303836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občanská statečnost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85720" y="4572008"/>
            <a:ext cx="7715304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85720" y="4714884"/>
            <a:ext cx="771530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57158" y="2500306"/>
            <a:ext cx="750099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build="allAtOnce" animBg="1"/>
      <p:bldP spid="7" grpId="0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642918"/>
            <a:ext cx="4509568" cy="430887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itchFamily="82" charset="0"/>
                <a:cs typeface="Aharoni" pitchFamily="2" charset="-79"/>
              </a:rPr>
              <a:t>Možnosti získávání občanství</a:t>
            </a:r>
            <a:endParaRPr lang="cs-CZ" sz="2200" b="1" dirty="0">
              <a:solidFill>
                <a:schemeClr val="accent4">
                  <a:lumMod val="60000"/>
                  <a:lumOff val="40000"/>
                </a:schemeClr>
              </a:solidFill>
              <a:latin typeface="Algerian" pitchFamily="82" charset="0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43570" y="714356"/>
            <a:ext cx="1383712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narozením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9190" y="1214422"/>
            <a:ext cx="1146468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sňatkem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14744" y="1714488"/>
            <a:ext cx="3092513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vlastní žádost - cizinci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12" y="2214554"/>
            <a:ext cx="3284874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nalezením na našem území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714620"/>
            <a:ext cx="2225289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určením otcovství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3500438"/>
            <a:ext cx="2675732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itchFamily="82" charset="0"/>
              </a:rPr>
              <a:t>Zánik </a:t>
            </a:r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lgerian" pitchFamily="82" charset="0"/>
              </a:rPr>
              <a:t>občanství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4678" y="3429000"/>
            <a:ext cx="4471096" cy="10156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Nabytím cizího státního občanství a </a:t>
            </a:r>
          </a:p>
          <a:p>
            <a:r>
              <a:rPr lang="cs-CZ" sz="2000" dirty="0" smtClean="0"/>
              <a:t>prohlášením u zastupitelského úřadu </a:t>
            </a:r>
          </a:p>
          <a:p>
            <a:r>
              <a:rPr lang="cs-CZ" sz="2000" dirty="0" smtClean="0"/>
              <a:t>         o jeho nabytí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5918" y="4643446"/>
            <a:ext cx="5370381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Zbavit občana občanství bez jeho vůle nelze!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5357826"/>
            <a:ext cx="2130711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Otázka pro tebe: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5929330"/>
            <a:ext cx="5788764" cy="40011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Umíš vysvětlit, co znamená DVOJÍ OBČANSTVÍ?</a:t>
            </a:r>
            <a:endParaRPr lang="cs-CZ" sz="2000" b="1" dirty="0">
              <a:solidFill>
                <a:schemeClr val="bg1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00034" y="5072074"/>
            <a:ext cx="750099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00034" y="5214950"/>
            <a:ext cx="750099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animBg="1"/>
      <p:bldP spid="11" grpId="0" animBg="1"/>
      <p:bldP spid="12" grpId="0" build="allAtOnce" animBg="1"/>
      <p:bldP spid="13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71480"/>
            <a:ext cx="1305165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lgerian" pitchFamily="82" charset="0"/>
              </a:rPr>
              <a:t>CIZINEC</a:t>
            </a: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3108" y="571480"/>
            <a:ext cx="5857916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osoba, která není občanem České republiky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428736"/>
            <a:ext cx="3531736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lgerian" pitchFamily="82" charset="0"/>
              </a:rPr>
              <a:t>OBČAN EVROPSKÉ UNIE</a:t>
            </a: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4414" y="1857364"/>
            <a:ext cx="6786610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osoba, která je občanem některého státu Evropské unie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2357430"/>
            <a:ext cx="6286544" cy="10156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 právo na volný  pohyb po celém území EU</a:t>
            </a:r>
          </a:p>
          <a:p>
            <a:r>
              <a:rPr lang="cs-CZ" sz="2000" dirty="0" smtClean="0"/>
              <a:t>              - volit a být volen do Parlamentu EU</a:t>
            </a:r>
          </a:p>
          <a:p>
            <a:r>
              <a:rPr lang="cs-CZ" sz="2000" dirty="0" smtClean="0"/>
              <a:t>              - podávat stížnosti k ombudsmanovi EU …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14348" y="3643314"/>
            <a:ext cx="2997937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lgerian" pitchFamily="82" charset="0"/>
              </a:rPr>
              <a:t>OBČAN TŘETÍ ZEMĚ</a:t>
            </a:r>
            <a:endParaRPr lang="cs-CZ" sz="2400" dirty="0">
              <a:solidFill>
                <a:schemeClr val="accent4">
                  <a:lumMod val="40000"/>
                  <a:lumOff val="60000"/>
                </a:schemeClr>
              </a:solidFill>
              <a:latin typeface="Algeri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4414" y="4143380"/>
            <a:ext cx="6786610" cy="7078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cizinec, který nepochází ze zemí EU, Islandu, Norska, </a:t>
            </a:r>
          </a:p>
          <a:p>
            <a:r>
              <a:rPr lang="cs-CZ" sz="2000" dirty="0" smtClean="0"/>
              <a:t>                 Lichtenštejnska a Švýcarska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5214950"/>
            <a:ext cx="3826689" cy="40011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mic Sans MS" pitchFamily="66" charset="0"/>
              </a:rPr>
              <a:t>PROKAZOVÁNÍ OBČANSTVÍ</a:t>
            </a:r>
            <a:endParaRPr lang="cs-CZ" sz="2000" b="1" dirty="0">
              <a:solidFill>
                <a:schemeClr val="accent4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4414" y="5857892"/>
            <a:ext cx="2768707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občanským průkazem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5857892"/>
            <a:ext cx="3677610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cestovním dokladem (pasem)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50017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57752" y="5715016"/>
            <a:ext cx="230864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/>
                </a:solidFill>
              </a:rPr>
              <a:t>OBČAN 3. ZEMĚ</a:t>
            </a:r>
            <a:endParaRPr lang="cs-CZ" sz="2400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5852" y="5786454"/>
            <a:ext cx="1587294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/>
                </a:solidFill>
              </a:rPr>
              <a:t>OBČAN EU</a:t>
            </a:r>
            <a:endParaRPr lang="cs-CZ" sz="2400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428604"/>
            <a:ext cx="7215238" cy="156966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itchFamily="34" charset="0"/>
              </a:rPr>
              <a:t>Spojovací čarou přiřaď občana příslušného státu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06" y="4357694"/>
            <a:ext cx="128592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Maďarsko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3372" y="2571744"/>
            <a:ext cx="1132233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Vietnam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3214686"/>
            <a:ext cx="1032655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Francie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2571744"/>
            <a:ext cx="1782347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Velká Británie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488" y="2571744"/>
            <a:ext cx="82105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Egypt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6578" y="3143248"/>
            <a:ext cx="780983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Itálie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2643182"/>
            <a:ext cx="131157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Španělsko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57422" y="3214686"/>
            <a:ext cx="867545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smtClean="0"/>
              <a:t>Řecko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4744" y="3714752"/>
            <a:ext cx="97654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Mexiko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8662" y="3143248"/>
            <a:ext cx="69358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Peru</a:t>
            </a:r>
            <a:endParaRPr lang="cs-CZ" sz="20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4444E-6 L 0.03941 0.44097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22000"/>
                                    </p:animMotion>
                                  </p:childTnLst>
                                </p:cTn>
                              </p:par>
                              <p:par>
                                <p:cTn id="117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L 0.03768 0.44259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" y="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0.24514 0.41088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00" y="20500"/>
                                    </p:animMotion>
                                  </p:childTnLst>
                                </p:cTn>
                              </p:par>
                              <p:par>
                                <p:cTn id="123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44444E-6 L 0.25191 0.40949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26076 0.40023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" y="20000"/>
                                    </p:animMotion>
                                  </p:childTnLst>
                                </p:cTn>
                              </p:par>
                              <p:par>
                                <p:cTn id="12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L 0.25711 0.39004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00" y="1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65955 0.43195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00" y="21600"/>
                                    </p:animMotion>
                                  </p:childTnLst>
                                </p:cTn>
                              </p:par>
                              <p:par>
                                <p:cTn id="135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L -0.65538 0.43218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00" y="2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 L 0.50226 0.24352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00" y="12200"/>
                                    </p:animMotion>
                                  </p:childTnLst>
                                </p:cTn>
                              </p:par>
                              <p:par>
                                <p:cTn id="141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L 0.49062 0.24375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00" y="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L -0.23802 0.275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00" y="13800"/>
                                    </p:animMotion>
                                  </p:childTnLst>
                                </p:cTn>
                              </p:par>
                              <p:par>
                                <p:cTn id="14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81481E-6 L -0.24149 0.27523 " pathEditMode="relative" rAng="0" ptsTypes="AA">
                                      <p:cBhvr>
                                        <p:cTn id="14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00" y="1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-0.28455 0.29606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14800"/>
                                    </p:animMotion>
                                  </p:childTnLst>
                                </p:cTn>
                              </p:par>
                              <p:par>
                                <p:cTn id="153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 L -0.28351 0.2963 " pathEditMode="relative" rAng="0" ptsTypes="AA">
                                      <p:cBhvr>
                                        <p:cTn id="15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1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 L -0.46598 0.2331 " pathEditMode="relative" rAng="0" ptsTypes="AA">
                                      <p:cBhvr>
                                        <p:cTn id="158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00" y="11600"/>
                                    </p:animMotion>
                                  </p:childTnLst>
                                </p:cTn>
                              </p:par>
                              <p:par>
                                <p:cTn id="159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L -0.46198 0.23333 " pathEditMode="relative" rAng="0" ptsTypes="AA">
                                      <p:cBhvr>
                                        <p:cTn id="16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3333E-6 L 0.33177 0.14977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0" y="7500"/>
                                    </p:animMotion>
                                  </p:childTnLst>
                                </p:cTn>
                              </p:par>
                              <p:par>
                                <p:cTn id="165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85185E-6 L 0.32795 0.15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00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L -0.29948 0.05602 " pathEditMode="relative" rAng="0" ptsTypes="AA">
                                      <p:cBhvr>
                                        <p:cTn id="170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0" y="2800"/>
                                    </p:animMotion>
                                  </p:childTnLst>
                                </p:cTn>
                              </p:par>
                              <p:par>
                                <p:cTn id="171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5185E-6 L -0.31076 0.0456 " pathEditMode="relative" rAng="0" ptsTypes="AA">
                                      <p:cBhvr>
                                        <p:cTn id="17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0" y="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build="allAtOnce" animBg="1"/>
      <p:bldP spid="6" grpId="1" uiExpand="1" build="allAtOnce" animBg="1"/>
      <p:bldP spid="7" grpId="0" build="allAtOnce" animBg="1"/>
      <p:bldP spid="7" grpId="1" uiExpand="1" build="allAtOnce" animBg="1"/>
      <p:bldP spid="8" grpId="0" build="allAtOnce" animBg="1"/>
      <p:bldP spid="8" grpId="1" uiExpand="1" build="allAtOnce" animBg="1"/>
      <p:bldP spid="9" grpId="0" build="allAtOnce" animBg="1"/>
      <p:bldP spid="9" grpId="1" uiExpand="1" build="allAtOnce" animBg="1"/>
      <p:bldP spid="10" grpId="0" build="allAtOnce" animBg="1"/>
      <p:bldP spid="10" grpId="1" uiExpand="1" build="allAtOnce" animBg="1"/>
      <p:bldP spid="11" grpId="0" build="allAtOnce" animBg="1"/>
      <p:bldP spid="11" grpId="1" uiExpand="1" build="allAtOnce" animBg="1"/>
      <p:bldP spid="12" grpId="0" uiExpand="1" build="allAtOnce" animBg="1"/>
      <p:bldP spid="12" grpId="1" uiExpand="1" build="allAtOnce" animBg="1"/>
      <p:bldP spid="13" grpId="0" build="allAtOnce" animBg="1"/>
      <p:bldP spid="13" grpId="1" uiExpand="1" build="allAtOnce" animBg="1"/>
      <p:bldP spid="14" grpId="0" build="allAtOnce" animBg="1"/>
      <p:bldP spid="14" grpId="1" uiExpand="1" build="allAtOnce" animBg="1"/>
      <p:bldP spid="15" grpId="0" build="allAtOnce" animBg="1"/>
      <p:bldP spid="15" grpId="1" uiExpand="1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22944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OBČANSKÁ Práva a SVOBODY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3429000"/>
            <a:ext cx="75724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</a:t>
            </a:r>
            <a:r>
              <a:rPr lang="cs-CZ" sz="2000" u="sng" dirty="0" smtClean="0">
                <a:latin typeface="Arial Black" pitchFamily="34" charset="0"/>
              </a:rPr>
              <a:t>Listině základních práv a svobod </a:t>
            </a:r>
            <a:r>
              <a:rPr lang="cs-CZ" sz="2000" dirty="0" smtClean="0"/>
              <a:t>vyberte v každé </a:t>
            </a:r>
            <a:endParaRPr lang="cs-CZ" sz="2000" u="sng" dirty="0" smtClean="0">
              <a:latin typeface="Arial Black" pitchFamily="34" charset="0"/>
            </a:endParaRPr>
          </a:p>
          <a:p>
            <a:r>
              <a:rPr lang="cs-CZ" sz="2000" dirty="0" smtClean="0"/>
              <a:t>skupině </a:t>
            </a:r>
            <a:r>
              <a:rPr lang="cs-CZ" sz="2000" b="1" u="sng" dirty="0" smtClean="0"/>
              <a:t>5 podle vás nejdůležitějších práv a svobod </a:t>
            </a:r>
            <a:r>
              <a:rPr lang="cs-CZ" sz="2000" dirty="0" smtClean="0"/>
              <a:t>a zapiš je do tabulky. Do druhého sloupečku napiš oblast práva </a:t>
            </a:r>
            <a:r>
              <a:rPr lang="cs-CZ" sz="1600" dirty="0" smtClean="0"/>
              <a:t>(viz. příklad).</a:t>
            </a:r>
            <a:endParaRPr lang="cs-CZ" sz="16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1472" y="4500570"/>
          <a:ext cx="707236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38"/>
                <a:gridCol w="34290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n w="19050">
                            <a:solidFill>
                              <a:schemeClr val="tx1"/>
                            </a:solidFill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libri" pitchFamily="34" charset="0"/>
                          <a:cs typeface="Calibri" pitchFamily="34" charset="0"/>
                        </a:rPr>
                        <a:t>Trest</a:t>
                      </a:r>
                      <a:r>
                        <a:rPr lang="cs-CZ" b="0" baseline="0" dirty="0" smtClean="0">
                          <a:ln w="19050">
                            <a:solidFill>
                              <a:schemeClr val="tx1"/>
                            </a:solidFill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libri" pitchFamily="34" charset="0"/>
                          <a:cs typeface="Calibri" pitchFamily="34" charset="0"/>
                        </a:rPr>
                        <a:t> smrti se nepřipouští</a:t>
                      </a:r>
                      <a:endParaRPr lang="cs-CZ" b="0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 w="19050">
                            <a:solidFill>
                              <a:schemeClr val="tx1"/>
                            </a:solidFill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Základní lidské</a:t>
                      </a:r>
                      <a:r>
                        <a:rPr lang="cs-CZ" baseline="0" dirty="0" smtClean="0">
                          <a:ln w="19050">
                            <a:solidFill>
                              <a:schemeClr val="tx1"/>
                            </a:solidFill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právo</a:t>
                      </a:r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9050">
                          <a:solidFill>
                            <a:schemeClr val="tx1"/>
                          </a:solidFill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28596" y="1214422"/>
            <a:ext cx="875561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oblasti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1214422"/>
            <a:ext cx="344998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Základní lidská práva a svobody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4480" y="1643050"/>
            <a:ext cx="171271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Politická práva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4480" y="2071678"/>
            <a:ext cx="4330416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Práva národnostních a etnických menšin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2500306"/>
            <a:ext cx="4121641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Hospodářská, sociální a kulturní práva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14480" y="2928934"/>
            <a:ext cx="4200574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Právo na soudní a jinou právní ochranu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14282" y="3357562"/>
            <a:ext cx="785818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14282" y="3429000"/>
            <a:ext cx="785818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751506"/>
          </a:xfrm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 Povinnosti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6000768"/>
            <a:ext cx="7700378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Matura MT Script Capitals" pitchFamily="66" charset="0"/>
              </a:rPr>
              <a:t>Práva a povinnosti občana by měly být vyvážené!</a:t>
            </a:r>
            <a:endParaRPr lang="cs-CZ" sz="2800" dirty="0">
              <a:solidFill>
                <a:schemeClr val="bg1"/>
              </a:solidFill>
              <a:latin typeface="Matura MT Script Capital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857496"/>
            <a:ext cx="22028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Bránit svoji vlast.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6314" y="3357562"/>
            <a:ext cx="227254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Dodržovat zákony.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3357562"/>
            <a:ext cx="397416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Chránit zdraví své i ostatních lidí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3857628"/>
            <a:ext cx="516679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Rodiče mají povinnost posílat děti do školy.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2857496"/>
            <a:ext cx="43019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Žáci mají povinnost chodit do školy.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4357694"/>
            <a:ext cx="263629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Vrátit nalezenou věc.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4357694"/>
            <a:ext cx="219964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Odevzdat poklad.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4857760"/>
            <a:ext cx="57006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Nahlásit ztrátu občanského průkazu, pasu apod.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8794" y="5357826"/>
            <a:ext cx="418845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Chovat se tak, aby nezavinil požár.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1785926"/>
            <a:ext cx="1750800" cy="400110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Úkol pro tebe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00364" y="1785926"/>
            <a:ext cx="5584349" cy="70788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Ve své skupině se pokuste napsat co nejvíce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povinností, které mají občané České republiky.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6706" y="1142984"/>
            <a:ext cx="8847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Bauhaus 93" pitchFamily="82" charset="0"/>
                <a:cs typeface="Aharoni" pitchFamily="2" charset="-79"/>
              </a:rPr>
              <a:t>Při nedodržování povinností daných zákony následují </a:t>
            </a: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haroni" pitchFamily="2" charset="-79"/>
              </a:rPr>
              <a:t>san</a:t>
            </a:r>
            <a:r>
              <a:rPr lang="cs-CZ" sz="2400" u="sng" dirty="0" smtClean="0">
                <a:solidFill>
                  <a:schemeClr val="bg1"/>
                </a:solidFill>
                <a:latin typeface="Arial Black" pitchFamily="34" charset="0"/>
                <a:cs typeface="Aharoni" pitchFamily="2" charset="-79"/>
              </a:rPr>
              <a:t>kce</a:t>
            </a:r>
            <a:r>
              <a:rPr lang="cs-CZ" sz="2400" dirty="0" smtClean="0">
                <a:solidFill>
                  <a:schemeClr val="bg1"/>
                </a:solidFill>
                <a:latin typeface="Bauhaus 93" pitchFamily="82" charset="0"/>
                <a:cs typeface="Aharoni" pitchFamily="2" charset="-79"/>
              </a:rPr>
              <a:t>!</a:t>
            </a:r>
            <a:endParaRPr lang="cs-CZ" sz="2400" dirty="0">
              <a:solidFill>
                <a:schemeClr val="bg1"/>
              </a:solidFill>
              <a:latin typeface="Bauhaus 93" pitchFamily="82" charset="0"/>
              <a:cs typeface="Aharoni" pitchFamily="2" charset="-79"/>
            </a:endParaRPr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build="allAtOnce" animBg="1"/>
      <p:bldP spid="14" grpId="0" build="allAtOnce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14348" y="428604"/>
          <a:ext cx="6858048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48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Práce ve skupinách: a) Pokus se vyjádřit slovy</a:t>
                      </a:r>
                      <a:r>
                        <a:rPr lang="cs-CZ" baseline="0" dirty="0" smtClean="0"/>
                        <a:t> pojmy: občan,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       občanství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   b) Srovnej se zápisem na IAT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Shrnutí pojmu občan, občanství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Občan EU, občan 3.země – vysvětlení, práce na IAT  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Neoddělitelnost práv a povinností, svobody a odpovědnosti – pracovní list + IAT (interaktivní tabule), práce ve skupinkách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Pravidla občanského soužití :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a) Práce ve skupinkách, 1 skupina na IAT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b) Porovnání se zápisem na IAT, diskuse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6)  Domácí úkol: Zamysli se nad průběhem svého běžného dne a napiš 15 pravidel občanského soužití, která musíš dodržovat.</a:t>
                      </a:r>
                    </a:p>
                    <a:p>
                      <a:pPr marL="342900" indent="-342900">
                        <a:buNone/>
                      </a:pPr>
                      <a:endParaRPr lang="cs-CZ" baseline="0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Pomůcky: Pracovní listy, Listina základních práv a svobod (dle počtu skupin)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3143248"/>
            <a:ext cx="7143800" cy="92333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mzv.cz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consulate.newyork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konzularni</a:t>
            </a:r>
            <a:r>
              <a:rPr lang="cs-CZ" dirty="0" smtClean="0">
                <a:hlinkClick r:id="rId2"/>
              </a:rPr>
              <a:t>_a_</a:t>
            </a:r>
            <a:r>
              <a:rPr lang="cs-CZ" dirty="0" err="1" smtClean="0">
                <a:hlinkClick r:id="rId2"/>
              </a:rPr>
              <a:t>vizove</a:t>
            </a:r>
            <a:r>
              <a:rPr lang="cs-CZ" dirty="0" smtClean="0">
                <a:hlinkClick r:id="rId2"/>
              </a:rPr>
              <a:t>_informace/</a:t>
            </a:r>
            <a:r>
              <a:rPr lang="cs-CZ" dirty="0" err="1" smtClean="0">
                <a:hlinkClick r:id="rId2"/>
              </a:rPr>
              <a:t>obcanstvi</a:t>
            </a:r>
            <a:r>
              <a:rPr lang="cs-CZ" dirty="0" smtClean="0">
                <a:hlinkClick r:id="rId2"/>
              </a:rPr>
              <a:t>/jak_je_to_s_</a:t>
            </a:r>
            <a:r>
              <a:rPr lang="cs-CZ" dirty="0" err="1" smtClean="0">
                <a:hlinkClick r:id="rId2"/>
              </a:rPr>
              <a:t>ceskym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obcanstvim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, dne 23.4.2012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1472" y="4214818"/>
            <a:ext cx="7143800" cy="646331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mvcr.cz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clanek</a:t>
            </a:r>
            <a:r>
              <a:rPr lang="cs-CZ" dirty="0" smtClean="0">
                <a:hlinkClick r:id="rId3"/>
              </a:rPr>
              <a:t>/kdo-je-</a:t>
            </a:r>
            <a:r>
              <a:rPr lang="cs-CZ" dirty="0" err="1" smtClean="0">
                <a:hlinkClick r:id="rId3"/>
              </a:rPr>
              <a:t>obcan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eu</a:t>
            </a:r>
            <a:r>
              <a:rPr lang="cs-CZ" dirty="0" smtClean="0">
                <a:hlinkClick r:id="rId3"/>
              </a:rPr>
              <a:t>-a-jeho-</a:t>
            </a:r>
            <a:r>
              <a:rPr lang="cs-CZ" dirty="0" err="1" smtClean="0">
                <a:hlinkClick r:id="rId3"/>
              </a:rPr>
              <a:t>rodinny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prislusnik</a:t>
            </a:r>
            <a:r>
              <a:rPr lang="cs-CZ" dirty="0" smtClean="0">
                <a:hlinkClick r:id="rId3"/>
              </a:rPr>
              <a:t>-209966.aspx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dne 23.4.2012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5072074"/>
            <a:ext cx="7143800" cy="646331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http://iuridictum.pecina.cz/index.php?title=Ob%C4%8Dan&amp;action=edit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, zdrojový text, 23.4.2012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1428736"/>
          <a:ext cx="7143800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43800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543</TotalTime>
  <Words>580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OBČAN</vt:lpstr>
      <vt:lpstr>Snímek 2</vt:lpstr>
      <vt:lpstr>   OBČAN</vt:lpstr>
      <vt:lpstr>Snímek 4</vt:lpstr>
      <vt:lpstr>Snímek 5</vt:lpstr>
      <vt:lpstr>Snímek 6</vt:lpstr>
      <vt:lpstr>OBČANSKÁ Práva a SVOBODY</vt:lpstr>
      <vt:lpstr> Povinnosti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U1</cp:lastModifiedBy>
  <cp:revision>80</cp:revision>
  <dcterms:created xsi:type="dcterms:W3CDTF">2012-01-20T18:34:33Z</dcterms:created>
  <dcterms:modified xsi:type="dcterms:W3CDTF">2012-09-01T13:14:40Z</dcterms:modified>
</cp:coreProperties>
</file>