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9" r:id="rId2"/>
    <p:sldId id="256" r:id="rId3"/>
    <p:sldId id="268" r:id="rId4"/>
    <p:sldId id="257" r:id="rId5"/>
    <p:sldId id="258" r:id="rId6"/>
    <p:sldId id="260" r:id="rId7"/>
    <p:sldId id="261" r:id="rId8"/>
    <p:sldId id="263" r:id="rId9"/>
    <p:sldId id="264" r:id="rId10"/>
    <p:sldId id="265" r:id="rId11"/>
    <p:sldId id="266" r:id="rId12"/>
    <p:sldId id="267" r:id="rId13"/>
    <p:sldId id="27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08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B85C26-5035-46E6-9058-CA7985E7FE45}" type="datetimeFigureOut">
              <a:rPr lang="cs-CZ" smtClean="0"/>
              <a:pPr/>
              <a:t>18.8.2012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FFF4F7E-6524-4961-B978-054E45FDB0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B85C26-5035-46E6-9058-CA7985E7FE45}" type="datetimeFigureOut">
              <a:rPr lang="cs-CZ" smtClean="0"/>
              <a:pPr/>
              <a:t>18.8.2012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FFF4F7E-6524-4961-B978-054E45FDB0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B85C26-5035-46E6-9058-CA7985E7FE45}" type="datetimeFigureOut">
              <a:rPr lang="cs-CZ" smtClean="0"/>
              <a:pPr/>
              <a:t>18.8.2012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F4F7E-6524-4961-B978-054E45FDB0F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B85C26-5035-46E6-9058-CA7985E7FE45}" type="datetimeFigureOut">
              <a:rPr lang="cs-CZ" smtClean="0"/>
              <a:pPr/>
              <a:t>18.8.2012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F4F7E-6524-4961-B978-054E45FDB0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B85C26-5035-46E6-9058-CA7985E7FE45}" type="datetimeFigureOut">
              <a:rPr lang="cs-CZ" smtClean="0"/>
              <a:pPr/>
              <a:t>18.8.2012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7FFF4F7E-6524-4961-B978-054E45FDB0F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B85C26-5035-46E6-9058-CA7985E7FE45}" type="datetimeFigureOut">
              <a:rPr lang="cs-CZ" smtClean="0"/>
              <a:pPr/>
              <a:t>18.8.2012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F4F7E-6524-4961-B978-054E45FDB0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B85C26-5035-46E6-9058-CA7985E7FE45}" type="datetimeFigureOut">
              <a:rPr lang="cs-CZ" smtClean="0"/>
              <a:pPr/>
              <a:t>18.8.2012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F4F7E-6524-4961-B978-054E45FDB0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B85C26-5035-46E6-9058-CA7985E7FE45}" type="datetimeFigureOut">
              <a:rPr lang="cs-CZ" smtClean="0"/>
              <a:pPr/>
              <a:t>18.8.2012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F4F7E-6524-4961-B978-054E45FDB0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B85C26-5035-46E6-9058-CA7985E7FE45}" type="datetimeFigureOut">
              <a:rPr lang="cs-CZ" smtClean="0"/>
              <a:pPr/>
              <a:t>18.8.2012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F4F7E-6524-4961-B978-054E45FDB0F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B85C26-5035-46E6-9058-CA7985E7FE45}" type="datetimeFigureOut">
              <a:rPr lang="cs-CZ" smtClean="0"/>
              <a:pPr/>
              <a:t>18.8.2012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F4F7E-6524-4961-B978-054E45FDB0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B85C26-5035-46E6-9058-CA7985E7FE45}" type="datetimeFigureOut">
              <a:rPr lang="cs-CZ" smtClean="0"/>
              <a:pPr/>
              <a:t>18.8.2012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F4F7E-6524-4961-B978-054E45FDB0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EB85C26-5035-46E6-9058-CA7985E7FE45}" type="datetimeFigureOut">
              <a:rPr lang="cs-CZ" smtClean="0"/>
              <a:pPr/>
              <a:t>18.8.2012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FFF4F7E-6524-4961-B978-054E45FDB0F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8175" y="333375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1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413" y="1412875"/>
            <a:ext cx="4130675" cy="3802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0" y="5229225"/>
          <a:ext cx="9144000" cy="1402080"/>
        </p:xfrm>
        <a:graphic>
          <a:graphicData uri="http://schemas.openxmlformats.org/drawingml/2006/table">
            <a:tbl>
              <a:tblPr/>
              <a:tblGrid>
                <a:gridCol w="2768367"/>
                <a:gridCol w="6375633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Tvarosloví 7.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VY_32_INOVACE_06_Skloňování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 zájmena jenž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err="1" smtClean="0">
                          <a:latin typeface="Times New Roman"/>
                          <a:ea typeface="Calibri"/>
                          <a:cs typeface="Times New Roman"/>
                        </a:rPr>
                        <a:t>Chňoupková</a:t>
                      </a: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 Martina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Skloňování zájmena jenž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Mgr. Martina </a:t>
            </a:r>
            <a:r>
              <a:rPr lang="cs-CZ" dirty="0" err="1" smtClean="0"/>
              <a:t>Chňoupková</a:t>
            </a: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699792" y="1556792"/>
            <a:ext cx="3888432" cy="648072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Použijte správné koncovky 7. pádu: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dirty="0" smtClean="0"/>
              <a:t>-</a:t>
            </a:r>
            <a:r>
              <a:rPr lang="cs-CZ" dirty="0" err="1" smtClean="0"/>
              <a:t>ma</a:t>
            </a:r>
            <a:r>
              <a:rPr lang="cs-CZ" dirty="0" smtClean="0"/>
              <a:t>; -</a:t>
            </a:r>
            <a:r>
              <a:rPr lang="cs-CZ" dirty="0" err="1" smtClean="0"/>
              <a:t>ami</a:t>
            </a:r>
            <a:r>
              <a:rPr lang="cs-CZ" dirty="0" smtClean="0"/>
              <a:t>; -</a:t>
            </a:r>
            <a:r>
              <a:rPr lang="cs-CZ" dirty="0" err="1" smtClean="0"/>
              <a:t>emi</a:t>
            </a:r>
            <a:r>
              <a:rPr lang="cs-CZ" dirty="0" smtClean="0"/>
              <a:t>; -y; -mi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8702" y="2636912"/>
            <a:ext cx="8832995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mezi čtyři oči, děti – rozzářené oči, židle – rozviklané</a:t>
            </a:r>
          </a:p>
          <a:p>
            <a:r>
              <a:rPr lang="cs-CZ" sz="2800" dirty="0" smtClean="0"/>
              <a:t>nohy, hodinky – svítící ručičky, projížděl – Vršovice, </a:t>
            </a:r>
          </a:p>
          <a:p>
            <a:r>
              <a:rPr lang="cs-CZ" sz="2800" dirty="0" smtClean="0"/>
              <a:t>hrnec – obě uražená ucha, stát – kolena u sebe, mávat –</a:t>
            </a:r>
          </a:p>
          <a:p>
            <a:r>
              <a:rPr lang="cs-CZ" sz="2800" dirty="0" smtClean="0"/>
              <a:t>obě ruce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0" y="4725144"/>
            <a:ext cx="9135321" cy="201593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500" dirty="0" smtClean="0"/>
              <a:t>Řešení:</a:t>
            </a:r>
          </a:p>
          <a:p>
            <a:r>
              <a:rPr lang="cs-CZ" sz="2500" dirty="0" smtClean="0"/>
              <a:t>mezi čtyřma očima, děti s rozzářenýma očima, židle s rozviklanými</a:t>
            </a:r>
          </a:p>
          <a:p>
            <a:r>
              <a:rPr lang="cs-CZ" sz="2500" dirty="0" smtClean="0"/>
              <a:t>nohami, hodinky se svítícími ručičkami, projížděl Vršovicemi, hrnec</a:t>
            </a:r>
          </a:p>
          <a:p>
            <a:r>
              <a:rPr lang="cs-CZ" sz="2500" dirty="0" smtClean="0"/>
              <a:t>s oběma uraženými uchy, státy s koleny u sebe, mávat oběma </a:t>
            </a:r>
          </a:p>
          <a:p>
            <a:r>
              <a:rPr lang="cs-CZ" sz="2500" smtClean="0"/>
              <a:t>rukama</a:t>
            </a:r>
            <a:endParaRPr lang="cs-CZ" sz="25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JENŽ, jež, </a:t>
            </a:r>
            <a:r>
              <a:rPr lang="cs-CZ" dirty="0" err="1" smtClean="0"/>
              <a:t>jež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zájmeno jenž má stejný význam jako zájmeno který</a:t>
            </a:r>
          </a:p>
          <a:p>
            <a:r>
              <a:rPr lang="cs-CZ" dirty="0" smtClean="0"/>
              <a:t>zájmeno jenž (jež, </a:t>
            </a:r>
            <a:r>
              <a:rPr lang="cs-CZ" dirty="0" err="1" smtClean="0"/>
              <a:t>jež</a:t>
            </a:r>
            <a:r>
              <a:rPr lang="cs-CZ" dirty="0" smtClean="0"/>
              <a:t>) se skloňuje stejně jako zájmeno on (ona, ono) + ž</a:t>
            </a:r>
          </a:p>
          <a:p>
            <a:endParaRPr lang="cs-CZ" dirty="0" smtClean="0"/>
          </a:p>
          <a:p>
            <a:r>
              <a:rPr lang="cs-CZ" dirty="0" smtClean="0"/>
              <a:t>Např.: 	on 	- 2.p. = jeho</a:t>
            </a:r>
          </a:p>
          <a:p>
            <a:pPr>
              <a:buNone/>
            </a:pPr>
            <a:r>
              <a:rPr lang="cs-CZ" dirty="0" smtClean="0"/>
              <a:t>			jenž	- 2.p. = jehož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JENŽ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1.pád 	</a:t>
            </a:r>
            <a:r>
              <a:rPr lang="cs-CZ" b="1" i="1" dirty="0" smtClean="0"/>
              <a:t>jenž</a:t>
            </a:r>
          </a:p>
          <a:p>
            <a:pPr>
              <a:buNone/>
            </a:pPr>
            <a:r>
              <a:rPr lang="cs-CZ" dirty="0" smtClean="0"/>
              <a:t>2. pád	</a:t>
            </a:r>
            <a:r>
              <a:rPr lang="cs-CZ" b="1" i="1" dirty="0" smtClean="0"/>
              <a:t>jehož</a:t>
            </a:r>
          </a:p>
          <a:p>
            <a:pPr>
              <a:buNone/>
            </a:pPr>
            <a:r>
              <a:rPr lang="cs-CZ" dirty="0" smtClean="0"/>
              <a:t>3. pád 	</a:t>
            </a:r>
            <a:r>
              <a:rPr lang="cs-CZ" b="1" i="1" dirty="0" smtClean="0"/>
              <a:t>jemuž</a:t>
            </a:r>
          </a:p>
          <a:p>
            <a:pPr>
              <a:buNone/>
            </a:pPr>
            <a:r>
              <a:rPr lang="cs-CZ" dirty="0" smtClean="0"/>
              <a:t>4. pád 	</a:t>
            </a:r>
            <a:r>
              <a:rPr lang="cs-CZ" b="1" i="1" dirty="0" smtClean="0"/>
              <a:t>jehož, jejž </a:t>
            </a:r>
            <a:r>
              <a:rPr lang="cs-CZ" dirty="0" smtClean="0"/>
              <a:t>(hoch)</a:t>
            </a:r>
          </a:p>
          <a:p>
            <a:pPr>
              <a:buNone/>
            </a:pPr>
            <a:r>
              <a:rPr lang="cs-CZ" dirty="0" smtClean="0"/>
              <a:t>			</a:t>
            </a:r>
            <a:r>
              <a:rPr lang="cs-CZ" b="1" i="1" dirty="0" smtClean="0"/>
              <a:t>jejž </a:t>
            </a:r>
            <a:r>
              <a:rPr lang="cs-CZ" dirty="0" smtClean="0"/>
              <a:t>(dům)</a:t>
            </a:r>
          </a:p>
          <a:p>
            <a:pPr>
              <a:buNone/>
            </a:pPr>
            <a:r>
              <a:rPr lang="cs-CZ" dirty="0" smtClean="0"/>
              <a:t>6.pád	</a:t>
            </a:r>
            <a:r>
              <a:rPr lang="cs-CZ" b="1" i="1" dirty="0" smtClean="0"/>
              <a:t>o němž</a:t>
            </a:r>
          </a:p>
          <a:p>
            <a:pPr>
              <a:buNone/>
            </a:pPr>
            <a:r>
              <a:rPr lang="cs-CZ" dirty="0" smtClean="0"/>
              <a:t>7. pád	</a:t>
            </a:r>
            <a:r>
              <a:rPr lang="cs-CZ" b="1" i="1" dirty="0" smtClean="0"/>
              <a:t>jímž</a:t>
            </a:r>
            <a:endParaRPr lang="cs-CZ" b="1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JEŽ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1.pád 	</a:t>
            </a:r>
            <a:r>
              <a:rPr lang="cs-CZ" b="1" i="1" dirty="0" smtClean="0"/>
              <a:t>jež</a:t>
            </a:r>
          </a:p>
          <a:p>
            <a:pPr>
              <a:buNone/>
            </a:pPr>
            <a:r>
              <a:rPr lang="cs-CZ" dirty="0" smtClean="0"/>
              <a:t>2. pád	</a:t>
            </a:r>
            <a:r>
              <a:rPr lang="cs-CZ" b="1" i="1" dirty="0" smtClean="0"/>
              <a:t>jíž</a:t>
            </a:r>
          </a:p>
          <a:p>
            <a:pPr>
              <a:buNone/>
            </a:pPr>
            <a:r>
              <a:rPr lang="cs-CZ" dirty="0" smtClean="0"/>
              <a:t>3. pád 	</a:t>
            </a:r>
            <a:r>
              <a:rPr lang="cs-CZ" b="1" i="1" dirty="0" smtClean="0"/>
              <a:t>jíž</a:t>
            </a:r>
          </a:p>
          <a:p>
            <a:pPr>
              <a:buNone/>
            </a:pPr>
            <a:r>
              <a:rPr lang="cs-CZ" dirty="0" smtClean="0"/>
              <a:t>4. pád 	</a:t>
            </a:r>
            <a:r>
              <a:rPr lang="cs-CZ" b="1" i="1" dirty="0" smtClean="0"/>
              <a:t>již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6.pád	</a:t>
            </a:r>
            <a:r>
              <a:rPr lang="cs-CZ" b="1" i="1" dirty="0" smtClean="0"/>
              <a:t>o níž</a:t>
            </a:r>
          </a:p>
          <a:p>
            <a:pPr>
              <a:buNone/>
            </a:pPr>
            <a:r>
              <a:rPr lang="cs-CZ" dirty="0" smtClean="0"/>
              <a:t>7. pád	</a:t>
            </a:r>
            <a:r>
              <a:rPr lang="cs-CZ" b="1" i="1" dirty="0" smtClean="0"/>
              <a:t>jíž</a:t>
            </a:r>
            <a:endParaRPr lang="cs-CZ" b="1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JEŽ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1.pád 	</a:t>
            </a:r>
            <a:r>
              <a:rPr lang="cs-CZ" b="1" i="1" dirty="0" smtClean="0"/>
              <a:t>jež</a:t>
            </a:r>
          </a:p>
          <a:p>
            <a:pPr>
              <a:buNone/>
            </a:pPr>
            <a:r>
              <a:rPr lang="cs-CZ" dirty="0" smtClean="0"/>
              <a:t>2. pád	</a:t>
            </a:r>
            <a:r>
              <a:rPr lang="cs-CZ" b="1" i="1" dirty="0" smtClean="0"/>
              <a:t>jehož</a:t>
            </a:r>
          </a:p>
          <a:p>
            <a:pPr>
              <a:buNone/>
            </a:pPr>
            <a:r>
              <a:rPr lang="cs-CZ" dirty="0" smtClean="0"/>
              <a:t>3. pád 	</a:t>
            </a:r>
            <a:r>
              <a:rPr lang="cs-CZ" b="1" i="1" dirty="0" smtClean="0"/>
              <a:t>jemuž</a:t>
            </a:r>
          </a:p>
          <a:p>
            <a:pPr>
              <a:buNone/>
            </a:pPr>
            <a:r>
              <a:rPr lang="cs-CZ" dirty="0" smtClean="0"/>
              <a:t>4. pád 	</a:t>
            </a:r>
            <a:r>
              <a:rPr lang="cs-CZ" b="1" i="1" dirty="0" smtClean="0"/>
              <a:t>jež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6.pád	</a:t>
            </a:r>
            <a:r>
              <a:rPr lang="cs-CZ" b="1" i="1" dirty="0" smtClean="0"/>
              <a:t>o němž</a:t>
            </a:r>
          </a:p>
          <a:p>
            <a:pPr>
              <a:buNone/>
            </a:pPr>
            <a:r>
              <a:rPr lang="cs-CZ" dirty="0" smtClean="0"/>
              <a:t>7. pád	</a:t>
            </a:r>
            <a:r>
              <a:rPr lang="cs-CZ" b="1" i="1" dirty="0" smtClean="0"/>
              <a:t>jímž</a:t>
            </a:r>
            <a:endParaRPr lang="cs-CZ" b="1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Množné číslo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1.pád 	</a:t>
            </a:r>
            <a:r>
              <a:rPr lang="cs-CZ" b="1" i="1" dirty="0" smtClean="0"/>
              <a:t>již (hoši), jež (domy); jež; </a:t>
            </a:r>
            <a:r>
              <a:rPr lang="cs-CZ" b="1" i="1" dirty="0" err="1" smtClean="0"/>
              <a:t>jež</a:t>
            </a:r>
            <a:endParaRPr lang="cs-CZ" b="1" i="1" dirty="0" smtClean="0"/>
          </a:p>
          <a:p>
            <a:pPr>
              <a:buNone/>
            </a:pPr>
            <a:r>
              <a:rPr lang="cs-CZ" dirty="0" smtClean="0"/>
              <a:t>2. pád	</a:t>
            </a:r>
            <a:r>
              <a:rPr lang="cs-CZ" b="1" i="1" dirty="0" smtClean="0"/>
              <a:t>jichž</a:t>
            </a:r>
          </a:p>
          <a:p>
            <a:pPr>
              <a:buNone/>
            </a:pPr>
            <a:r>
              <a:rPr lang="cs-CZ" dirty="0" smtClean="0"/>
              <a:t>3. pád 	</a:t>
            </a:r>
            <a:r>
              <a:rPr lang="cs-CZ" b="1" i="1" dirty="0" smtClean="0"/>
              <a:t>jimž</a:t>
            </a:r>
          </a:p>
          <a:p>
            <a:pPr>
              <a:buNone/>
            </a:pPr>
            <a:r>
              <a:rPr lang="cs-CZ" dirty="0" smtClean="0"/>
              <a:t>4. pád 	</a:t>
            </a:r>
            <a:r>
              <a:rPr lang="cs-CZ" b="1" i="1" dirty="0" smtClean="0"/>
              <a:t>jež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6.pád	</a:t>
            </a:r>
            <a:r>
              <a:rPr lang="cs-CZ" b="1" i="1" dirty="0" smtClean="0"/>
              <a:t>o nichž</a:t>
            </a:r>
          </a:p>
          <a:p>
            <a:pPr>
              <a:buNone/>
            </a:pPr>
            <a:r>
              <a:rPr lang="cs-CZ" dirty="0" smtClean="0"/>
              <a:t>7. pád	</a:t>
            </a:r>
            <a:r>
              <a:rPr lang="cs-CZ" b="1" i="1" dirty="0" smtClean="0"/>
              <a:t>jimiž</a:t>
            </a:r>
            <a:endParaRPr lang="cs-CZ" b="1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Zájmeno který nahraďte zájmenem jenž: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xfrm>
            <a:off x="0" y="1600200"/>
            <a:ext cx="4495800" cy="5257800"/>
          </a:xfrm>
        </p:spPr>
        <p:txBody>
          <a:bodyPr/>
          <a:lstStyle/>
          <a:p>
            <a:r>
              <a:rPr lang="cs-CZ" dirty="0" smtClean="0"/>
              <a:t>Půjdeme k domu, který stojí opodál.</a:t>
            </a:r>
          </a:p>
          <a:p>
            <a:r>
              <a:rPr lang="cs-CZ" dirty="0" smtClean="0"/>
              <a:t>Paní Nováková, která je prodavačkou, dostala výpověď.</a:t>
            </a:r>
          </a:p>
          <a:p>
            <a:r>
              <a:rPr lang="cs-CZ" dirty="0" smtClean="0"/>
              <a:t>Vidím stromy, které jsme nedávno zasadili.</a:t>
            </a:r>
          </a:p>
          <a:p>
            <a:r>
              <a:rPr lang="cs-CZ" dirty="0" smtClean="0"/>
              <a:t>Mluvil o koťatech, o kterých jsme ani nevěděli.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Půjdeme k domu, jenž stojí opodál.</a:t>
            </a:r>
          </a:p>
          <a:p>
            <a:r>
              <a:rPr lang="cs-CZ" dirty="0" smtClean="0"/>
              <a:t>Paní Nováková, jež je prodavačkou, dostala výpověď.</a:t>
            </a:r>
          </a:p>
          <a:p>
            <a:r>
              <a:rPr lang="cs-CZ" dirty="0" smtClean="0"/>
              <a:t>Vidím stromy, jež jsme nedávno zasadili.</a:t>
            </a:r>
          </a:p>
          <a:p>
            <a:r>
              <a:rPr lang="cs-CZ" dirty="0" smtClean="0"/>
              <a:t>Mluvil o koťatech, o nichž jsme ani nevěděli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Elipsa 8"/>
          <p:cNvSpPr/>
          <p:nvPr/>
        </p:nvSpPr>
        <p:spPr>
          <a:xfrm>
            <a:off x="4644008" y="4077072"/>
            <a:ext cx="395536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4644008" y="1916832"/>
            <a:ext cx="395536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0" y="5517232"/>
            <a:ext cx="395536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0" y="2996952"/>
            <a:ext cx="395536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0" y="1196752"/>
            <a:ext cx="395536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Vyberte správnou možnost: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1196752"/>
            <a:ext cx="4495800" cy="5661248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sz="2600" dirty="0" smtClean="0"/>
              <a:t>a) 	Znáš nějaký film, jenž bys mi</a:t>
            </a:r>
          </a:p>
          <a:p>
            <a:pPr>
              <a:buNone/>
            </a:pPr>
            <a:r>
              <a:rPr lang="cs-CZ" sz="2600" dirty="0" smtClean="0"/>
              <a:t>mohl doporučit?</a:t>
            </a:r>
          </a:p>
          <a:p>
            <a:pPr>
              <a:buNone/>
            </a:pPr>
            <a:r>
              <a:rPr lang="cs-CZ" sz="2600" dirty="0" smtClean="0"/>
              <a:t>b) 	Znáš nějaký film, jež bys mi</a:t>
            </a:r>
          </a:p>
          <a:p>
            <a:pPr>
              <a:buNone/>
            </a:pPr>
            <a:r>
              <a:rPr lang="cs-CZ" sz="2600" dirty="0" smtClean="0"/>
              <a:t>mohl doporučit?</a:t>
            </a:r>
          </a:p>
          <a:p>
            <a:pPr>
              <a:buNone/>
            </a:pPr>
            <a:endParaRPr lang="cs-CZ" sz="2600" dirty="0" smtClean="0"/>
          </a:p>
          <a:p>
            <a:pPr>
              <a:buNone/>
            </a:pPr>
            <a:r>
              <a:rPr lang="cs-CZ" sz="2600" dirty="0" smtClean="0"/>
              <a:t>a) 	Kniha, jež mě zaujala, se </a:t>
            </a:r>
          </a:p>
          <a:p>
            <a:pPr>
              <a:buNone/>
            </a:pPr>
            <a:r>
              <a:rPr lang="cs-CZ" sz="2600" dirty="0" smtClean="0"/>
              <a:t>jmenuje Malý Princ. </a:t>
            </a:r>
          </a:p>
          <a:p>
            <a:pPr>
              <a:buNone/>
            </a:pPr>
            <a:r>
              <a:rPr lang="cs-CZ" sz="2600" dirty="0" smtClean="0"/>
              <a:t>b) 	Kniha, jenž mě zaujala, se </a:t>
            </a:r>
          </a:p>
          <a:p>
            <a:pPr>
              <a:buNone/>
            </a:pPr>
            <a:r>
              <a:rPr lang="cs-CZ" sz="2600" dirty="0" smtClean="0"/>
              <a:t>jmenuje Malý Princ. </a:t>
            </a:r>
          </a:p>
          <a:p>
            <a:pPr>
              <a:buNone/>
            </a:pPr>
            <a:endParaRPr lang="cs-CZ" sz="2600" dirty="0" smtClean="0"/>
          </a:p>
          <a:p>
            <a:pPr marL="514350" indent="-514350">
              <a:buNone/>
            </a:pPr>
            <a:r>
              <a:rPr lang="cs-CZ" sz="2600" dirty="0" smtClean="0"/>
              <a:t>a)  Patřím ke čtenářům, jež </a:t>
            </a:r>
          </a:p>
          <a:p>
            <a:pPr marL="514350" indent="-514350">
              <a:buNone/>
            </a:pPr>
            <a:r>
              <a:rPr lang="cs-CZ" sz="2600" dirty="0" smtClean="0"/>
              <a:t>chodí do knihovny pravidelně.</a:t>
            </a:r>
          </a:p>
          <a:p>
            <a:pPr marL="514350" indent="-514350">
              <a:buNone/>
            </a:pPr>
            <a:r>
              <a:rPr lang="cs-CZ" sz="2600" dirty="0" smtClean="0"/>
              <a:t>b)  Patřím ke čtenářům, již </a:t>
            </a:r>
          </a:p>
          <a:p>
            <a:pPr marL="514350" indent="-514350">
              <a:buNone/>
            </a:pPr>
            <a:r>
              <a:rPr lang="cs-CZ" sz="2600" dirty="0" smtClean="0"/>
              <a:t>chodí do knihovny pravidelně.</a:t>
            </a:r>
            <a:br>
              <a:rPr lang="cs-CZ" sz="2600" dirty="0" smtClean="0"/>
            </a:br>
            <a:endParaRPr lang="cs-CZ" sz="2600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196752"/>
            <a:ext cx="4343400" cy="5127848"/>
          </a:xfrm>
        </p:spPr>
        <p:txBody>
          <a:bodyPr>
            <a:normAutofit fontScale="92500" lnSpcReduction="20000"/>
          </a:bodyPr>
          <a:lstStyle/>
          <a:p>
            <a:pPr marL="514350" indent="-514350">
              <a:buNone/>
            </a:pPr>
            <a:r>
              <a:rPr lang="cs-CZ" sz="2600" dirty="0" smtClean="0"/>
              <a:t>a)  Muži, jenž sportují, mají </a:t>
            </a:r>
          </a:p>
          <a:p>
            <a:pPr marL="514350" indent="-514350">
              <a:buNone/>
            </a:pPr>
            <a:r>
              <a:rPr lang="cs-CZ" sz="2600" dirty="0" smtClean="0"/>
              <a:t>vypracované svaly.</a:t>
            </a:r>
          </a:p>
          <a:p>
            <a:pPr marL="514350" indent="-514350">
              <a:buNone/>
            </a:pPr>
            <a:r>
              <a:rPr lang="cs-CZ" sz="2600" dirty="0" smtClean="0"/>
              <a:t>b)  Muži, již sportují, mají </a:t>
            </a:r>
          </a:p>
          <a:p>
            <a:pPr marL="514350" indent="-514350">
              <a:buNone/>
            </a:pPr>
            <a:r>
              <a:rPr lang="cs-CZ" sz="2600" dirty="0" smtClean="0"/>
              <a:t>vypracované svaly.</a:t>
            </a:r>
          </a:p>
          <a:p>
            <a:pPr>
              <a:buNone/>
            </a:pPr>
            <a:endParaRPr lang="cs-CZ" sz="2600" dirty="0" smtClean="0"/>
          </a:p>
          <a:p>
            <a:pPr marL="514350" indent="-514350">
              <a:buNone/>
            </a:pPr>
            <a:r>
              <a:rPr lang="cs-CZ" sz="2600" dirty="0" smtClean="0"/>
              <a:t>a)  Stroje, jenž mají </a:t>
            </a:r>
          </a:p>
          <a:p>
            <a:pPr marL="514350" indent="-514350">
              <a:buNone/>
            </a:pPr>
            <a:r>
              <a:rPr lang="cs-CZ" sz="2600" dirty="0" smtClean="0"/>
              <a:t>poruchu, musí být okamžitě </a:t>
            </a:r>
          </a:p>
          <a:p>
            <a:pPr marL="514350" indent="-514350">
              <a:buNone/>
            </a:pPr>
            <a:r>
              <a:rPr lang="cs-CZ" sz="2600" dirty="0" smtClean="0"/>
              <a:t>opraveny.</a:t>
            </a:r>
          </a:p>
          <a:p>
            <a:pPr marL="514350" indent="-514350">
              <a:buNone/>
            </a:pPr>
            <a:r>
              <a:rPr lang="cs-CZ" sz="2600" dirty="0" smtClean="0"/>
              <a:t>b)  Stroje, jež mají poruchu, </a:t>
            </a:r>
          </a:p>
          <a:p>
            <a:pPr marL="514350" indent="-514350">
              <a:buNone/>
            </a:pPr>
            <a:r>
              <a:rPr lang="cs-CZ" sz="2600" dirty="0" smtClean="0"/>
              <a:t>musí být okamžitě</a:t>
            </a:r>
          </a:p>
          <a:p>
            <a:pPr marL="514350" indent="-514350">
              <a:buNone/>
            </a:pPr>
            <a:r>
              <a:rPr lang="cs-CZ" sz="2600" dirty="0" smtClean="0"/>
              <a:t>opraveny.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8" grpId="0" animBg="1"/>
      <p:bldP spid="7" grpId="0" animBg="1"/>
      <p:bldP spid="6" grpId="0" animBg="1"/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4162"/>
            <a:ext cx="914400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500" dirty="0" smtClean="0"/>
              <a:t>Chlapec, _______ jsem potkala se mi líbil.</a:t>
            </a:r>
          </a:p>
          <a:p>
            <a:pPr>
              <a:buNone/>
            </a:pPr>
            <a:endParaRPr lang="cs-CZ" sz="2500" dirty="0" smtClean="0"/>
          </a:p>
          <a:p>
            <a:pPr>
              <a:buNone/>
            </a:pPr>
            <a:r>
              <a:rPr lang="cs-CZ" sz="2500" dirty="0" smtClean="0"/>
              <a:t>Věc, _______ se neobejdu, je kartáček na zuby.</a:t>
            </a:r>
          </a:p>
          <a:p>
            <a:pPr>
              <a:buNone/>
            </a:pPr>
            <a:endParaRPr lang="cs-CZ" sz="2500" dirty="0" smtClean="0"/>
          </a:p>
          <a:p>
            <a:pPr>
              <a:buNone/>
            </a:pPr>
            <a:r>
              <a:rPr lang="cs-CZ" sz="2500" dirty="0" smtClean="0"/>
              <a:t>Živí se rukama, _____ vytváří svá díla.</a:t>
            </a:r>
          </a:p>
          <a:p>
            <a:pPr>
              <a:buNone/>
            </a:pPr>
            <a:endParaRPr lang="cs-CZ" sz="2500" dirty="0" smtClean="0"/>
          </a:p>
          <a:p>
            <a:pPr>
              <a:buNone/>
            </a:pPr>
            <a:r>
              <a:rPr lang="cs-CZ" sz="2500" dirty="0" smtClean="0"/>
              <a:t>Dítě, _____ si hraje na písku, je moje.</a:t>
            </a:r>
          </a:p>
          <a:p>
            <a:pPr>
              <a:buNone/>
            </a:pPr>
            <a:endParaRPr lang="cs-CZ" sz="2500" dirty="0" smtClean="0"/>
          </a:p>
          <a:p>
            <a:pPr>
              <a:buNone/>
            </a:pPr>
            <a:r>
              <a:rPr lang="cs-CZ" sz="2500" dirty="0" smtClean="0"/>
              <a:t>Člověk, ______ jsem mluvila, byl velmi inteligentní.</a:t>
            </a:r>
            <a:endParaRPr lang="cs-CZ" sz="25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668344" y="4365104"/>
            <a:ext cx="10839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bez níž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812360" y="3356992"/>
            <a:ext cx="7761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jimiž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740352" y="5157192"/>
            <a:ext cx="10214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  <a:r>
              <a:rPr lang="cs-CZ" sz="2400" dirty="0" smtClean="0"/>
              <a:t> nímž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812360" y="2420888"/>
            <a:ext cx="5453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jež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596336" y="1628800"/>
            <a:ext cx="8723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jehož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159 -4.81481E-6 L -0.67778 -0.012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3" y="-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9062 0.00833 L -0.77569 -0.27523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43" y="-1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1.85185E-6 L -0.61719 -0.00209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9" y="-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6128 0.00834 L -0.77795 0.27084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58" y="1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6354 -0.00209 L -0.73299 -0.00209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3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Procvičení: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endParaRPr lang="cs-CZ" sz="4000" b="1" dirty="0" smtClean="0"/>
          </a:p>
          <a:p>
            <a:pPr algn="ctr">
              <a:buNone/>
            </a:pPr>
            <a:r>
              <a:rPr lang="cs-CZ" sz="4000" b="1" dirty="0" smtClean="0"/>
              <a:t>Učebnice strany 20 – 22.</a:t>
            </a:r>
            <a:endParaRPr lang="cs-CZ" sz="4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Použitá literatura: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GREPL, Miroslav. Příruční mluvnice češtiny. [kolektiv autorů] ; Praha : Lidové noviny, 1996.</a:t>
            </a:r>
          </a:p>
          <a:p>
            <a:r>
              <a:rPr lang="cs-CZ" sz="2800" dirty="0" smtClean="0"/>
              <a:t>STYBLÍK, V.  a kol. Český jazyk pro 7. ročník ZŠ, SPN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61</TotalTime>
  <Words>403</Words>
  <Application>Microsoft Office PowerPoint</Application>
  <PresentationFormat>Předvádění na obrazovce (4:3)</PresentationFormat>
  <Paragraphs>112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Cesta</vt:lpstr>
      <vt:lpstr>Snímek 1</vt:lpstr>
      <vt:lpstr>Skloňování zájmena jenž</vt:lpstr>
      <vt:lpstr>Použijte správné koncovky 7. pádu:</vt:lpstr>
      <vt:lpstr>JENŽ, jež, jež</vt:lpstr>
      <vt:lpstr>JENŽ</vt:lpstr>
      <vt:lpstr>JEŽ</vt:lpstr>
      <vt:lpstr>JEŽ</vt:lpstr>
      <vt:lpstr>Množné číslo</vt:lpstr>
      <vt:lpstr>Zájmeno který nahraďte zájmenem jenž:</vt:lpstr>
      <vt:lpstr>Vyberte správnou možnost:</vt:lpstr>
      <vt:lpstr>Snímek 11</vt:lpstr>
      <vt:lpstr>Procvičení:</vt:lpstr>
      <vt:lpstr>Použitá literatura: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Skloňování zájmena jenž</dc:title>
  <dc:creator>Martina</dc:creator>
  <cp:lastModifiedBy>Martina</cp:lastModifiedBy>
  <cp:revision>10</cp:revision>
  <dcterms:created xsi:type="dcterms:W3CDTF">2010-09-23T14:38:44Z</dcterms:created>
  <dcterms:modified xsi:type="dcterms:W3CDTF">2012-08-18T12:05:57Z</dcterms:modified>
</cp:coreProperties>
</file>