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94" r:id="rId4"/>
  </p:sldMasterIdLst>
  <p:notesMasterIdLst>
    <p:notesMasterId r:id="rId18"/>
  </p:notesMasterIdLst>
  <p:sldIdLst>
    <p:sldId id="274" r:id="rId5"/>
    <p:sldId id="256" r:id="rId6"/>
    <p:sldId id="257" r:id="rId7"/>
    <p:sldId id="258" r:id="rId8"/>
    <p:sldId id="259" r:id="rId9"/>
    <p:sldId id="267" r:id="rId10"/>
    <p:sldId id="273" r:id="rId11"/>
    <p:sldId id="268" r:id="rId12"/>
    <p:sldId id="269" r:id="rId13"/>
    <p:sldId id="270" r:id="rId14"/>
    <p:sldId id="271" r:id="rId15"/>
    <p:sldId id="272" r:id="rId16"/>
    <p:sldId id="275" r:id="rId17"/>
  </p:sldIdLst>
  <p:sldSz cx="9144000" cy="6858000" type="screen4x3"/>
  <p:notesSz cx="6858000" cy="9144000"/>
  <p:defaultTextStyle>
    <a:defPPr>
      <a:defRPr lang="en-US"/>
    </a:defPPr>
    <a:lvl1pPr marL="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3" autoAdjust="0"/>
    <p:restoredTop sz="94626" autoAdjust="0"/>
  </p:normalViewPr>
  <p:slideViewPr>
    <p:cSldViewPr>
      <p:cViewPr>
        <p:scale>
          <a:sx n="50" d="100"/>
          <a:sy n="50" d="100"/>
        </p:scale>
        <p:origin x="-1086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>
              <a:defRPr sz="1200"/>
            </a:lvl1pPr>
          </a:lstStyle>
          <a:p>
            <a:fld id="{2447E72A-D913-4DC2-9E0A-E520CE8FCC86}" type="datetimeFigureOut">
              <a:rPr lang="en-US" smtClean="0"/>
              <a:pPr/>
              <a:t>8/18/2012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>
              <a:defRPr sz="1200"/>
            </a:lvl1pPr>
          </a:lstStyle>
          <a:p>
            <a:fld id="{A5D78FC6-CE17-4259-A63C-DDFC12E048F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rtl="0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 algn="ctr"/>
            <a:fld id="{743653DA-8BF4-4869-96FE-9BCF43372D46}" type="datetime8">
              <a:rPr lang="en-US" smtClean="0"/>
              <a:pPr algn="ctr"/>
              <a:t>8/18/2012 2:06 PM</a:t>
            </a:fld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 algn="r"/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2AC53DF-4216-466D-99A7-94400E6C2A25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29108-AC8D-4212-9283-60D9E99BF07A}" type="datetime8">
              <a:rPr lang="en-US" smtClean="0"/>
              <a:pPr/>
              <a:t>8/18/2012 2:06 PM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  <a:endParaRPr lang="en-US"/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ED3D3-6235-4F4C-B439-DF277FB555A7}" type="datetime8">
              <a:rPr lang="en-US" smtClean="0"/>
              <a:pPr/>
              <a:t>8/18/2012 2:06 PM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400" dirty="0">
              <a:solidFill>
                <a:srgbClr val="FFFFFF"/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  <a:endParaRPr lang="en-US"/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  <a:endParaRPr lang="en-US"/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B5F1E3E-4B2F-4895-B65E-28B2E64F39F6}" type="datetime8">
              <a:rPr lang="en-US" smtClean="0"/>
              <a:pPr/>
              <a:t>8/18/2012 2:06 PM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  <a:endParaRPr lang="en-US" dirty="0"/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  <a:endParaRPr lang="en-US"/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63085435-8225-4333-BFFA-0096413F0D76}" type="datetime8">
              <a:rPr lang="en-US" smtClean="0"/>
              <a:pPr/>
              <a:t>8/18/2012 2:06 PM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dirty="0" smtClean="0"/>
              <a:t>Click to edit Master text styles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dirty="0" smtClean="0"/>
              <a:t>Click to edit Master text styles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3C494-2A87-468C-A21B-CB14FB9ABB00}" type="datetime8">
              <a:rPr lang="en-US" smtClean="0"/>
              <a:pPr/>
              <a:t>8/18/2012 2:06 PM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80FA0-5B31-4864-A2BB-719EA5A679C6}" type="datetime8">
              <a:rPr lang="en-US" smtClean="0"/>
              <a:pPr/>
              <a:t>8/18/2012 2:06 PM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CC0C8-36B8-442A-833D-B6AACE86BB77}" type="datetime8">
              <a:rPr lang="en-US" smtClean="0"/>
              <a:pPr/>
              <a:t>8/18/2012 2:06 PM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dirty="0" smtClean="0"/>
              <a:t>Click to edit Master text styles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  <a:endParaRPr lang="en-US"/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en-US" dirty="0" smtClean="0"/>
              <a:t>Click to edit Master text styles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51E20EC5-AC53-4169-941E-EDF10CD23748}" type="datetime8">
              <a:rPr lang="en-US" smtClean="0"/>
              <a:pPr/>
              <a:t>8/18/2012 2:06 PM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800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816DF-213E-421B-92D3-C068DBB023D6}" type="datetime8">
              <a:rPr lang="en-US" smtClean="0">
                <a:solidFill>
                  <a:schemeClr val="tx2"/>
                </a:solidFill>
              </a:rPr>
              <a:pPr/>
              <a:t>8/18/2012 2:06 PM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lang="en-US" dirty="0" smtClean="0"/>
              <a:t>Click to add title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/>
            <a:r>
              <a:rPr lang="en-US" dirty="0" smtClean="0"/>
              <a:t>Click to edit Master text styles</a:t>
            </a:r>
            <a:endParaRPr lang="en-US"/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8D3816DF-213E-421B-92D3-C068DBB023D6}" type="datetime8">
              <a:rPr lang="en-US" smtClean="0">
                <a:solidFill>
                  <a:schemeClr val="tx2"/>
                </a:solidFill>
              </a:rPr>
              <a:pPr/>
              <a:t>8/18/2012 2:06 PM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  <a:endParaRPr lang="en-US" dirty="0"/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>
              <a:defRPr sz="1400">
                <a:solidFill>
                  <a:schemeClr val="tx2"/>
                </a:solidFill>
              </a:defRPr>
            </a:lvl1pPr>
          </a:lstStyle>
          <a:p>
            <a:fld id="{8D3816DF-213E-421B-92D3-C068DBB023D6}" type="datetime8">
              <a:rPr lang="en-US" smtClean="0">
                <a:solidFill>
                  <a:schemeClr val="tx2"/>
                </a:solidFill>
              </a:rPr>
              <a:pPr/>
              <a:t>8/18/2012 2:06 PM</a:t>
            </a:fld>
            <a:endParaRPr lang="en-US" sz="1400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>
              <a:defRPr sz="1400">
                <a:solidFill>
                  <a:schemeClr val="tx2"/>
                </a:solidFill>
              </a:defRPr>
            </a:lvl1pPr>
          </a:lstStyle>
          <a:p>
            <a:pPr algn="r"/>
            <a:endParaRPr lang="en-US" sz="1400" dirty="0">
              <a:solidFill>
                <a:schemeClr val="tx2"/>
              </a:solidFill>
            </a:endParaRPr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>
              <a:defRPr sz="1400" b="1">
                <a:solidFill>
                  <a:srgbClr val="FFFFFF"/>
                </a:solidFill>
              </a:defRPr>
            </a:lvl1pPr>
          </a:lstStyle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</p:sldLayoutIdLst>
  <p:txStyles>
    <p:titleStyle>
      <a:lvl1pPr algn="l" rtl="0" latinLnBrk="0"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latinLnBrk="0">
        <a:spcBef>
          <a:spcPts val="700"/>
        </a:spcBef>
        <a:buClr>
          <a:schemeClr val="accent2"/>
        </a:buClr>
        <a:buSzPct val="60000"/>
        <a:buFont typeface="Wingdings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latinLnBrk="0">
        <a:spcBef>
          <a:spcPts val="550"/>
        </a:spcBef>
        <a:buClr>
          <a:schemeClr val="accent1"/>
        </a:buClr>
        <a:buSzPct val="70000"/>
        <a:buFont typeface="Wingdings 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latinLnBrk="0">
        <a:spcBef>
          <a:spcPts val="500"/>
        </a:spcBef>
        <a:buClr>
          <a:schemeClr val="accent2"/>
        </a:buClr>
        <a:buSzPct val="75000"/>
        <a:buFont typeface="Wingdings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latinLnBrk="0">
        <a:spcBef>
          <a:spcPts val="400"/>
        </a:spcBef>
        <a:buClr>
          <a:schemeClr val="accent3"/>
        </a:buClr>
        <a:buSzPct val="75000"/>
        <a:buFont typeface="Wingdings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latinLnBrk="0">
        <a:spcBef>
          <a:spcPts val="400"/>
        </a:spcBef>
        <a:buClr>
          <a:schemeClr val="accent4"/>
        </a:buClr>
        <a:buSzPct val="65000"/>
        <a:buFont typeface="Wingdings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latinLnBrk="0">
        <a:spcBef>
          <a:spcPct val="20000"/>
        </a:spcBef>
        <a:buClr>
          <a:schemeClr val="accent1"/>
        </a:buClr>
        <a:buFont typeface="Wingdings"/>
        <a:buChar char="§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latinLnBrk="0">
        <a:spcBef>
          <a:spcPct val="20000"/>
        </a:spcBef>
        <a:buClr>
          <a:schemeClr val="accent2"/>
        </a:buClr>
        <a:buFont typeface="Wingdings"/>
        <a:buChar char="§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latinLnBrk="0">
        <a:spcBef>
          <a:spcPct val="20000"/>
        </a:spcBef>
        <a:buClr>
          <a:schemeClr val="accent3"/>
        </a:buClr>
        <a:buFont typeface="Wingdings"/>
        <a:buChar char="§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latinLnBrk="0">
        <a:spcBef>
          <a:spcPct val="20000"/>
        </a:spcBef>
        <a:buClr>
          <a:schemeClr val="accent4"/>
        </a:buClr>
        <a:buFont typeface="Wingdings"/>
        <a:buChar char="§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8175" y="333375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413" y="1412875"/>
            <a:ext cx="4130675" cy="380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25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7"/>
                <a:gridCol w="6375633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VY_32_INOVACE_05_Zájmena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kern="1200" cap="all" baseline="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ZÁJMENA</a:t>
            </a:r>
            <a:endParaRPr lang="cs-CZ" sz="6000" dirty="0"/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Mgr. Martina </a:t>
            </a:r>
            <a:r>
              <a:rPr lang="cs-CZ" dirty="0" err="1" smtClean="0"/>
              <a:t>Chňoupkpvá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kern="12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 jsou vlastně zájmena?</a:t>
            </a:r>
            <a:endParaRPr lang="cs-CZ" noProof="0" dirty="0"/>
          </a:p>
        </p:txBody>
      </p:sp>
      <p:sp>
        <p:nvSpPr>
          <p:cNvPr id="3" name="Rectangle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/>
          <a:lstStyle/>
          <a:p>
            <a:r>
              <a:rPr lang="cs-CZ" noProof="0" dirty="0" smtClean="0"/>
              <a:t>Zájmena ________na jiná slova v textu nebo na ně ______.</a:t>
            </a:r>
          </a:p>
          <a:p>
            <a:r>
              <a:rPr lang="cs-CZ" dirty="0" smtClean="0"/>
              <a:t>Dělíme je na:</a:t>
            </a:r>
          </a:p>
          <a:p>
            <a:pPr lvl="1"/>
            <a:r>
              <a:rPr lang="cs-CZ" dirty="0" smtClean="0"/>
              <a:t>______</a:t>
            </a:r>
          </a:p>
          <a:p>
            <a:pPr lvl="1"/>
            <a:r>
              <a:rPr lang="cs-CZ" dirty="0" smtClean="0"/>
              <a:t>____________</a:t>
            </a:r>
          </a:p>
          <a:p>
            <a:pPr lvl="1"/>
            <a:r>
              <a:rPr lang="cs-CZ" dirty="0" smtClean="0"/>
              <a:t>_________</a:t>
            </a:r>
          </a:p>
          <a:p>
            <a:pPr lvl="1"/>
            <a:r>
              <a:rPr lang="cs-CZ" dirty="0" smtClean="0"/>
              <a:t>______</a:t>
            </a:r>
          </a:p>
          <a:p>
            <a:pPr lvl="1"/>
            <a:r>
              <a:rPr lang="cs-CZ" noProof="0" dirty="0" smtClean="0"/>
              <a:t>_______</a:t>
            </a:r>
          </a:p>
          <a:p>
            <a:pPr lvl="1"/>
            <a:r>
              <a:rPr lang="cs-CZ" dirty="0" smtClean="0"/>
              <a:t>_______</a:t>
            </a:r>
          </a:p>
          <a:p>
            <a:pPr lvl="1"/>
            <a:r>
              <a:rPr lang="cs-CZ" noProof="0" dirty="0" smtClean="0"/>
              <a:t>________</a:t>
            </a:r>
          </a:p>
          <a:p>
            <a:pPr lvl="1"/>
            <a:endParaRPr lang="cs-CZ" noProof="0" dirty="0" smtClean="0"/>
          </a:p>
          <a:p>
            <a:pPr lvl="1"/>
            <a:endParaRPr lang="cs-CZ" noProof="0" dirty="0" smtClean="0"/>
          </a:p>
          <a:p>
            <a:endParaRPr lang="cs-CZ" noProof="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38400" y="1600200"/>
            <a:ext cx="1435008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900" dirty="0" smtClean="0"/>
              <a:t>odkazují</a:t>
            </a:r>
            <a:endParaRPr lang="cs-CZ" sz="2900" dirty="0"/>
          </a:p>
        </p:txBody>
      </p:sp>
      <p:sp>
        <p:nvSpPr>
          <p:cNvPr id="5" name="Obdélník 4"/>
          <p:cNvSpPr/>
          <p:nvPr/>
        </p:nvSpPr>
        <p:spPr>
          <a:xfrm>
            <a:off x="1066800" y="1981200"/>
            <a:ext cx="1309974" cy="53860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900" dirty="0" smtClean="0"/>
              <a:t>ukazují </a:t>
            </a:r>
            <a:endParaRPr lang="cs-CZ" sz="2900" dirty="0"/>
          </a:p>
        </p:txBody>
      </p:sp>
      <p:sp>
        <p:nvSpPr>
          <p:cNvPr id="6" name="Obdélník 5"/>
          <p:cNvSpPr/>
          <p:nvPr/>
        </p:nvSpPr>
        <p:spPr>
          <a:xfrm>
            <a:off x="1295400" y="3048000"/>
            <a:ext cx="1130438" cy="53860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900" dirty="0" smtClean="0"/>
              <a:t>osobní</a:t>
            </a:r>
            <a:endParaRPr lang="cs-CZ" sz="2900" dirty="0"/>
          </a:p>
        </p:txBody>
      </p:sp>
      <p:sp>
        <p:nvSpPr>
          <p:cNvPr id="7" name="Obdélník 6"/>
          <p:cNvSpPr/>
          <p:nvPr/>
        </p:nvSpPr>
        <p:spPr>
          <a:xfrm>
            <a:off x="1295400" y="3505200"/>
            <a:ext cx="2205027" cy="53860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900" dirty="0" smtClean="0"/>
              <a:t>přivlastňovací</a:t>
            </a:r>
            <a:endParaRPr lang="cs-CZ" sz="2900" dirty="0"/>
          </a:p>
        </p:txBody>
      </p:sp>
      <p:sp>
        <p:nvSpPr>
          <p:cNvPr id="8" name="Obdélník 7"/>
          <p:cNvSpPr/>
          <p:nvPr/>
        </p:nvSpPr>
        <p:spPr>
          <a:xfrm>
            <a:off x="1295400" y="3962400"/>
            <a:ext cx="1651991" cy="53860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900" dirty="0" smtClean="0"/>
              <a:t>ukazovací</a:t>
            </a:r>
            <a:endParaRPr lang="cs-CZ" sz="2900" dirty="0"/>
          </a:p>
        </p:txBody>
      </p:sp>
      <p:sp>
        <p:nvSpPr>
          <p:cNvPr id="9" name="Obdélník 8"/>
          <p:cNvSpPr/>
          <p:nvPr/>
        </p:nvSpPr>
        <p:spPr>
          <a:xfrm>
            <a:off x="1295400" y="4419600"/>
            <a:ext cx="1083951" cy="53860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900" dirty="0" smtClean="0"/>
              <a:t>tázací</a:t>
            </a:r>
            <a:endParaRPr lang="cs-CZ" sz="2900" dirty="0"/>
          </a:p>
        </p:txBody>
      </p:sp>
      <p:sp>
        <p:nvSpPr>
          <p:cNvPr id="10" name="Obdélník 9"/>
          <p:cNvSpPr/>
          <p:nvPr/>
        </p:nvSpPr>
        <p:spPr>
          <a:xfrm>
            <a:off x="1295400" y="4876800"/>
            <a:ext cx="1350050" cy="53860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900" dirty="0" smtClean="0"/>
              <a:t>vztažná</a:t>
            </a:r>
            <a:endParaRPr lang="cs-CZ" sz="2900" dirty="0"/>
          </a:p>
        </p:txBody>
      </p:sp>
      <p:sp>
        <p:nvSpPr>
          <p:cNvPr id="11" name="Obdélník 10"/>
          <p:cNvSpPr/>
          <p:nvPr/>
        </p:nvSpPr>
        <p:spPr>
          <a:xfrm>
            <a:off x="1295400" y="5334000"/>
            <a:ext cx="1351652" cy="53860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900" dirty="0" smtClean="0"/>
              <a:t>neurčitá</a:t>
            </a:r>
            <a:endParaRPr lang="cs-CZ" sz="2900" dirty="0"/>
          </a:p>
        </p:txBody>
      </p:sp>
      <p:sp>
        <p:nvSpPr>
          <p:cNvPr id="12" name="Obdélník 11"/>
          <p:cNvSpPr/>
          <p:nvPr/>
        </p:nvSpPr>
        <p:spPr>
          <a:xfrm>
            <a:off x="1371600" y="5867400"/>
            <a:ext cx="1444050" cy="53860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900" dirty="0" smtClean="0"/>
              <a:t>záporná</a:t>
            </a:r>
            <a:endParaRPr lang="cs-CZ" sz="29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kern="12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Podtržená slova nahraďte zájmeny:</a:t>
            </a:r>
            <a:endParaRPr lang="cs-CZ" noProof="0" dirty="0"/>
          </a:p>
        </p:txBody>
      </p:sp>
      <p:sp>
        <p:nvSpPr>
          <p:cNvPr id="3" name="Rectangle 2"/>
          <p:cNvSpPr>
            <a:spLocks noGrp="1"/>
          </p:cNvSpPr>
          <p:nvPr>
            <p:ph sz="quarter" idx="1"/>
          </p:nvPr>
        </p:nvSpPr>
        <p:spPr>
          <a:xfrm>
            <a:off x="0" y="1589567"/>
            <a:ext cx="4495800" cy="4572000"/>
          </a:xfrm>
        </p:spPr>
        <p:txBody>
          <a:bodyPr/>
          <a:lstStyle/>
          <a:p>
            <a:r>
              <a:rPr lang="cs-CZ" noProof="0" dirty="0" smtClean="0"/>
              <a:t>Sedl jsem si vedle </a:t>
            </a:r>
            <a:r>
              <a:rPr lang="cs-CZ" u="sng" noProof="0" dirty="0" smtClean="0"/>
              <a:t>Petra</a:t>
            </a:r>
            <a:r>
              <a:rPr lang="cs-CZ" noProof="0" dirty="0" smtClean="0"/>
              <a:t>.</a:t>
            </a:r>
          </a:p>
          <a:p>
            <a:r>
              <a:rPr lang="cs-CZ" u="sng" dirty="0" smtClean="0"/>
              <a:t>Jitka</a:t>
            </a:r>
            <a:r>
              <a:rPr lang="cs-CZ" dirty="0" smtClean="0"/>
              <a:t> přišla včas.</a:t>
            </a:r>
          </a:p>
          <a:p>
            <a:r>
              <a:rPr lang="cs-CZ" dirty="0" smtClean="0"/>
              <a:t>Radil se s </a:t>
            </a:r>
            <a:r>
              <a:rPr lang="cs-CZ" u="sng" dirty="0" smtClean="0"/>
              <a:t>přáteli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To je </a:t>
            </a:r>
            <a:r>
              <a:rPr lang="cs-CZ" u="sng" dirty="0" smtClean="0"/>
              <a:t>bratrova</a:t>
            </a:r>
            <a:r>
              <a:rPr lang="cs-CZ" dirty="0" smtClean="0"/>
              <a:t> kniha.</a:t>
            </a:r>
          </a:p>
          <a:p>
            <a:r>
              <a:rPr lang="cs-CZ" dirty="0" smtClean="0"/>
              <a:t>Blížil se k </a:t>
            </a:r>
            <a:r>
              <a:rPr lang="cs-CZ" u="sng" dirty="0" smtClean="0"/>
              <a:t>zahradě</a:t>
            </a:r>
            <a:r>
              <a:rPr lang="cs-CZ" dirty="0" smtClean="0"/>
              <a:t>. </a:t>
            </a:r>
          </a:p>
          <a:p>
            <a:r>
              <a:rPr lang="cs-CZ" dirty="0" smtClean="0"/>
              <a:t>Bez </a:t>
            </a:r>
            <a:r>
              <a:rPr lang="cs-CZ" u="sng" dirty="0" smtClean="0"/>
              <a:t>matčina</a:t>
            </a:r>
            <a:r>
              <a:rPr lang="cs-CZ" dirty="0" smtClean="0"/>
              <a:t> souhlasu nejdu.</a:t>
            </a:r>
          </a:p>
          <a:p>
            <a:endParaRPr lang="cs-CZ" noProof="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844900" y="1589567"/>
            <a:ext cx="4299099" cy="4572000"/>
          </a:xfrm>
        </p:spPr>
        <p:txBody>
          <a:bodyPr/>
          <a:lstStyle/>
          <a:p>
            <a:r>
              <a:rPr lang="cs-CZ" dirty="0" smtClean="0"/>
              <a:t>Sedl jsem si vedle něj.</a:t>
            </a:r>
          </a:p>
          <a:p>
            <a:r>
              <a:rPr lang="cs-CZ" dirty="0" smtClean="0"/>
              <a:t>Ona přišla včas.</a:t>
            </a:r>
          </a:p>
          <a:p>
            <a:r>
              <a:rPr lang="cs-CZ" dirty="0" smtClean="0"/>
              <a:t>Radil se s nimi.</a:t>
            </a:r>
          </a:p>
          <a:p>
            <a:r>
              <a:rPr lang="cs-CZ" dirty="0" smtClean="0"/>
              <a:t>To je jeho kniha.</a:t>
            </a:r>
          </a:p>
          <a:p>
            <a:r>
              <a:rPr lang="cs-CZ" dirty="0" smtClean="0"/>
              <a:t>Blížil s k ní.</a:t>
            </a:r>
          </a:p>
          <a:p>
            <a:r>
              <a:rPr lang="cs-CZ" dirty="0" smtClean="0"/>
              <a:t>Bez jejího souhlasu nejdu.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Doplňte správné tvary podle kontextu.</a:t>
            </a:r>
            <a:endParaRPr lang="cs-CZ" dirty="0"/>
          </a:p>
        </p:txBody>
      </p:sp>
      <p:sp>
        <p:nvSpPr>
          <p:cNvPr id="3" name="Rectangle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VZOR: mluví o (já) = mluví o mně</a:t>
            </a:r>
          </a:p>
          <a:p>
            <a:r>
              <a:rPr lang="cs-CZ" dirty="0" smtClean="0"/>
              <a:t>viděl (já) _____, o (vaše) ____ zahradě, s (ten)  ____ domem, pošlu (on) ____ dopis, dítě se (já) ___ bojí, jistě (ona) ___ zpozoroval, bez (můj) _____ bratra, k (tvůj) ________ matce, přes (tvůj) _________ námitky, k (ty) ____ nástrojům, mluvil o _____ (já), se (svůj) ______ pes, rozumím si s (on) ____ , přes (vaše) _____ ves, přiveze (já) ____</a:t>
            </a:r>
          </a:p>
          <a:p>
            <a:pPr>
              <a:buNone/>
            </a:pPr>
            <a:endParaRPr lang="cs-CZ" noProof="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4600" y="2133600"/>
            <a:ext cx="619080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900" dirty="0" smtClean="0">
                <a:solidFill>
                  <a:srgbClr val="FF0000"/>
                </a:solidFill>
              </a:rPr>
              <a:t>mě</a:t>
            </a:r>
            <a:endParaRPr lang="cs-CZ" sz="29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00600" y="2133600"/>
            <a:ext cx="751103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900" dirty="0" smtClean="0">
                <a:solidFill>
                  <a:srgbClr val="FF0000"/>
                </a:solidFill>
              </a:rPr>
              <a:t>vaší</a:t>
            </a:r>
            <a:endParaRPr lang="cs-CZ" sz="29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43000" y="2514600"/>
            <a:ext cx="615874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900" dirty="0" smtClean="0">
                <a:solidFill>
                  <a:srgbClr val="FF0000"/>
                </a:solidFill>
              </a:rPr>
              <a:t>tím</a:t>
            </a:r>
            <a:endParaRPr lang="cs-CZ" sz="29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8200" y="2514600"/>
            <a:ext cx="604076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900" dirty="0" smtClean="0">
                <a:solidFill>
                  <a:srgbClr val="FF0000"/>
                </a:solidFill>
              </a:rPr>
              <a:t>mu</a:t>
            </a:r>
            <a:endParaRPr lang="cs-CZ" sz="29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001000" y="2514600"/>
            <a:ext cx="619080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900" dirty="0" smtClean="0">
                <a:solidFill>
                  <a:srgbClr val="FF0000"/>
                </a:solidFill>
              </a:rPr>
              <a:t>mě</a:t>
            </a:r>
            <a:endParaRPr lang="cs-CZ" sz="29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52800" y="2971800"/>
            <a:ext cx="348172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900" dirty="0" smtClean="0">
                <a:solidFill>
                  <a:srgbClr val="FF0000"/>
                </a:solidFill>
              </a:rPr>
              <a:t>ji</a:t>
            </a:r>
            <a:endParaRPr lang="cs-CZ" sz="29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39000" y="2971800"/>
            <a:ext cx="968535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900" dirty="0" smtClean="0">
                <a:solidFill>
                  <a:srgbClr val="FF0000"/>
                </a:solidFill>
              </a:rPr>
              <a:t>mého</a:t>
            </a:r>
            <a:endParaRPr lang="cs-CZ" sz="29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76600" y="3429000"/>
            <a:ext cx="1427570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900" dirty="0" smtClean="0">
                <a:solidFill>
                  <a:srgbClr val="FF0000"/>
                </a:solidFill>
              </a:rPr>
              <a:t>tvé/tvojí</a:t>
            </a:r>
            <a:endParaRPr lang="cs-CZ" sz="29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66800" y="3810000"/>
            <a:ext cx="1531766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900" dirty="0" smtClean="0">
                <a:solidFill>
                  <a:srgbClr val="FF0000"/>
                </a:solidFill>
              </a:rPr>
              <a:t>tvé/tvoje</a:t>
            </a:r>
            <a:endParaRPr lang="cs-CZ" sz="29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53000" y="3886200"/>
            <a:ext cx="720069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900" dirty="0" smtClean="0">
                <a:solidFill>
                  <a:srgbClr val="FF0000"/>
                </a:solidFill>
              </a:rPr>
              <a:t>těm</a:t>
            </a:r>
            <a:endParaRPr lang="cs-CZ" sz="29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43000" y="4343400"/>
            <a:ext cx="782587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900" dirty="0" smtClean="0">
                <a:solidFill>
                  <a:srgbClr val="FF0000"/>
                </a:solidFill>
              </a:rPr>
              <a:t>mně</a:t>
            </a:r>
            <a:endParaRPr lang="cs-CZ" sz="29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14800" y="4267200"/>
            <a:ext cx="906017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900" dirty="0" smtClean="0">
                <a:solidFill>
                  <a:srgbClr val="FF0000"/>
                </a:solidFill>
              </a:rPr>
              <a:t>svým</a:t>
            </a:r>
            <a:endParaRPr lang="cs-CZ" sz="29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66800" y="4724400"/>
            <a:ext cx="678391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900" dirty="0" smtClean="0">
                <a:solidFill>
                  <a:srgbClr val="FF0000"/>
                </a:solidFill>
              </a:rPr>
              <a:t>ním</a:t>
            </a:r>
            <a:endParaRPr lang="cs-CZ" sz="29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62400" y="4724400"/>
            <a:ext cx="751103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900" dirty="0" smtClean="0">
                <a:solidFill>
                  <a:srgbClr val="FF0000"/>
                </a:solidFill>
              </a:rPr>
              <a:t>vaši</a:t>
            </a:r>
            <a:endParaRPr lang="cs-CZ" sz="29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39000" y="4724400"/>
            <a:ext cx="619080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900" dirty="0" smtClean="0">
                <a:solidFill>
                  <a:srgbClr val="FF0000"/>
                </a:solidFill>
              </a:rPr>
              <a:t>mě</a:t>
            </a:r>
            <a:endParaRPr lang="cs-CZ" sz="29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Určete druhy zájmen: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609600" y="1447800"/>
            <a:ext cx="3886200" cy="5638800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cs-CZ" sz="2500" dirty="0" smtClean="0"/>
              <a:t>ten</a:t>
            </a:r>
          </a:p>
          <a:p>
            <a:pPr>
              <a:spcBef>
                <a:spcPts val="0"/>
              </a:spcBef>
            </a:pPr>
            <a:r>
              <a:rPr lang="cs-CZ" sz="2500" dirty="0" smtClean="0"/>
              <a:t>sám</a:t>
            </a:r>
          </a:p>
          <a:p>
            <a:pPr>
              <a:spcBef>
                <a:spcPts val="0"/>
              </a:spcBef>
            </a:pPr>
            <a:r>
              <a:rPr lang="cs-CZ" sz="2500" dirty="0" smtClean="0"/>
              <a:t>s tebou</a:t>
            </a:r>
          </a:p>
          <a:p>
            <a:pPr>
              <a:spcBef>
                <a:spcPts val="0"/>
              </a:spcBef>
            </a:pPr>
            <a:r>
              <a:rPr lang="cs-CZ" sz="2500" dirty="0" smtClean="0"/>
              <a:t>leckdo</a:t>
            </a:r>
          </a:p>
          <a:p>
            <a:pPr>
              <a:spcBef>
                <a:spcPts val="0"/>
              </a:spcBef>
            </a:pPr>
            <a:r>
              <a:rPr lang="cs-CZ" sz="2500" dirty="0" smtClean="0"/>
              <a:t>koho</a:t>
            </a:r>
          </a:p>
          <a:p>
            <a:pPr>
              <a:spcBef>
                <a:spcPts val="0"/>
              </a:spcBef>
            </a:pPr>
            <a:r>
              <a:rPr lang="cs-CZ" sz="2500" dirty="0" smtClean="0"/>
              <a:t>někdo</a:t>
            </a:r>
          </a:p>
          <a:p>
            <a:pPr>
              <a:spcBef>
                <a:spcPts val="0"/>
              </a:spcBef>
            </a:pPr>
            <a:r>
              <a:rPr lang="cs-CZ" sz="2500" dirty="0" smtClean="0"/>
              <a:t>nic</a:t>
            </a:r>
          </a:p>
          <a:p>
            <a:pPr>
              <a:spcBef>
                <a:spcPts val="0"/>
              </a:spcBef>
            </a:pPr>
            <a:r>
              <a:rPr lang="cs-CZ" sz="2500" dirty="0" smtClean="0"/>
              <a:t>žádnému</a:t>
            </a:r>
          </a:p>
          <a:p>
            <a:pPr>
              <a:spcBef>
                <a:spcPts val="0"/>
              </a:spcBef>
            </a:pPr>
            <a:r>
              <a:rPr lang="cs-CZ" sz="2500" dirty="0" smtClean="0"/>
              <a:t>můj</a:t>
            </a:r>
          </a:p>
          <a:p>
            <a:pPr>
              <a:spcBef>
                <a:spcPts val="0"/>
              </a:spcBef>
            </a:pPr>
            <a:r>
              <a:rPr lang="cs-CZ" sz="2500" dirty="0" smtClean="0"/>
              <a:t>bez nás</a:t>
            </a:r>
          </a:p>
          <a:p>
            <a:pPr>
              <a:spcBef>
                <a:spcPts val="0"/>
              </a:spcBef>
            </a:pPr>
            <a:r>
              <a:rPr lang="cs-CZ" sz="2500" dirty="0" smtClean="0"/>
              <a:t>já</a:t>
            </a:r>
          </a:p>
          <a:p>
            <a:pPr>
              <a:spcBef>
                <a:spcPts val="0"/>
              </a:spcBef>
            </a:pPr>
            <a:r>
              <a:rPr lang="cs-CZ" sz="2500" dirty="0" smtClean="0"/>
              <a:t>s nimi</a:t>
            </a:r>
          </a:p>
          <a:p>
            <a:pPr>
              <a:spcBef>
                <a:spcPts val="0"/>
              </a:spcBef>
            </a:pPr>
            <a:r>
              <a:rPr lang="cs-CZ" sz="2500" dirty="0" smtClean="0"/>
              <a:t>co?</a:t>
            </a:r>
            <a:endParaRPr lang="cs-CZ" sz="25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844901" y="1524000"/>
            <a:ext cx="3886200" cy="53340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ukazovací</a:t>
            </a:r>
          </a:p>
          <a:p>
            <a:r>
              <a:rPr lang="cs-CZ" dirty="0" smtClean="0"/>
              <a:t>ukazovací</a:t>
            </a:r>
          </a:p>
          <a:p>
            <a:r>
              <a:rPr lang="cs-CZ" dirty="0" smtClean="0"/>
              <a:t>osobní</a:t>
            </a:r>
          </a:p>
          <a:p>
            <a:r>
              <a:rPr lang="cs-CZ" dirty="0" smtClean="0"/>
              <a:t>neurčité</a:t>
            </a:r>
          </a:p>
          <a:p>
            <a:r>
              <a:rPr lang="cs-CZ" dirty="0" smtClean="0"/>
              <a:t>vztažné</a:t>
            </a:r>
          </a:p>
          <a:p>
            <a:r>
              <a:rPr lang="cs-CZ" dirty="0" smtClean="0"/>
              <a:t>neurčité</a:t>
            </a:r>
          </a:p>
          <a:p>
            <a:r>
              <a:rPr lang="cs-CZ" dirty="0" smtClean="0"/>
              <a:t>záporné</a:t>
            </a:r>
          </a:p>
          <a:p>
            <a:r>
              <a:rPr lang="cs-CZ" dirty="0" smtClean="0"/>
              <a:t>záporné</a:t>
            </a:r>
          </a:p>
          <a:p>
            <a:r>
              <a:rPr lang="cs-CZ" dirty="0" smtClean="0"/>
              <a:t>přivlastňovací</a:t>
            </a:r>
          </a:p>
          <a:p>
            <a:r>
              <a:rPr lang="cs-CZ" dirty="0" smtClean="0"/>
              <a:t>osobní</a:t>
            </a:r>
          </a:p>
          <a:p>
            <a:r>
              <a:rPr lang="cs-CZ" dirty="0" smtClean="0"/>
              <a:t>osobní</a:t>
            </a:r>
          </a:p>
          <a:p>
            <a:r>
              <a:rPr lang="cs-CZ" dirty="0" smtClean="0"/>
              <a:t>osobní</a:t>
            </a:r>
          </a:p>
          <a:p>
            <a:r>
              <a:rPr lang="cs-CZ" dirty="0" smtClean="0"/>
              <a:t>tázací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Vyřešte křížovku: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4495800" y="2286000"/>
          <a:ext cx="4648200" cy="4114803"/>
        </p:xfrm>
        <a:graphic>
          <a:graphicData uri="http://schemas.openxmlformats.org/drawingml/2006/table">
            <a:tbl>
              <a:tblPr/>
              <a:tblGrid>
                <a:gridCol w="581025"/>
                <a:gridCol w="581025"/>
                <a:gridCol w="581025"/>
                <a:gridCol w="581025"/>
                <a:gridCol w="581025"/>
                <a:gridCol w="581025"/>
                <a:gridCol w="581025"/>
                <a:gridCol w="581025"/>
              </a:tblGrid>
              <a:tr h="5878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T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78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78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878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78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78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78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0" y="2743200"/>
            <a:ext cx="4903074" cy="27392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urči druh zájmena: co?</a:t>
            </a:r>
          </a:p>
          <a:p>
            <a:r>
              <a:rPr lang="cs-CZ" sz="2200" dirty="0" smtClean="0"/>
              <a:t>urči druh zájmena: žádný</a:t>
            </a:r>
          </a:p>
          <a:p>
            <a:r>
              <a:rPr lang="cs-CZ" sz="2200" dirty="0" smtClean="0"/>
              <a:t>doplň tvar zájmena ona: neviděl jsem .......</a:t>
            </a:r>
          </a:p>
          <a:p>
            <a:r>
              <a:rPr lang="cs-CZ" sz="2200" dirty="0" smtClean="0"/>
              <a:t>doplň tvar zájmena já: dívej se na .......</a:t>
            </a:r>
          </a:p>
          <a:p>
            <a:r>
              <a:rPr lang="cs-CZ" sz="2200" dirty="0" smtClean="0"/>
              <a:t>doplň tvar zájmena on: ........ to nepovím</a:t>
            </a:r>
          </a:p>
          <a:p>
            <a:r>
              <a:rPr lang="cs-CZ" sz="2200" dirty="0" smtClean="0"/>
              <a:t>doplň tvar zájmena náš: na ......... cestu</a:t>
            </a:r>
          </a:p>
          <a:p>
            <a:r>
              <a:rPr lang="cs-CZ" sz="2200" dirty="0" smtClean="0"/>
              <a:t>doplň tvar zájmena váš: o ........ vedoucích</a:t>
            </a:r>
          </a:p>
          <a:p>
            <a:endParaRPr lang="cs-CZ" dirty="0"/>
          </a:p>
        </p:txBody>
      </p:sp>
      <p:graphicFrame>
        <p:nvGraphicFramePr>
          <p:cNvPr id="10" name="Zástupný symbol pro obsah 6"/>
          <p:cNvGraphicFramePr>
            <a:graphicFrameLocks/>
          </p:cNvGraphicFramePr>
          <p:nvPr/>
        </p:nvGraphicFramePr>
        <p:xfrm>
          <a:off x="4495800" y="2286000"/>
          <a:ext cx="4648200" cy="4114803"/>
        </p:xfrm>
        <a:graphic>
          <a:graphicData uri="http://schemas.openxmlformats.org/drawingml/2006/table">
            <a:tbl>
              <a:tblPr/>
              <a:tblGrid>
                <a:gridCol w="581025"/>
                <a:gridCol w="581025"/>
                <a:gridCol w="581025"/>
                <a:gridCol w="581025"/>
                <a:gridCol w="581025"/>
                <a:gridCol w="581025"/>
                <a:gridCol w="581025"/>
                <a:gridCol w="581025"/>
              </a:tblGrid>
              <a:tr h="587829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Á</a:t>
                      </a:r>
                      <a:endParaRPr lang="cs-CZ" sz="2400" dirty="0"/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</a:t>
                      </a:r>
                      <a:endParaRPr lang="cs-CZ" sz="2400" dirty="0"/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C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Í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78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Z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Á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P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O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R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N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É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78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J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I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878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M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Ě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78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J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E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M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U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78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N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A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Š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I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78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V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A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Š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I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Arial"/>
                          <a:ea typeface="Times New Roman"/>
                          <a:cs typeface="Times New Roman"/>
                        </a:rPr>
                        <a:t>CH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Vyhledejte zájmena a určete jejich pád.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0" y="1589567"/>
            <a:ext cx="4495800" cy="45720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My už tam nechceme jít.</a:t>
            </a:r>
          </a:p>
          <a:p>
            <a:r>
              <a:rPr lang="cs-CZ" dirty="0" smtClean="0"/>
              <a:t>Podej mi to.</a:t>
            </a:r>
          </a:p>
          <a:p>
            <a:r>
              <a:rPr lang="cs-CZ" dirty="0" smtClean="0"/>
              <a:t>Chtěl jsem to mít už za sebou.</a:t>
            </a:r>
          </a:p>
          <a:p>
            <a:r>
              <a:rPr lang="cs-CZ" dirty="0" smtClean="0"/>
              <a:t>Zavolal jsem mu.</a:t>
            </a:r>
          </a:p>
          <a:p>
            <a:r>
              <a:rPr lang="cs-CZ" dirty="0" smtClean="0"/>
              <a:t>Čemu se divíš?</a:t>
            </a:r>
          </a:p>
          <a:p>
            <a:r>
              <a:rPr lang="cs-CZ" dirty="0" smtClean="0"/>
              <a:t>Nic neviděl.</a:t>
            </a:r>
          </a:p>
          <a:p>
            <a:r>
              <a:rPr lang="cs-CZ" dirty="0" smtClean="0"/>
              <a:t>Někdo několikrát zapískal.</a:t>
            </a:r>
          </a:p>
          <a:p>
            <a:r>
              <a:rPr lang="cs-CZ" dirty="0" smtClean="0"/>
              <a:t>Přede všemi mě pochválil.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 pád</a:t>
            </a:r>
          </a:p>
          <a:p>
            <a:r>
              <a:rPr lang="cs-CZ" dirty="0" smtClean="0"/>
              <a:t>3. pád</a:t>
            </a:r>
          </a:p>
          <a:p>
            <a:r>
              <a:rPr lang="cs-CZ" dirty="0" smtClean="0"/>
              <a:t>1. pád</a:t>
            </a:r>
          </a:p>
          <a:p>
            <a:r>
              <a:rPr lang="cs-CZ" dirty="0" smtClean="0"/>
              <a:t>7. pád</a:t>
            </a:r>
          </a:p>
          <a:p>
            <a:r>
              <a:rPr lang="cs-CZ" dirty="0" smtClean="0"/>
              <a:t>3. pád</a:t>
            </a:r>
          </a:p>
          <a:p>
            <a:r>
              <a:rPr lang="cs-CZ" dirty="0" smtClean="0"/>
              <a:t>3. pád</a:t>
            </a:r>
          </a:p>
          <a:p>
            <a:r>
              <a:rPr lang="cs-CZ" dirty="0" smtClean="0"/>
              <a:t>4. pád</a:t>
            </a:r>
          </a:p>
          <a:p>
            <a:r>
              <a:rPr lang="cs-CZ" dirty="0" smtClean="0"/>
              <a:t>1. pád</a:t>
            </a:r>
          </a:p>
          <a:p>
            <a:r>
              <a:rPr lang="cs-CZ" dirty="0" smtClean="0"/>
              <a:t>7. pád; 3. pád</a:t>
            </a:r>
          </a:p>
          <a:p>
            <a:endParaRPr lang="cs-CZ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81000" y="2057400"/>
            <a:ext cx="533400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143000" y="2514600"/>
            <a:ext cx="533400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905000" y="2971800"/>
            <a:ext cx="381000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57200" y="3429000"/>
            <a:ext cx="914400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286000" y="3886200"/>
            <a:ext cx="533400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57200" y="4343400"/>
            <a:ext cx="838200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81000" y="4876800"/>
            <a:ext cx="533400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81000" y="5334000"/>
            <a:ext cx="1066800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1371600" y="5867400"/>
            <a:ext cx="762000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209800" y="5867400"/>
            <a:ext cx="533400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600" dirty="0" smtClean="0"/>
              <a:t>Zformulujte legendu k následující doplňovačce:</a:t>
            </a:r>
            <a:endParaRPr lang="cs-CZ" sz="36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514600" y="2286000"/>
          <a:ext cx="3175000" cy="2819400"/>
        </p:xfrm>
        <a:graphic>
          <a:graphicData uri="http://schemas.openxmlformats.org/drawingml/2006/table">
            <a:tbl>
              <a:tblPr/>
              <a:tblGrid>
                <a:gridCol w="635000"/>
                <a:gridCol w="635000"/>
                <a:gridCol w="635000"/>
                <a:gridCol w="635000"/>
                <a:gridCol w="635000"/>
              </a:tblGrid>
              <a:tr h="56388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388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388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56388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388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Elipsa 34"/>
          <p:cNvSpPr/>
          <p:nvPr/>
        </p:nvSpPr>
        <p:spPr>
          <a:xfrm>
            <a:off x="5562600" y="4495800"/>
            <a:ext cx="457200" cy="533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5562600" y="3810000"/>
            <a:ext cx="457200" cy="533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4648200" y="3810000"/>
            <a:ext cx="457200" cy="533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2209800" y="3810000"/>
            <a:ext cx="457200" cy="533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1295400" y="3810000"/>
            <a:ext cx="457200" cy="533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5562600" y="3124200"/>
            <a:ext cx="457200" cy="533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4648200" y="3124200"/>
            <a:ext cx="457200" cy="533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3810000" y="3124200"/>
            <a:ext cx="457200" cy="533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371600" y="3124200"/>
            <a:ext cx="457200" cy="533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V </a:t>
            </a:r>
            <a:r>
              <a:rPr lang="cs-CZ" sz="3600" dirty="0" err="1" smtClean="0"/>
              <a:t>osmisměrce</a:t>
            </a:r>
            <a:r>
              <a:rPr lang="cs-CZ" sz="3600" dirty="0" smtClean="0"/>
              <a:t> vyhledejte pouze neurčitá zájmena, mohou být v různých tvarech:</a:t>
            </a:r>
            <a:endParaRPr lang="cs-CZ" sz="36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04801" y="1600199"/>
          <a:ext cx="5867400" cy="4952999"/>
        </p:xfrm>
        <a:graphic>
          <a:graphicData uri="http://schemas.openxmlformats.org/drawingml/2006/table">
            <a:tbl>
              <a:tblPr/>
              <a:tblGrid>
                <a:gridCol w="838200"/>
                <a:gridCol w="838200"/>
                <a:gridCol w="838200"/>
                <a:gridCol w="838200"/>
                <a:gridCol w="838200"/>
                <a:gridCol w="838200"/>
                <a:gridCol w="838200"/>
              </a:tblGrid>
              <a:tr h="697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96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CH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7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7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7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7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7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100" dirty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 rot="5400000">
            <a:off x="-876300" y="3390900"/>
            <a:ext cx="327660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447800" y="1905000"/>
            <a:ext cx="457200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838200" y="1905000"/>
            <a:ext cx="3505200" cy="312420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600200" y="2590800"/>
            <a:ext cx="441960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048000" y="3276600"/>
            <a:ext cx="2895600" cy="236220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10800000">
            <a:off x="609600" y="4724400"/>
            <a:ext cx="289560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10800000">
            <a:off x="609600" y="5486400"/>
            <a:ext cx="449580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10800000">
            <a:off x="533400" y="6172200"/>
            <a:ext cx="541020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6324600" y="1600200"/>
            <a:ext cx="290938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Nápověda: </a:t>
            </a:r>
          </a:p>
          <a:p>
            <a:r>
              <a:rPr lang="cs-CZ" sz="2200" dirty="0" smtClean="0"/>
              <a:t>V </a:t>
            </a:r>
            <a:r>
              <a:rPr lang="cs-CZ" sz="2200" dirty="0" err="1" smtClean="0"/>
              <a:t>osmisměrce</a:t>
            </a:r>
            <a:r>
              <a:rPr lang="cs-CZ" sz="2200" dirty="0" smtClean="0"/>
              <a:t> </a:t>
            </a:r>
          </a:p>
          <a:p>
            <a:r>
              <a:rPr lang="cs-CZ" sz="2200" dirty="0" smtClean="0"/>
              <a:t>je 8 neurčitých zájmen.</a:t>
            </a:r>
          </a:p>
          <a:p>
            <a:endParaRPr lang="cs-CZ" sz="2200" dirty="0" smtClean="0"/>
          </a:p>
          <a:p>
            <a:r>
              <a:rPr lang="cs-CZ" sz="2200" b="1" dirty="0" smtClean="0"/>
              <a:t>Tajenku</a:t>
            </a:r>
            <a:r>
              <a:rPr lang="cs-CZ" sz="2200" dirty="0" smtClean="0"/>
              <a:t> (písmena, která</a:t>
            </a:r>
          </a:p>
          <a:p>
            <a:r>
              <a:rPr lang="cs-CZ" sz="2200" dirty="0" smtClean="0"/>
              <a:t>po vyškrtání všech </a:t>
            </a:r>
          </a:p>
          <a:p>
            <a:r>
              <a:rPr lang="cs-CZ" sz="2200" dirty="0" smtClean="0"/>
              <a:t>neurčitých zájmen</a:t>
            </a:r>
          </a:p>
          <a:p>
            <a:r>
              <a:rPr lang="cs-CZ" sz="2200" dirty="0" err="1" smtClean="0"/>
              <a:t>zbydou</a:t>
            </a:r>
            <a:r>
              <a:rPr lang="cs-CZ" sz="2200" dirty="0" smtClean="0"/>
              <a:t>) </a:t>
            </a:r>
            <a:r>
              <a:rPr lang="cs-CZ" sz="2200" b="1" dirty="0" smtClean="0"/>
              <a:t>použijte ve </a:t>
            </a:r>
          </a:p>
          <a:p>
            <a:r>
              <a:rPr lang="cs-CZ" sz="2200" b="1" dirty="0" smtClean="0"/>
              <a:t>větě.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4" grpId="0" animBg="1"/>
      <p:bldP spid="33" grpId="0" animBg="1"/>
      <p:bldP spid="32" grpId="0" animBg="1"/>
      <p:bldP spid="31" grpId="0" animBg="1"/>
      <p:bldP spid="30" grpId="0" animBg="1"/>
      <p:bldP spid="29" grpId="0" animBg="1"/>
      <p:bldP spid="28" grpId="0" animBg="1"/>
      <p:bldP spid="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Vyhledejte v textu zájmena a určete jejich druh: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905000"/>
            <a:ext cx="9144000" cy="4953000"/>
          </a:xfrm>
        </p:spPr>
        <p:txBody>
          <a:bodyPr>
            <a:noAutofit/>
          </a:bodyPr>
          <a:lstStyle/>
          <a:p>
            <a:r>
              <a:rPr lang="cs-CZ" sz="2300" b="1" dirty="0" smtClean="0"/>
              <a:t>PŘÍČINY VÁLEK MEZI EVROPSKÝMI PANOVNÍKY.</a:t>
            </a:r>
            <a:r>
              <a:rPr lang="cs-CZ" sz="2300" dirty="0" smtClean="0"/>
              <a:t/>
            </a:r>
            <a:br>
              <a:rPr lang="cs-CZ" sz="2300" dirty="0" smtClean="0"/>
            </a:br>
            <a:endParaRPr lang="cs-CZ" sz="2300" dirty="0" smtClean="0"/>
          </a:p>
          <a:p>
            <a:pPr>
              <a:buNone/>
            </a:pPr>
            <a:r>
              <a:rPr lang="cs-CZ" sz="2300" dirty="0" smtClean="0"/>
              <a:t>	</a:t>
            </a:r>
            <a:r>
              <a:rPr lang="cs-CZ" sz="2300" dirty="0" err="1" smtClean="0"/>
              <a:t>Poslušen</a:t>
            </a:r>
            <a:r>
              <a:rPr lang="cs-CZ" sz="2300" dirty="0" smtClean="0"/>
              <a:t> rozkazů Jeho Blahorodí, vyprávěl jsem mu o revoluci za prince oranžského, o dlouhé válce s Francií, do níž se onen princ pustil a již obnovila jeho nástupkyně, nynější královna. Do té války jsou zapleteny největší mocnosti křesťanstva a dosud trvá. Na jeho žádost jsem vypočítal, že v jejím průběhu padl snad nějaký milión </a:t>
            </a:r>
            <a:r>
              <a:rPr lang="cs-CZ" sz="2300" dirty="0" err="1" smtClean="0"/>
              <a:t>Jahuů</a:t>
            </a:r>
            <a:r>
              <a:rPr lang="cs-CZ" sz="2300" dirty="0" smtClean="0"/>
              <a:t>. Dobyto bylo možná sta nebo více měst a pětkrát tolik lodí bylo spáleno nebo potopeno.</a:t>
            </a:r>
            <a:br>
              <a:rPr lang="cs-CZ" sz="2300" dirty="0" smtClean="0"/>
            </a:br>
            <a:r>
              <a:rPr lang="cs-CZ" sz="2300" dirty="0" smtClean="0"/>
              <a:t>Tázal se mě, co bývá příčinou nebo pohnutkou k tomu, že se jedna země dá do války s druhou. Řekl jsem, že je jich bez počtu. Zmíním se toliko o několika nejhlavnějších. </a:t>
            </a:r>
          </a:p>
          <a:p>
            <a:pPr algn="r">
              <a:buNone/>
            </a:pPr>
            <a:r>
              <a:rPr lang="cs-CZ" sz="2300" dirty="0" err="1" smtClean="0"/>
              <a:t>Jonathan</a:t>
            </a:r>
            <a:r>
              <a:rPr lang="cs-CZ" sz="2300" dirty="0" smtClean="0"/>
              <a:t> </a:t>
            </a:r>
            <a:r>
              <a:rPr lang="cs-CZ" sz="2300" dirty="0" err="1" smtClean="0"/>
              <a:t>Swift</a:t>
            </a:r>
            <a:r>
              <a:rPr lang="cs-CZ" sz="2300" dirty="0" smtClean="0"/>
              <a:t>: </a:t>
            </a:r>
            <a:r>
              <a:rPr lang="cs-CZ" sz="2300" dirty="0" err="1" smtClean="0"/>
              <a:t>Gulliverovy</a:t>
            </a:r>
            <a:r>
              <a:rPr lang="cs-CZ" sz="2300" dirty="0" smtClean="0"/>
              <a:t> cesty</a:t>
            </a:r>
            <a:br>
              <a:rPr lang="cs-CZ" sz="2300" dirty="0" smtClean="0"/>
            </a:br>
            <a:r>
              <a:rPr lang="cs-CZ" sz="2300" dirty="0" smtClean="0"/>
              <a:t/>
            </a:r>
            <a:br>
              <a:rPr lang="cs-CZ" sz="2300" dirty="0" smtClean="0"/>
            </a:br>
            <a:endParaRPr lang="cs-CZ" sz="23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362200" y="3048000"/>
            <a:ext cx="609600" cy="0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943600" y="3048000"/>
            <a:ext cx="381000" cy="0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029200" y="3429000"/>
            <a:ext cx="381000" cy="0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791200" y="3429000"/>
            <a:ext cx="609600" cy="0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924800" y="3429000"/>
            <a:ext cx="381000" cy="0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447800" y="3810000"/>
            <a:ext cx="533400" cy="0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867400" y="3810000"/>
            <a:ext cx="304800" cy="0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5867400" y="4114800"/>
            <a:ext cx="457200" cy="0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914400" y="4495800"/>
            <a:ext cx="609600" cy="0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810000" y="4495800"/>
            <a:ext cx="838200" cy="0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1066800" y="5181600"/>
            <a:ext cx="304800" cy="0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1447800" y="5181600"/>
            <a:ext cx="381000" cy="0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1905000" y="5181600"/>
            <a:ext cx="381000" cy="0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6019800" y="5181600"/>
            <a:ext cx="609600" cy="0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7086600" y="5181600"/>
            <a:ext cx="304800" cy="0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4800600" y="5562600"/>
            <a:ext cx="457200" cy="0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7467600" y="5562600"/>
            <a:ext cx="304800" cy="0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3300" dirty="0" smtClean="0"/>
          </a:p>
          <a:p>
            <a:pPr algn="ctr">
              <a:buNone/>
            </a:pPr>
            <a:endParaRPr lang="cs-CZ" sz="3300" dirty="0" smtClean="0"/>
          </a:p>
          <a:p>
            <a:pPr algn="ctr">
              <a:buNone/>
            </a:pPr>
            <a:r>
              <a:rPr lang="cs-CZ" sz="3600" dirty="0" smtClean="0"/>
              <a:t>Učebnice strany 15-19.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POUŽITÁ LITERATURA: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STYBLÍK</a:t>
            </a:r>
            <a:r>
              <a:rPr lang="cs-CZ" dirty="0" smtClean="0"/>
              <a:t>, V.  a kol. Český jazyk pro 7. ročník ZŠ, </a:t>
            </a:r>
            <a:r>
              <a:rPr lang="cs-CZ" dirty="0" smtClean="0"/>
              <a:t>SPN.</a:t>
            </a:r>
          </a:p>
          <a:p>
            <a:r>
              <a:rPr lang="cs-CZ" dirty="0" smtClean="0"/>
              <a:t>SWIFT, </a:t>
            </a:r>
            <a:r>
              <a:rPr lang="cs-CZ" dirty="0" err="1" smtClean="0"/>
              <a:t>Jonathan</a:t>
            </a:r>
            <a:r>
              <a:rPr lang="cs-CZ" dirty="0" smtClean="0"/>
              <a:t>. </a:t>
            </a:r>
            <a:r>
              <a:rPr lang="cs-CZ" dirty="0" err="1" smtClean="0"/>
              <a:t>Gulliverovy</a:t>
            </a:r>
            <a:r>
              <a:rPr lang="cs-CZ" dirty="0" smtClean="0"/>
              <a:t> cesty.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0000"/>
                <a:satMod val="155000"/>
              </a:schemeClr>
            </a:gs>
            <a:gs pos="65000">
              <a:schemeClr val="phClr">
                <a:shade val="85000"/>
                <a:satMod val="155000"/>
              </a:schemeClr>
            </a:gs>
            <a:gs pos="100000">
              <a:schemeClr val="phClr">
                <a:shade val="95000"/>
                <a:satMod val="155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prstMaterial="matte">
            <a:bevelT h="22225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0000"/>
                <a:satMod val="155000"/>
              </a:schemeClr>
            </a:gs>
            <a:gs pos="35000">
              <a:schemeClr val="phClr">
                <a:shade val="75000"/>
                <a:satMod val="155000"/>
              </a:schemeClr>
            </a:gs>
            <a:gs pos="100000">
              <a:schemeClr val="phClr">
                <a:tint val="80000"/>
                <a:satMod val="255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AC6DD24B17643A43B5911557F59D23340400899CD97D2199F748BA22A48D93649A64" ma:contentTypeVersion="31" ma:contentTypeDescription="Create a new document." ma:contentTypeScope="" ma:versionID="9e1ac57e4c2658fe23858d96be6d3be6"/>
</file>

<file path=customXml/item2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/>
</file>

<file path=customXml/itemProps1.xml><?xml version="1.0" encoding="utf-8"?>
<ds:datastoreItem xmlns:ds="http://schemas.openxmlformats.org/officeDocument/2006/customXml" ds:itemID="{3751AF84-E8A5-41EA-BD18-80D799A7C223}">
  <ds:schemaRefs>
    <ds:schemaRef ds:uri="http://schemas.microsoft.com/office/2006/metadata/contentType"/>
    <ds:schemaRef ds:uri="http://schemas.microsoft.com/office/2006/metadata/properties/metaAttributes"/>
  </ds:schemaRefs>
</ds:datastoreItem>
</file>

<file path=customXml/itemProps2.xml><?xml version="1.0" encoding="utf-8"?>
<ds:datastoreItem xmlns:ds="http://schemas.openxmlformats.org/officeDocument/2006/customXml" ds:itemID="{8292C34A-8A6E-4491-AC6C-F77D3E5DFB7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D08E572-6EE0-4F2F-8A1D-2C0B4F7DB24D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598</Words>
  <Application>Microsoft Office PowerPoint</Application>
  <PresentationFormat>Předvádění na obrazovce (4:3)</PresentationFormat>
  <Paragraphs>238</Paragraphs>
  <Slides>13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Median</vt:lpstr>
      <vt:lpstr>Snímek 1</vt:lpstr>
      <vt:lpstr>ZÁJMENA</vt:lpstr>
      <vt:lpstr>Co jsou vlastně zájmena?</vt:lpstr>
      <vt:lpstr>Podtržená slova nahraďte zájmeny:</vt:lpstr>
      <vt:lpstr>Doplňte správné tvary podle kontextu.</vt:lpstr>
      <vt:lpstr>Určete druhy zájmen: </vt:lpstr>
      <vt:lpstr>Vyřešte křížovku:</vt:lpstr>
      <vt:lpstr>Vyhledejte zájmena a určete jejich pád.</vt:lpstr>
      <vt:lpstr>Zformulujte legendu k následující doplňovačce:</vt:lpstr>
      <vt:lpstr>V osmisměrce vyhledejte pouze neurčitá zájmena, mohou být v různých tvarech:</vt:lpstr>
      <vt:lpstr>Vyhledejte v textu zájmena a určete jejich druh:</vt:lpstr>
      <vt:lpstr>Procvičení: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modified xsi:type="dcterms:W3CDTF">2012-08-18T12:07:59Z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TC101671259990</vt:lpwstr>
  </property>
</Properties>
</file>