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8D34B23-79C3-44C9-9594-1A77779E54DC}">
          <p14:sldIdLst>
            <p14:sldId id="257"/>
            <p14:sldId id="261"/>
            <p14:sldId id="258"/>
            <p14:sldId id="260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VY_32_INOVACE_5A07M3_Bod, přímka, úsečka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Bod, přímka</a:t>
          </a:r>
          <a:r>
            <a:rPr lang="cs-CZ" smtClean="0"/>
            <a:t>, úsečka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 </a:t>
          </a:r>
          <a:r>
            <a:rPr lang="cs-CZ" dirty="0" smtClean="0"/>
            <a:t>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1E7D21-1E02-4E7C-AFF6-E21925E6A9FC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3A0DB4F-F45A-42B4-8BDC-F67DB2E88EF8}" type="presOf" srcId="{C73C7642-F245-4585-8F88-243F9FAEF6CA}" destId="{59F530CB-4999-43B3-A00D-6AB53886BD77}" srcOrd="1" destOrd="0" presId="urn:microsoft.com/office/officeart/2005/8/layout/target3"/>
    <dgm:cxn modelId="{0AE637BA-26A1-4E21-AA61-3FED702933C3}" type="presOf" srcId="{FBBFC3EA-9D9D-4F3A-BEA6-9C2C0E46BF20}" destId="{832BF48F-0145-4429-9E02-8FCA946CCE9E}" srcOrd="1" destOrd="0" presId="urn:microsoft.com/office/officeart/2005/8/layout/target3"/>
    <dgm:cxn modelId="{008F8C9A-F86C-4C67-96E8-005B9D8B102D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EFB3BEB-2394-444A-A5D2-32FA68B50D3B}" type="presOf" srcId="{019433A1-1324-4DE1-9E6F-32B851095F74}" destId="{E7297F21-D4FD-4A41-AE58-814D01A6B5E7}" srcOrd="1" destOrd="0" presId="urn:microsoft.com/office/officeart/2005/8/layout/target3"/>
    <dgm:cxn modelId="{C2294A37-65AD-4ACF-9C32-890DFF9C762F}" type="presOf" srcId="{EBC41103-E2E5-4D48-9B4B-425520D3D098}" destId="{3BA01B75-849B-4716-8BCD-084A86FF328F}" srcOrd="0" destOrd="0" presId="urn:microsoft.com/office/officeart/2005/8/layout/target3"/>
    <dgm:cxn modelId="{2323D31E-4EFE-4BBD-8ED5-0F7FEA17F65D}" type="presOf" srcId="{445C7998-7549-48B0-BD68-D4F0167F02E5}" destId="{4D19AB04-24FA-40C2-B203-52AE3D15E171}" srcOrd="1" destOrd="0" presId="urn:microsoft.com/office/officeart/2005/8/layout/target3"/>
    <dgm:cxn modelId="{272087E5-65F3-4994-907A-3EAFCA974B36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C7734EA-6A68-43C2-B839-D686D9A76EF8}" type="presOf" srcId="{445C7998-7549-48B0-BD68-D4F0167F02E5}" destId="{BC35EE03-4121-4EF9-923D-7CB6D30D358D}" srcOrd="0" destOrd="0" presId="urn:microsoft.com/office/officeart/2005/8/layout/target3"/>
    <dgm:cxn modelId="{2470B51A-BDA5-4682-90CE-4EAD580A6D99}" type="presOf" srcId="{EBC41103-E2E5-4D48-9B4B-425520D3D098}" destId="{A27B6496-BF1B-4384-9217-9659064D5D6A}" srcOrd="1" destOrd="0" presId="urn:microsoft.com/office/officeart/2005/8/layout/target3"/>
    <dgm:cxn modelId="{C9A6098E-A720-4A71-BA6B-4E97D011F29F}" type="presOf" srcId="{C73C7642-F245-4585-8F88-243F9FAEF6CA}" destId="{9A9B6F4F-B6FF-4F2D-B640-A8473E58952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956DA0A-2CD8-4F5E-AF0B-13442FAAB254}" type="presParOf" srcId="{71045F8C-00FA-488E-A7BD-E2E6753D979D}" destId="{3577EC6B-C980-4F34-8C69-4365E7B8FC8C}" srcOrd="0" destOrd="0" presId="urn:microsoft.com/office/officeart/2005/8/layout/target3"/>
    <dgm:cxn modelId="{423219EB-BC14-4203-B1D2-E0B18D42FCA9}" type="presParOf" srcId="{71045F8C-00FA-488E-A7BD-E2E6753D979D}" destId="{6940EB87-DC1D-4BC3-9408-9AC2E1FFC039}" srcOrd="1" destOrd="0" presId="urn:microsoft.com/office/officeart/2005/8/layout/target3"/>
    <dgm:cxn modelId="{D552A87D-598B-4936-8B2A-8FE99471815C}" type="presParOf" srcId="{71045F8C-00FA-488E-A7BD-E2E6753D979D}" destId="{BC35EE03-4121-4EF9-923D-7CB6D30D358D}" srcOrd="2" destOrd="0" presId="urn:microsoft.com/office/officeart/2005/8/layout/target3"/>
    <dgm:cxn modelId="{24768D88-013B-4568-8112-331147D0625B}" type="presParOf" srcId="{71045F8C-00FA-488E-A7BD-E2E6753D979D}" destId="{C95EEA27-3CBF-4645-A92D-9D8AF5C1CBFC}" srcOrd="3" destOrd="0" presId="urn:microsoft.com/office/officeart/2005/8/layout/target3"/>
    <dgm:cxn modelId="{BE3DECC9-726D-4563-9B17-4C756F4B4D17}" type="presParOf" srcId="{71045F8C-00FA-488E-A7BD-E2E6753D979D}" destId="{851BB866-B6AE-4566-893F-4C635BA974FC}" srcOrd="4" destOrd="0" presId="urn:microsoft.com/office/officeart/2005/8/layout/target3"/>
    <dgm:cxn modelId="{C35F2789-F90D-4607-9F38-C48CD8004CCE}" type="presParOf" srcId="{71045F8C-00FA-488E-A7BD-E2E6753D979D}" destId="{643EA938-EDE0-4533-ACCC-D2BD6F3A527C}" srcOrd="5" destOrd="0" presId="urn:microsoft.com/office/officeart/2005/8/layout/target3"/>
    <dgm:cxn modelId="{AC2E1BE7-195A-43EA-9CE7-1113B25AA096}" type="presParOf" srcId="{71045F8C-00FA-488E-A7BD-E2E6753D979D}" destId="{92F31B18-D66D-4CC7-89B9-378928DE877D}" srcOrd="6" destOrd="0" presId="urn:microsoft.com/office/officeart/2005/8/layout/target3"/>
    <dgm:cxn modelId="{27556F15-88F5-4B7A-ABC7-8C91762A5F58}" type="presParOf" srcId="{71045F8C-00FA-488E-A7BD-E2E6753D979D}" destId="{902074E1-B931-4618-97F1-FADBE82E9C3C}" srcOrd="7" destOrd="0" presId="urn:microsoft.com/office/officeart/2005/8/layout/target3"/>
    <dgm:cxn modelId="{0CE38203-7DA4-4555-9ABA-177CC8F4CA9D}" type="presParOf" srcId="{71045F8C-00FA-488E-A7BD-E2E6753D979D}" destId="{A3817367-F2BC-482F-8832-FA00B51DCCF3}" srcOrd="8" destOrd="0" presId="urn:microsoft.com/office/officeart/2005/8/layout/target3"/>
    <dgm:cxn modelId="{6B940C87-6BEB-4CEF-A13E-71BAB6746404}" type="presParOf" srcId="{71045F8C-00FA-488E-A7BD-E2E6753D979D}" destId="{2DD79E57-A63E-47D4-A1AB-6DF333476AD4}" srcOrd="9" destOrd="0" presId="urn:microsoft.com/office/officeart/2005/8/layout/target3"/>
    <dgm:cxn modelId="{8CB603D6-88F9-4F1B-A06F-081626995400}" type="presParOf" srcId="{71045F8C-00FA-488E-A7BD-E2E6753D979D}" destId="{648967D3-ED80-4214-8D87-4E7012561E4A}" srcOrd="10" destOrd="0" presId="urn:microsoft.com/office/officeart/2005/8/layout/target3"/>
    <dgm:cxn modelId="{A19A52DD-52E3-4D28-BF82-7F5E5A8F437C}" type="presParOf" srcId="{71045F8C-00FA-488E-A7BD-E2E6753D979D}" destId="{9A9B6F4F-B6FF-4F2D-B640-A8473E589523}" srcOrd="11" destOrd="0" presId="urn:microsoft.com/office/officeart/2005/8/layout/target3"/>
    <dgm:cxn modelId="{D6C4AFC2-6FEE-4B76-9A19-D78192E0BF37}" type="presParOf" srcId="{71045F8C-00FA-488E-A7BD-E2E6753D979D}" destId="{13BD0FAF-9F2C-4708-9E63-A8E8E5252943}" srcOrd="12" destOrd="0" presId="urn:microsoft.com/office/officeart/2005/8/layout/target3"/>
    <dgm:cxn modelId="{51A9B38A-AD7F-47E2-B99B-15FD60903062}" type="presParOf" srcId="{71045F8C-00FA-488E-A7BD-E2E6753D979D}" destId="{6821E7C9-5E4B-45FA-8F82-01E6F26FAA25}" srcOrd="13" destOrd="0" presId="urn:microsoft.com/office/officeart/2005/8/layout/target3"/>
    <dgm:cxn modelId="{26C2A2C2-0F50-4653-BF16-89181268539D}" type="presParOf" srcId="{71045F8C-00FA-488E-A7BD-E2E6753D979D}" destId="{3BA01B75-849B-4716-8BCD-084A86FF328F}" srcOrd="14" destOrd="0" presId="urn:microsoft.com/office/officeart/2005/8/layout/target3"/>
    <dgm:cxn modelId="{A3F45577-34DF-4C85-8F70-79D3F12C176B}" type="presParOf" srcId="{71045F8C-00FA-488E-A7BD-E2E6753D979D}" destId="{4D19AB04-24FA-40C2-B203-52AE3D15E171}" srcOrd="15" destOrd="0" presId="urn:microsoft.com/office/officeart/2005/8/layout/target3"/>
    <dgm:cxn modelId="{0FE9C839-44D6-45E4-9CA6-047570763B37}" type="presParOf" srcId="{71045F8C-00FA-488E-A7BD-E2E6753D979D}" destId="{832BF48F-0145-4429-9E02-8FCA946CCE9E}" srcOrd="16" destOrd="0" presId="urn:microsoft.com/office/officeart/2005/8/layout/target3"/>
    <dgm:cxn modelId="{0C98C59E-EFFD-49D6-B438-7F82691B36A7}" type="presParOf" srcId="{71045F8C-00FA-488E-A7BD-E2E6753D979D}" destId="{E7297F21-D4FD-4A41-AE58-814D01A6B5E7}" srcOrd="17" destOrd="0" presId="urn:microsoft.com/office/officeart/2005/8/layout/target3"/>
    <dgm:cxn modelId="{77A05257-2E04-46EF-9DE7-90F8C9F6EB77}" type="presParOf" srcId="{71045F8C-00FA-488E-A7BD-E2E6753D979D}" destId="{59F530CB-4999-43B3-A00D-6AB53886BD77}" srcOrd="18" destOrd="0" presId="urn:microsoft.com/office/officeart/2005/8/layout/target3"/>
    <dgm:cxn modelId="{C95580FA-F500-4747-8CD2-77738BBBF6A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VY_32_INOVACE_5A07M3_Bod, přímka, úsečka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Bod, přímka</a:t>
          </a:r>
          <a:r>
            <a:rPr lang="cs-CZ" sz="1800" kern="1200" smtClean="0"/>
            <a:t>, úsečka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 </a:t>
          </a:r>
          <a:r>
            <a:rPr lang="cs-CZ" sz="1800" kern="1200" dirty="0" smtClean="0"/>
            <a:t>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0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231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332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387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417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824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306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468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851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369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7F39-1D61-4493-B882-F773186043F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D4A8A-8B7A-43C6-9784-A87D4845A6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054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73064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179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Prezentace geometrického učiva na interaktivní tabuli</a:t>
            </a:r>
          </a:p>
          <a:p>
            <a:pPr marL="0" indent="0">
              <a:buNone/>
            </a:pPr>
            <a:r>
              <a:rPr lang="cs-CZ" sz="2400" dirty="0" smtClean="0"/>
              <a:t>Pomůcky: provázek, špejle, geometrické tvary a písmena </a:t>
            </a:r>
            <a:r>
              <a:rPr lang="cs-CZ" sz="2400" dirty="0" smtClean="0"/>
              <a:t>            na </a:t>
            </a:r>
            <a:r>
              <a:rPr lang="cs-CZ" sz="2400" dirty="0" smtClean="0"/>
              <a:t>popisky pro modelování</a:t>
            </a:r>
          </a:p>
          <a:p>
            <a:pPr marL="0" indent="0">
              <a:buNone/>
            </a:pPr>
            <a:r>
              <a:rPr lang="cs-CZ" sz="2400" dirty="0" smtClean="0"/>
              <a:t>Inovace: </a:t>
            </a:r>
            <a:r>
              <a:rPr lang="cs-CZ" sz="2400" dirty="0" smtClean="0"/>
              <a:t>Názorně </a:t>
            </a:r>
            <a:r>
              <a:rPr lang="cs-CZ" sz="2400" dirty="0" smtClean="0"/>
              <a:t>shrne a utřídí probíraná geometrické učivo, podpoří představivost </a:t>
            </a:r>
            <a:r>
              <a:rPr lang="cs-CZ" sz="2400" dirty="0" smtClean="0"/>
              <a:t>žáků.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</a:t>
            </a:r>
            <a:r>
              <a:rPr lang="cs-CZ" sz="2400" dirty="0" smtClean="0"/>
              <a:t>– vše </a:t>
            </a:r>
            <a:r>
              <a:rPr lang="cs-CZ" sz="2400" dirty="0" smtClean="0"/>
              <a:t>o bodu, žáci totéž modelují z </a:t>
            </a:r>
            <a:r>
              <a:rPr lang="cs-CZ" sz="2400" dirty="0" smtClean="0"/>
              <a:t>pomůcek.</a:t>
            </a: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Snímek – vše o přímce</a:t>
            </a:r>
            <a:r>
              <a:rPr lang="cs-CZ" sz="2400" dirty="0"/>
              <a:t>, žáci totéž modelují z </a:t>
            </a:r>
            <a:r>
              <a:rPr lang="cs-CZ" sz="2400" dirty="0" smtClean="0"/>
              <a:t>pomůcek.</a:t>
            </a: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Snímek – vše </a:t>
            </a:r>
            <a:r>
              <a:rPr lang="cs-CZ" sz="2400" dirty="0"/>
              <a:t>o úsečce, žáci totéž modelují z </a:t>
            </a:r>
            <a:r>
              <a:rPr lang="cs-CZ" sz="2400" dirty="0" smtClean="0"/>
              <a:t>pomůcek.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01992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64807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Vyznačování </a:t>
            </a:r>
            <a:r>
              <a:rPr lang="cs-CZ" sz="3200" dirty="0" smtClean="0">
                <a:solidFill>
                  <a:srgbClr val="FF0000"/>
                </a:solidFill>
              </a:rPr>
              <a:t>bodů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				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>
                <a:solidFill>
                  <a:srgbClr val="FF0000"/>
                </a:solidFill>
              </a:rPr>
              <a:t>		</a:t>
            </a:r>
            <a:r>
              <a:rPr lang="cs-CZ" sz="2400" dirty="0"/>
              <a:t> </a:t>
            </a:r>
            <a:r>
              <a:rPr lang="cs-CZ" sz="2400" dirty="0" smtClean="0"/>
              <a:t>         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	</a:t>
            </a:r>
            <a:r>
              <a:rPr lang="cs-CZ" sz="2400" dirty="0" smtClean="0"/>
              <a:t>		     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sz="2400" dirty="0" smtClean="0"/>
              <a:t>					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rgbClr val="FF0000"/>
                </a:solidFill>
              </a:rPr>
              <a:t>	      			   </a:t>
            </a:r>
            <a:r>
              <a:rPr lang="cs-CZ" dirty="0" smtClean="0">
                <a:solidFill>
                  <a:srgbClr val="FF0000"/>
                </a:solidFill>
              </a:rPr>
              <a:t>G</a:t>
            </a:r>
            <a:r>
              <a:rPr lang="cs-CZ" sz="2400" dirty="0" smtClean="0">
                <a:solidFill>
                  <a:srgbClr val="FF0000"/>
                </a:solidFill>
              </a:rPr>
              <a:t>								   				 				   																				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0000"/>
                </a:solidFill>
              </a:rPr>
              <a:t>				   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sz="2400" dirty="0" smtClean="0">
                <a:solidFill>
                  <a:srgbClr val="FF0000"/>
                </a:solidFill>
              </a:rPr>
              <a:t>												G				   H	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1556792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33618" y="1683431"/>
            <a:ext cx="2520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434123" y="1268760"/>
            <a:ext cx="4608512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915816" y="2492896"/>
            <a:ext cx="7200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427984" y="1988840"/>
            <a:ext cx="5821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732240" y="1268760"/>
            <a:ext cx="7200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3563887" y="3140968"/>
            <a:ext cx="3550755" cy="22322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043608" y="5589240"/>
            <a:ext cx="7344816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Na ploše vidíme</a:t>
            </a:r>
            <a:r>
              <a:rPr lang="cs-CZ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body A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B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C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D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E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F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G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H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79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Vyznačování </a:t>
            </a:r>
            <a:r>
              <a:rPr lang="cs-CZ" sz="3200" dirty="0" smtClean="0">
                <a:solidFill>
                  <a:srgbClr val="FF0000"/>
                </a:solidFill>
              </a:rPr>
              <a:t> přímek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								         </a:t>
            </a:r>
            <a:r>
              <a:rPr lang="cs-CZ" dirty="0" smtClean="0">
                <a:solidFill>
                  <a:srgbClr val="FF0000"/>
                </a:solidFill>
              </a:rPr>
              <a:t>a																																						       B                         C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971600" y="2492896"/>
            <a:ext cx="6048672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835696" y="4401108"/>
            <a:ext cx="58326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636666" y="4293096"/>
            <a:ext cx="0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131840" y="4293096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683568" y="5733256"/>
            <a:ext cx="792088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 ploše vidíme přímky </a:t>
            </a:r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BC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09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64807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Vyznačování </a:t>
            </a:r>
            <a:r>
              <a:rPr lang="cs-CZ" sz="3200" dirty="0" smtClean="0">
                <a:solidFill>
                  <a:srgbClr val="FF0000"/>
                </a:solidFill>
              </a:rPr>
              <a:t>úseček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				  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	  </a:t>
            </a:r>
            <a:r>
              <a:rPr lang="cs-CZ" dirty="0" smtClean="0">
                <a:solidFill>
                  <a:srgbClr val="FF0000"/>
                </a:solidFill>
              </a:rPr>
              <a:t>	   C																    											m	      l											G		   F	</a:t>
            </a: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     l				 		   		 	       							        k												 D		   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	          						  	      					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320803" y="1556792"/>
            <a:ext cx="4644516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vnoramenný trojúhelník 7"/>
          <p:cNvSpPr/>
          <p:nvPr/>
        </p:nvSpPr>
        <p:spPr>
          <a:xfrm>
            <a:off x="1331640" y="2233718"/>
            <a:ext cx="1996808" cy="205937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82952" y="3212976"/>
            <a:ext cx="1634480" cy="17424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4357235" y="1484784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532044" y="1592796"/>
            <a:ext cx="0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683568" y="5445224"/>
            <a:ext cx="777686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 ploše vidíme úsečky </a:t>
            </a:r>
            <a:r>
              <a:rPr lang="cs-CZ" sz="3200" dirty="0" smtClean="0">
                <a:solidFill>
                  <a:srgbClr val="FF0000"/>
                </a:solidFill>
              </a:rPr>
              <a:t>k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l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m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DE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EF</a:t>
            </a:r>
            <a:r>
              <a:rPr lang="cs-CZ" sz="3200" dirty="0" smtClean="0">
                <a:solidFill>
                  <a:schemeClr val="tx1"/>
                </a:solidFill>
              </a:rPr>
              <a:t>,</a:t>
            </a:r>
            <a:r>
              <a:rPr lang="cs-CZ" sz="3200" dirty="0" smtClean="0">
                <a:solidFill>
                  <a:srgbClr val="FF0000"/>
                </a:solidFill>
              </a:rPr>
              <a:t> FG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  <a:r>
              <a:rPr lang="cs-CZ" sz="3200" dirty="0" smtClean="0">
                <a:solidFill>
                  <a:srgbClr val="FF0000"/>
                </a:solidFill>
              </a:rPr>
              <a:t>GD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2930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173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Vyznačování bodů</vt:lpstr>
      <vt:lpstr>Vyznačování  přímek</vt:lpstr>
      <vt:lpstr>Vyznačování úseček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Učitel</cp:lastModifiedBy>
  <cp:revision>32</cp:revision>
  <dcterms:created xsi:type="dcterms:W3CDTF">2011-11-26T06:14:02Z</dcterms:created>
  <dcterms:modified xsi:type="dcterms:W3CDTF">2012-03-07T20:03:47Z</dcterms:modified>
</cp:coreProperties>
</file>