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D7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35" autoAdjust="0"/>
  </p:normalViewPr>
  <p:slideViewPr>
    <p:cSldViewPr>
      <p:cViewPr>
        <p:scale>
          <a:sx n="74" d="100"/>
          <a:sy n="74" d="100"/>
        </p:scale>
        <p:origin x="-1254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VY_32_INOVACE_5A08M3_Násobilka čísla 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Násobilka čísla 8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019748-406E-4638-AB18-129ADC1E7BC6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7A945F2-96D8-4DD2-A252-6692EC556A25}" type="presOf" srcId="{019433A1-1324-4DE1-9E6F-32B851095F74}" destId="{A3817367-F2BC-482F-8832-FA00B51DCCF3}" srcOrd="0" destOrd="0" presId="urn:microsoft.com/office/officeart/2005/8/layout/target3"/>
    <dgm:cxn modelId="{8EBB3AD3-BBFE-44BE-8BBB-7779AB524E36}" type="presOf" srcId="{C73C7642-F245-4585-8F88-243F9FAEF6CA}" destId="{59F530CB-4999-43B3-A00D-6AB53886BD77}" srcOrd="1" destOrd="0" presId="urn:microsoft.com/office/officeart/2005/8/layout/target3"/>
    <dgm:cxn modelId="{9E8FCF59-0305-4E68-B479-69D47F8FCA91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66DEC7-EA7F-4FE0-A59A-D42DE835059E}" type="presOf" srcId="{FBBFC3EA-9D9D-4F3A-BEA6-9C2C0E46BF20}" destId="{643EA938-EDE0-4533-ACCC-D2BD6F3A527C}" srcOrd="0" destOrd="0" presId="urn:microsoft.com/office/officeart/2005/8/layout/target3"/>
    <dgm:cxn modelId="{06358A63-58A3-4547-95DC-F480C9861555}" type="presOf" srcId="{FBBFC3EA-9D9D-4F3A-BEA6-9C2C0E46BF20}" destId="{832BF48F-0145-4429-9E02-8FCA946CCE9E}" srcOrd="1" destOrd="0" presId="urn:microsoft.com/office/officeart/2005/8/layout/target3"/>
    <dgm:cxn modelId="{B40C50A6-06AB-4566-A7BE-FD2873B7964F}" type="presOf" srcId="{EBC41103-E2E5-4D48-9B4B-425520D3D098}" destId="{A27B6496-BF1B-4384-9217-9659064D5D6A}" srcOrd="1" destOrd="0" presId="urn:microsoft.com/office/officeart/2005/8/layout/target3"/>
    <dgm:cxn modelId="{8CB88A88-F18F-4DEF-8F21-C40D6ECF15B6}" type="presOf" srcId="{C73C7642-F245-4585-8F88-243F9FAEF6CA}" destId="{9A9B6F4F-B6FF-4F2D-B640-A8473E589523}" srcOrd="0" destOrd="0" presId="urn:microsoft.com/office/officeart/2005/8/layout/target3"/>
    <dgm:cxn modelId="{92A2BB1B-FB35-4D70-9FE4-DE81D1B85A4A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2D8488A-DB7C-4119-B370-2F3A29E4BB93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07E9E07-A64F-4560-B85D-1357DE00F46D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7AB1375-6E15-46F3-A502-C3A27748C292}" type="presParOf" srcId="{71045F8C-00FA-488E-A7BD-E2E6753D979D}" destId="{3577EC6B-C980-4F34-8C69-4365E7B8FC8C}" srcOrd="0" destOrd="0" presId="urn:microsoft.com/office/officeart/2005/8/layout/target3"/>
    <dgm:cxn modelId="{AB8BD0C1-56FA-4E98-ACB0-C96EFE7794C4}" type="presParOf" srcId="{71045F8C-00FA-488E-A7BD-E2E6753D979D}" destId="{6940EB87-DC1D-4BC3-9408-9AC2E1FFC039}" srcOrd="1" destOrd="0" presId="urn:microsoft.com/office/officeart/2005/8/layout/target3"/>
    <dgm:cxn modelId="{94D603D6-0011-4D9F-A472-7665A87B3AED}" type="presParOf" srcId="{71045F8C-00FA-488E-A7BD-E2E6753D979D}" destId="{BC35EE03-4121-4EF9-923D-7CB6D30D358D}" srcOrd="2" destOrd="0" presId="urn:microsoft.com/office/officeart/2005/8/layout/target3"/>
    <dgm:cxn modelId="{67349140-8C49-4A5F-A016-AE6B7AC2C211}" type="presParOf" srcId="{71045F8C-00FA-488E-A7BD-E2E6753D979D}" destId="{C95EEA27-3CBF-4645-A92D-9D8AF5C1CBFC}" srcOrd="3" destOrd="0" presId="urn:microsoft.com/office/officeart/2005/8/layout/target3"/>
    <dgm:cxn modelId="{1F1D425B-CD24-4DF7-B211-92409B3F0E96}" type="presParOf" srcId="{71045F8C-00FA-488E-A7BD-E2E6753D979D}" destId="{851BB866-B6AE-4566-893F-4C635BA974FC}" srcOrd="4" destOrd="0" presId="urn:microsoft.com/office/officeart/2005/8/layout/target3"/>
    <dgm:cxn modelId="{C2FAEB0F-672A-46C6-A3E5-39D333F2055F}" type="presParOf" srcId="{71045F8C-00FA-488E-A7BD-E2E6753D979D}" destId="{643EA938-EDE0-4533-ACCC-D2BD6F3A527C}" srcOrd="5" destOrd="0" presId="urn:microsoft.com/office/officeart/2005/8/layout/target3"/>
    <dgm:cxn modelId="{5406E3B8-C95D-488A-A48E-23EAE8057F38}" type="presParOf" srcId="{71045F8C-00FA-488E-A7BD-E2E6753D979D}" destId="{92F31B18-D66D-4CC7-89B9-378928DE877D}" srcOrd="6" destOrd="0" presId="urn:microsoft.com/office/officeart/2005/8/layout/target3"/>
    <dgm:cxn modelId="{F32A209B-2B24-42E9-9883-105327BF0296}" type="presParOf" srcId="{71045F8C-00FA-488E-A7BD-E2E6753D979D}" destId="{902074E1-B931-4618-97F1-FADBE82E9C3C}" srcOrd="7" destOrd="0" presId="urn:microsoft.com/office/officeart/2005/8/layout/target3"/>
    <dgm:cxn modelId="{8D0B3EEE-F1E0-4C0F-8A78-F692FAA1F9EB}" type="presParOf" srcId="{71045F8C-00FA-488E-A7BD-E2E6753D979D}" destId="{A3817367-F2BC-482F-8832-FA00B51DCCF3}" srcOrd="8" destOrd="0" presId="urn:microsoft.com/office/officeart/2005/8/layout/target3"/>
    <dgm:cxn modelId="{4F8BD3FD-7CFE-4D6E-80D2-2A755972BBD3}" type="presParOf" srcId="{71045F8C-00FA-488E-A7BD-E2E6753D979D}" destId="{2DD79E57-A63E-47D4-A1AB-6DF333476AD4}" srcOrd="9" destOrd="0" presId="urn:microsoft.com/office/officeart/2005/8/layout/target3"/>
    <dgm:cxn modelId="{99D85955-C2CC-456E-9280-6468989689A6}" type="presParOf" srcId="{71045F8C-00FA-488E-A7BD-E2E6753D979D}" destId="{648967D3-ED80-4214-8D87-4E7012561E4A}" srcOrd="10" destOrd="0" presId="urn:microsoft.com/office/officeart/2005/8/layout/target3"/>
    <dgm:cxn modelId="{773DC1E1-C4AA-4366-93C2-50EF4C42FF02}" type="presParOf" srcId="{71045F8C-00FA-488E-A7BD-E2E6753D979D}" destId="{9A9B6F4F-B6FF-4F2D-B640-A8473E589523}" srcOrd="11" destOrd="0" presId="urn:microsoft.com/office/officeart/2005/8/layout/target3"/>
    <dgm:cxn modelId="{32942AAB-38D1-4D74-ADB1-4887E1C384F0}" type="presParOf" srcId="{71045F8C-00FA-488E-A7BD-E2E6753D979D}" destId="{13BD0FAF-9F2C-4708-9E63-A8E8E5252943}" srcOrd="12" destOrd="0" presId="urn:microsoft.com/office/officeart/2005/8/layout/target3"/>
    <dgm:cxn modelId="{815AB872-3327-4204-92D0-318AFD685BB2}" type="presParOf" srcId="{71045F8C-00FA-488E-A7BD-E2E6753D979D}" destId="{6821E7C9-5E4B-45FA-8F82-01E6F26FAA25}" srcOrd="13" destOrd="0" presId="urn:microsoft.com/office/officeart/2005/8/layout/target3"/>
    <dgm:cxn modelId="{4541EF5B-2C94-40A7-94DF-A94DBE5B248B}" type="presParOf" srcId="{71045F8C-00FA-488E-A7BD-E2E6753D979D}" destId="{3BA01B75-849B-4716-8BCD-084A86FF328F}" srcOrd="14" destOrd="0" presId="urn:microsoft.com/office/officeart/2005/8/layout/target3"/>
    <dgm:cxn modelId="{75341F70-9267-4849-8F2C-6C4A3090B26A}" type="presParOf" srcId="{71045F8C-00FA-488E-A7BD-E2E6753D979D}" destId="{4D19AB04-24FA-40C2-B203-52AE3D15E171}" srcOrd="15" destOrd="0" presId="urn:microsoft.com/office/officeart/2005/8/layout/target3"/>
    <dgm:cxn modelId="{772379F7-5800-4CC9-BC06-53C5511480B8}" type="presParOf" srcId="{71045F8C-00FA-488E-A7BD-E2E6753D979D}" destId="{832BF48F-0145-4429-9E02-8FCA946CCE9E}" srcOrd="16" destOrd="0" presId="urn:microsoft.com/office/officeart/2005/8/layout/target3"/>
    <dgm:cxn modelId="{EE6D259D-FF80-4A25-B79C-20281116E8A1}" type="presParOf" srcId="{71045F8C-00FA-488E-A7BD-E2E6753D979D}" destId="{E7297F21-D4FD-4A41-AE58-814D01A6B5E7}" srcOrd="17" destOrd="0" presId="urn:microsoft.com/office/officeart/2005/8/layout/target3"/>
    <dgm:cxn modelId="{2FD57724-B508-4431-A541-F4AD7B70DB7F}" type="presParOf" srcId="{71045F8C-00FA-488E-A7BD-E2E6753D979D}" destId="{59F530CB-4999-43B3-A00D-6AB53886BD77}" srcOrd="18" destOrd="0" presId="urn:microsoft.com/office/officeart/2005/8/layout/target3"/>
    <dgm:cxn modelId="{6F47D43F-4C41-4FC3-A632-A47F75877E3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VY_32_INOVACE_5A08M3_Násobilka čísla 8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Násobilka čísla 8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768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36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667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000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29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303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58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42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369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46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578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E9321-DE86-430A-A67C-B0D659BDD37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CABF7-7F44-4B73-89D6-0BA0C9948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52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58372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756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a doplňovačky na interaktivní tabuli / pracovní listy/</a:t>
            </a:r>
          </a:p>
          <a:p>
            <a:pPr marL="0" indent="0">
              <a:buNone/>
            </a:pPr>
            <a:r>
              <a:rPr lang="cs-CZ" sz="2400" dirty="0" smtClean="0"/>
              <a:t>Pomůcky: fix na tabuli, funkce pero v programu </a:t>
            </a:r>
            <a:r>
              <a:rPr lang="cs-CZ" sz="2400" dirty="0" err="1" smtClean="0"/>
              <a:t>Qdraw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Podporuje  </a:t>
            </a:r>
            <a:r>
              <a:rPr lang="cs-CZ" sz="2400" dirty="0" smtClean="0"/>
              <a:t>motivaci a aktivní zapojení žáků </a:t>
            </a:r>
            <a:r>
              <a:rPr lang="cs-CZ" sz="2400" dirty="0"/>
              <a:t> </a:t>
            </a:r>
            <a:r>
              <a:rPr lang="cs-CZ" sz="2400" dirty="0" smtClean="0"/>
              <a:t>                  </a:t>
            </a:r>
            <a:r>
              <a:rPr lang="cs-CZ" sz="2400" dirty="0" smtClean="0"/>
              <a:t>při </a:t>
            </a:r>
            <a:r>
              <a:rPr lang="cs-CZ" sz="2400" dirty="0" smtClean="0"/>
              <a:t>vyvozování nového učiva na </a:t>
            </a:r>
            <a:r>
              <a:rPr lang="cs-CZ" sz="2400" dirty="0" smtClean="0"/>
              <a:t>tabuli.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</a:t>
            </a:r>
            <a:r>
              <a:rPr lang="cs-CZ" sz="2400" dirty="0" smtClean="0"/>
              <a:t>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</a:t>
            </a:r>
            <a:r>
              <a:rPr lang="cs-CZ" sz="2400" dirty="0" smtClean="0"/>
              <a:t>nímek - vyvození </a:t>
            </a:r>
            <a:r>
              <a:rPr lang="cs-CZ" sz="2400" dirty="0" smtClean="0"/>
              <a:t>násobků </a:t>
            </a:r>
            <a:r>
              <a:rPr lang="cs-CZ" sz="2400" dirty="0" smtClean="0"/>
              <a:t>8. 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</a:t>
            </a:r>
            <a:r>
              <a:rPr lang="cs-CZ" sz="2400" dirty="0" smtClean="0"/>
              <a:t>nímek</a:t>
            </a: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smtClean="0"/>
              <a:t> </a:t>
            </a:r>
            <a:r>
              <a:rPr lang="cs-CZ" sz="2400" dirty="0" smtClean="0"/>
              <a:t>procvičování vztahu opakovaného přičítání stejného čísla a </a:t>
            </a:r>
            <a:r>
              <a:rPr lang="cs-CZ" sz="2400" dirty="0" smtClean="0"/>
              <a:t>násobení.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 -  procvičování </a:t>
            </a:r>
            <a:r>
              <a:rPr lang="cs-CZ" sz="2400" dirty="0" smtClean="0"/>
              <a:t>slovních úloh </a:t>
            </a:r>
            <a:r>
              <a:rPr lang="cs-CZ" sz="2400" i="1" u="sng" dirty="0" smtClean="0"/>
              <a:t>typu o x více</a:t>
            </a:r>
            <a:r>
              <a:rPr lang="cs-CZ" sz="2400" i="1" u="sng" dirty="0"/>
              <a:t> </a:t>
            </a:r>
            <a:r>
              <a:rPr lang="cs-CZ" sz="2400" i="1" u="sng" dirty="0" smtClean="0"/>
              <a:t>– méně,          x krát více </a:t>
            </a:r>
            <a:r>
              <a:rPr lang="cs-CZ" sz="2400" i="1" u="sng" dirty="0" smtClean="0"/>
              <a:t>– méně.</a:t>
            </a:r>
            <a:endParaRPr lang="cs-CZ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73365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Začni u čísla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/>
              <a:t> a stále přičítej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/>
              <a:t>. Čísla vybarvuj.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916701"/>
              </p:ext>
            </p:extLst>
          </p:nvPr>
        </p:nvGraphicFramePr>
        <p:xfrm>
          <a:off x="755576" y="1002738"/>
          <a:ext cx="7488830" cy="457200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{2D5ABB26-0587-4C30-8999-92F81FD0307C}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</a:tblGrid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49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37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91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92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93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94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95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96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97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98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99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100</a:t>
                      </a:r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95536" y="5661248"/>
            <a:ext cx="8424936" cy="864096"/>
          </a:xfrm>
          <a:prstGeom prst="rect">
            <a:avLst/>
          </a:prstGeom>
          <a:solidFill>
            <a:srgbClr val="C8D7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Násobky čísla 8 – </a:t>
            </a:r>
            <a:r>
              <a:rPr lang="cs-CZ" sz="3200" dirty="0" smtClean="0">
                <a:solidFill>
                  <a:srgbClr val="FF0000"/>
                </a:solidFill>
              </a:rPr>
              <a:t>0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>
                <a:solidFill>
                  <a:schemeClr val="tx1"/>
                </a:solidFill>
              </a:rPr>
              <a:t> __ __ __ __ __ __ __ __ __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695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Sčítání zapiš jako násobení a vypočítej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8   +   8   +   8   +   8   +   8   +   8   +   8   +   8   =   ______________ </a:t>
            </a:r>
          </a:p>
          <a:p>
            <a:pPr marL="0" indent="0">
              <a:buNone/>
            </a:pPr>
            <a:r>
              <a:rPr lang="cs-CZ" sz="2400" dirty="0" smtClean="0"/>
              <a:t>8   +   8   +   8   +   8   =   ______________ </a:t>
            </a:r>
          </a:p>
          <a:p>
            <a:pPr marL="0" indent="0">
              <a:buNone/>
            </a:pPr>
            <a:r>
              <a:rPr lang="cs-CZ" sz="2400" dirty="0" smtClean="0"/>
              <a:t>8   +   8   +   8   +   8   +   8   +   8   +   8   =   ______________</a:t>
            </a:r>
          </a:p>
          <a:p>
            <a:pPr marL="0" indent="0">
              <a:buNone/>
            </a:pPr>
            <a:r>
              <a:rPr lang="cs-CZ" sz="2400" dirty="0" smtClean="0"/>
              <a:t>8   +   8   +   8   +   8   +   8   +   8   =   ______________ </a:t>
            </a:r>
          </a:p>
          <a:p>
            <a:pPr marL="0" indent="0">
              <a:buNone/>
            </a:pPr>
            <a:r>
              <a:rPr lang="cs-CZ" sz="2400" dirty="0" smtClean="0"/>
              <a:t>8   +   8   +   8   +   8   +   8   +  8   +   8   +   8  +  8    = ___________ </a:t>
            </a:r>
          </a:p>
          <a:p>
            <a:pPr marL="0" indent="0">
              <a:buNone/>
            </a:pPr>
            <a:r>
              <a:rPr lang="cs-CZ" sz="2400" dirty="0" smtClean="0"/>
              <a:t>8   +   8   +   8   =   ______________ </a:t>
            </a:r>
          </a:p>
          <a:p>
            <a:pPr marL="457200" indent="-457200">
              <a:buAutoNum type="arabicPlain" startAt="8"/>
            </a:pPr>
            <a:r>
              <a:rPr lang="cs-CZ" sz="2400" dirty="0" smtClean="0"/>
              <a:t>+   8  +   8   +   8   +   8   =   _____________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457200" indent="-457200">
              <a:buAutoNum type="arabicPlain" startAt="8"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105278"/>
              </p:ext>
            </p:extLst>
          </p:nvPr>
        </p:nvGraphicFramePr>
        <p:xfrm>
          <a:off x="1403648" y="4941168"/>
          <a:ext cx="676875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  <a:gridCol w="5640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hnutá šipka 4"/>
          <p:cNvSpPr/>
          <p:nvPr/>
        </p:nvSpPr>
        <p:spPr>
          <a:xfrm>
            <a:off x="971600" y="5013176"/>
            <a:ext cx="406908" cy="576064"/>
          </a:xfrm>
          <a:prstGeom prst="ben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359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Zapiš jako příklad, vypočítej a řekni odpověď.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Petr má 7 autíček. David jich má </a:t>
            </a:r>
            <a:r>
              <a:rPr lang="cs-CZ" sz="2400" dirty="0" smtClean="0">
                <a:solidFill>
                  <a:srgbClr val="FF0000"/>
                </a:solidFill>
              </a:rPr>
              <a:t>o 8 více</a:t>
            </a:r>
            <a:r>
              <a:rPr lang="cs-CZ" sz="2400" dirty="0" smtClean="0"/>
              <a:t>. Kolik autíček má David? _____________ </a:t>
            </a:r>
          </a:p>
          <a:p>
            <a:pPr marL="0" indent="0">
              <a:buNone/>
            </a:pPr>
            <a:r>
              <a:rPr lang="cs-CZ" sz="2400" dirty="0" smtClean="0"/>
              <a:t>Hana má 4 sponky do vlasů. Jana jich má </a:t>
            </a:r>
            <a:r>
              <a:rPr lang="cs-CZ" sz="2400" dirty="0" smtClean="0">
                <a:solidFill>
                  <a:srgbClr val="FF0000"/>
                </a:solidFill>
              </a:rPr>
              <a:t>8 krát více</a:t>
            </a:r>
            <a:r>
              <a:rPr lang="cs-CZ" sz="2400" dirty="0" smtClean="0"/>
              <a:t>. Kolik sponek má Jana? ______________ </a:t>
            </a:r>
          </a:p>
          <a:p>
            <a:pPr marL="0" indent="0">
              <a:buNone/>
            </a:pPr>
            <a:r>
              <a:rPr lang="cs-CZ" sz="2400" dirty="0" smtClean="0"/>
              <a:t>Karel má 24 pastelek. Tomáš jich má </a:t>
            </a:r>
            <a:r>
              <a:rPr lang="cs-CZ" sz="2400" dirty="0" smtClean="0">
                <a:solidFill>
                  <a:srgbClr val="FF0000"/>
                </a:solidFill>
              </a:rPr>
              <a:t>8 krát méně</a:t>
            </a:r>
            <a:r>
              <a:rPr lang="cs-CZ" sz="2400" dirty="0" smtClean="0"/>
              <a:t>. Kolik pastelek má Tomáš? ______________ </a:t>
            </a:r>
          </a:p>
          <a:p>
            <a:pPr marL="0" indent="0">
              <a:buNone/>
            </a:pPr>
            <a:r>
              <a:rPr lang="cs-CZ" sz="2400" dirty="0" smtClean="0"/>
              <a:t>Klára přeskočí švihadlo 56 krát. Tereza ho přeskočí </a:t>
            </a:r>
            <a:r>
              <a:rPr lang="cs-CZ" sz="2400" dirty="0" smtClean="0">
                <a:solidFill>
                  <a:srgbClr val="FF0000"/>
                </a:solidFill>
              </a:rPr>
              <a:t>o 8 méně </a:t>
            </a:r>
            <a:r>
              <a:rPr lang="cs-CZ" sz="2400" dirty="0" smtClean="0"/>
              <a:t>krát. Kolikrát přeskočí švihadlo Tereza? ______________ 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735441"/>
              </p:ext>
            </p:extLst>
          </p:nvPr>
        </p:nvGraphicFramePr>
        <p:xfrm>
          <a:off x="1475656" y="4653136"/>
          <a:ext cx="6264696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 8 více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přičítám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8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 8 méně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odčítám 8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 krát více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násobím 8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 krát méně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dělím 8</a:t>
                      </a:r>
                      <a:endParaRPr lang="cs-CZ" sz="24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4746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 vybarvování využit software </a:t>
            </a:r>
            <a:r>
              <a:rPr lang="cs-CZ" dirty="0" err="1" smtClean="0"/>
              <a:t>Qdraw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1540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466</Words>
  <Application>Microsoft Office PowerPoint</Application>
  <PresentationFormat>Předvádění na obrazovce (4:3)</PresentationFormat>
  <Paragraphs>152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Začni u čísla 8 a stále přičítej 8. Čísla vybarvuj.</vt:lpstr>
      <vt:lpstr>Sčítání zapiš jako násobení a vypočítej</vt:lpstr>
      <vt:lpstr>Zapiš jako příklad, vypočítej a řekni odpověď.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32</cp:revision>
  <dcterms:created xsi:type="dcterms:W3CDTF">2011-11-27T06:24:52Z</dcterms:created>
  <dcterms:modified xsi:type="dcterms:W3CDTF">2012-03-07T20:16:24Z</dcterms:modified>
</cp:coreProperties>
</file>