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.JPG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5.JPG"/><Relationship Id="rId7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6.JPG"/><Relationship Id="rId7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7.JPG"/><Relationship Id="rId7" Type="http://schemas.openxmlformats.org/officeDocument/2006/relationships/image" Target="../media/image3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8.JPG"/><Relationship Id="rId7" Type="http://schemas.openxmlformats.org/officeDocument/2006/relationships/image" Target="../media/image4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Sérioparalelní zapojení rezistorů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Výpočet celkového odporu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5328592" cy="5328592"/>
          </a:xfrm>
        </p:spPr>
      </p:pic>
      <p:sp>
        <p:nvSpPr>
          <p:cNvPr id="5" name="TextovéPole 4"/>
          <p:cNvSpPr txBox="1"/>
          <p:nvPr/>
        </p:nvSpPr>
        <p:spPr>
          <a:xfrm>
            <a:off x="6202898" y="548680"/>
            <a:ext cx="230425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Výpočet celkového odporu sérioparalelního spojení rezistorů, jestliže hodnoty jednotlivých rezistorů jsou: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02898" y="2492896"/>
            <a:ext cx="218059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= 50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2</a:t>
            </a:r>
            <a:r>
              <a:rPr lang="cs-CZ" dirty="0" smtClean="0">
                <a:solidFill>
                  <a:srgbClr val="002060"/>
                </a:solidFill>
              </a:rPr>
              <a:t> = 75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3</a:t>
            </a:r>
            <a:r>
              <a:rPr lang="cs-CZ" dirty="0" smtClean="0">
                <a:solidFill>
                  <a:srgbClr val="002060"/>
                </a:solidFill>
              </a:rPr>
              <a:t> = 60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4</a:t>
            </a:r>
            <a:r>
              <a:rPr lang="cs-CZ" dirty="0" smtClean="0">
                <a:solidFill>
                  <a:srgbClr val="002060"/>
                </a:solidFill>
              </a:rPr>
              <a:t> = 80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5</a:t>
            </a:r>
            <a:r>
              <a:rPr lang="cs-CZ" dirty="0" smtClean="0">
                <a:solidFill>
                  <a:srgbClr val="002060"/>
                </a:solidFill>
              </a:rPr>
              <a:t> = 50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6</a:t>
            </a:r>
            <a:r>
              <a:rPr lang="cs-CZ" dirty="0" smtClean="0">
                <a:solidFill>
                  <a:srgbClr val="002060"/>
                </a:solidFill>
              </a:rPr>
              <a:t> = 40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7</a:t>
            </a:r>
            <a:r>
              <a:rPr lang="cs-CZ" dirty="0" smtClean="0">
                <a:solidFill>
                  <a:srgbClr val="002060"/>
                </a:solidFill>
              </a:rPr>
              <a:t> = 60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8</a:t>
            </a:r>
            <a:r>
              <a:rPr lang="cs-CZ" dirty="0" smtClean="0">
                <a:solidFill>
                  <a:srgbClr val="002060"/>
                </a:solidFill>
              </a:rPr>
              <a:t> = 80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9</a:t>
            </a:r>
            <a:r>
              <a:rPr lang="cs-CZ" dirty="0" smtClean="0">
                <a:solidFill>
                  <a:srgbClr val="002060"/>
                </a:solidFill>
              </a:rPr>
              <a:t> = 50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10</a:t>
            </a:r>
            <a:r>
              <a:rPr lang="cs-CZ" dirty="0" smtClean="0">
                <a:solidFill>
                  <a:srgbClr val="002060"/>
                </a:solidFill>
              </a:rPr>
              <a:t> = 8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endParaRPr lang="cs-CZ" dirty="0" smtClean="0">
              <a:solidFill>
                <a:srgbClr val="002060"/>
              </a:solidFill>
              <a:sym typeface="Symbol"/>
            </a:endParaRPr>
          </a:p>
          <a:p>
            <a:endParaRPr lang="cs-CZ" dirty="0" smtClean="0">
              <a:solidFill>
                <a:srgbClr val="002060"/>
              </a:solidFill>
              <a:sym typeface="Symbol"/>
            </a:endParaRPr>
          </a:p>
          <a:p>
            <a:endParaRPr lang="cs-CZ" dirty="0" smtClean="0">
              <a:solidFill>
                <a:srgbClr val="002060"/>
              </a:solidFill>
              <a:sym typeface="Symbol"/>
            </a:endParaRPr>
          </a:p>
          <a:p>
            <a:endParaRPr lang="cs-CZ" dirty="0" smtClean="0">
              <a:solidFill>
                <a:srgbClr val="002060"/>
              </a:solidFill>
              <a:sym typeface="Symbol"/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59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9"/>
            <a:ext cx="4680000" cy="4237290"/>
          </a:xfrm>
        </p:spPr>
      </p:pic>
      <p:sp>
        <p:nvSpPr>
          <p:cNvPr id="5" name="Ovál 4"/>
          <p:cNvSpPr/>
          <p:nvPr/>
        </p:nvSpPr>
        <p:spPr>
          <a:xfrm>
            <a:off x="683568" y="836712"/>
            <a:ext cx="1944216" cy="709059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20073" y="56732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Výpočet sériového spojení rezistorů R</a:t>
            </a:r>
            <a:r>
              <a:rPr lang="cs-CZ" sz="1100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</a:p>
          <a:p>
            <a:endParaRPr lang="cs-CZ" sz="1600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14904" y="1712135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12</m:t>
                          </m:r>
                        </m:sub>
                      </m:sSub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4904" y="1712135"/>
                <a:ext cx="208823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879673" y="2276872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12</m:t>
                        </m:r>
                      </m:sub>
                    </m:sSub>
                    <m:r>
                      <a:rPr lang="cs-CZ" b="0" i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solidFill>
                      <a:srgbClr val="002060"/>
                    </a:solidFill>
                    <a:latin typeface="+mj-lt"/>
                  </a:rPr>
                  <a:t>50 + 75</a:t>
                </a:r>
                <a:endParaRPr lang="cs-CZ" dirty="0">
                  <a:solidFill>
                    <a:srgbClr val="002060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9673" y="2276872"/>
                <a:ext cx="2088232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514904" y="1250470"/>
            <a:ext cx="2945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= 50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    </a:t>
            </a:r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2</a:t>
            </a:r>
            <a:r>
              <a:rPr lang="cs-CZ" dirty="0" smtClean="0">
                <a:solidFill>
                  <a:srgbClr val="002060"/>
                </a:solidFill>
              </a:rPr>
              <a:t> = 75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879673" y="2852936"/>
                <a:ext cx="15760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𝟏𝟐</m:t>
                          </m:r>
                        </m:sub>
                      </m:sSub>
                      <m:r>
                        <a:rPr lang="cs-CZ" b="1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𝟏𝟐𝟓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9673" y="2852936"/>
                <a:ext cx="1576009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1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10" grpId="0"/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4680000" cy="4680000"/>
          </a:xfrm>
        </p:spPr>
      </p:pic>
      <p:sp>
        <p:nvSpPr>
          <p:cNvPr id="7" name="TextovéPole 6"/>
          <p:cNvSpPr txBox="1"/>
          <p:nvPr/>
        </p:nvSpPr>
        <p:spPr>
          <a:xfrm>
            <a:off x="5220073" y="56732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Výpočet sériového spojení rezistorů R</a:t>
            </a:r>
            <a:r>
              <a:rPr lang="cs-CZ" sz="1100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</a:p>
          <a:p>
            <a:endParaRPr lang="cs-CZ" sz="1600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36096" y="2090465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34</m:t>
                          </m:r>
                        </m:sub>
                      </m:sSub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090465"/>
                <a:ext cx="208823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724128" y="2470683"/>
                <a:ext cx="20882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34</m:t>
                        </m:r>
                      </m:sub>
                    </m:sSub>
                    <m:r>
                      <a:rPr lang="cs-CZ" b="0" i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60 + 80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2470683"/>
                <a:ext cx="2088232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292079" y="1628800"/>
            <a:ext cx="3168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3</a:t>
            </a:r>
            <a:r>
              <a:rPr lang="cs-CZ" dirty="0" smtClean="0">
                <a:solidFill>
                  <a:srgbClr val="002060"/>
                </a:solidFill>
              </a:rPr>
              <a:t> = 60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     </a:t>
            </a:r>
            <a:r>
              <a:rPr lang="cs-CZ" dirty="0" smtClean="0">
                <a:solidFill>
                  <a:srgbClr val="002060"/>
                </a:solidFill>
              </a:rPr>
              <a:t>R</a:t>
            </a:r>
            <a:r>
              <a:rPr lang="cs-CZ" sz="1400" dirty="0" smtClean="0">
                <a:solidFill>
                  <a:srgbClr val="002060"/>
                </a:solidFill>
              </a:rPr>
              <a:t>4</a:t>
            </a:r>
            <a:r>
              <a:rPr lang="cs-CZ" dirty="0" smtClean="0">
                <a:solidFill>
                  <a:srgbClr val="002060"/>
                </a:solidFill>
              </a:rPr>
              <a:t> = 80 </a:t>
            </a:r>
            <a:r>
              <a:rPr lang="cs-CZ" dirty="0" smtClean="0">
                <a:solidFill>
                  <a:srgbClr val="002060"/>
                </a:solidFill>
                <a:sym typeface="Symbol"/>
              </a:rPr>
              <a:t>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724128" y="3068960"/>
                <a:ext cx="21602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b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𝟑𝟒</m:t>
                          </m:r>
                        </m:sub>
                      </m:sSub>
                      <m:r>
                        <a:rPr lang="cs-CZ" b="1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𝟏𝟒</m:t>
                      </m:r>
                      <m:r>
                        <a:rPr lang="cs-CZ" b="1" dirty="0">
                          <a:solidFill>
                            <a:srgbClr val="00206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dirty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068960"/>
                <a:ext cx="2160240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/>
          <p:cNvSpPr/>
          <p:nvPr/>
        </p:nvSpPr>
        <p:spPr>
          <a:xfrm>
            <a:off x="827584" y="1556792"/>
            <a:ext cx="1728192" cy="718339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93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3" grpId="0"/>
      <p:bldP spid="14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4680000" cy="4680000"/>
          </a:xfrm>
        </p:spPr>
      </p:pic>
      <p:sp>
        <p:nvSpPr>
          <p:cNvPr id="5" name="TextovéPole 4"/>
          <p:cNvSpPr txBox="1"/>
          <p:nvPr/>
        </p:nvSpPr>
        <p:spPr>
          <a:xfrm>
            <a:off x="5334000" y="548680"/>
            <a:ext cx="32792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37110" y="1176974"/>
                <a:ext cx="163185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𝟏𝟐</m:t>
                          </m:r>
                        </m:sub>
                      </m:sSub>
                      <m:r>
                        <a:rPr lang="cs-CZ" b="1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𝟏𝟐𝟓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7110" y="1176974"/>
                <a:ext cx="1631857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981365" y="1157839"/>
                <a:ext cx="163185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b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𝟑𝟒</m:t>
                          </m:r>
                        </m:sub>
                      </m:sSub>
                      <m:r>
                        <a:rPr lang="cs-CZ" b="1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𝟏𝟒</m:t>
                      </m:r>
                      <m:r>
                        <a:rPr lang="cs-CZ" b="1" dirty="0">
                          <a:solidFill>
                            <a:srgbClr val="00206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0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  <m:r>
                        <a:rPr lang="cs-CZ" b="1" dirty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1365" y="1157839"/>
                <a:ext cx="1631858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52560" y="2347138"/>
                <a:ext cx="2098908" cy="6576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1234</m:t>
                          </m:r>
                        </m:sub>
                      </m:sSub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12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.</m:t>
                              </m:r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34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12</m:t>
                              </m:r>
                            </m:sub>
                          </m:sSub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34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2560" y="2347138"/>
                <a:ext cx="2098908" cy="65761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43503" y="1581750"/>
                <a:ext cx="326972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 startAt="4"/>
                </a:pPr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Výpočet paralelního zapojení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𝟏𝟐𝟑</m:t>
                        </m:r>
                        <m:r>
                          <a:rPr lang="cs-CZ" b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: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3503" y="1581750"/>
                <a:ext cx="3269720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1679" t="-3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vál 11"/>
          <p:cNvSpPr/>
          <p:nvPr/>
        </p:nvSpPr>
        <p:spPr>
          <a:xfrm>
            <a:off x="1043608" y="871845"/>
            <a:ext cx="1152128" cy="1333019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35467" y="3140968"/>
                <a:ext cx="2160015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b="0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1234</m:t>
                          </m:r>
                        </m:sub>
                      </m:sSub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25.140</m:t>
                          </m:r>
                        </m:num>
                        <m:den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25</m:t>
                          </m:r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5467" y="3140968"/>
                <a:ext cx="2160015" cy="62292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656157" y="4005064"/>
                <a:ext cx="18719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𝑹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𝟏𝟐𝟑</m:t>
                          </m:r>
                          <m: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𝟒</m:t>
                          </m:r>
                        </m:sub>
                      </m:sSub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66,04</m:t>
                      </m:r>
                      <m:r>
                        <a:rPr lang="cs-CZ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6157" y="4005064"/>
                <a:ext cx="1871987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88212" y="5146159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51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 animBg="1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495" y="473993"/>
            <a:ext cx="4187825" cy="4187825"/>
          </a:xfrm>
        </p:spPr>
      </p:pic>
      <p:sp>
        <p:nvSpPr>
          <p:cNvPr id="5" name="TextovéPole 4"/>
          <p:cNvSpPr txBox="1"/>
          <p:nvPr/>
        </p:nvSpPr>
        <p:spPr>
          <a:xfrm>
            <a:off x="5033459" y="548680"/>
            <a:ext cx="342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147315" y="918012"/>
                <a:ext cx="201144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b="1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𝟏𝟐</m:t>
                          </m:r>
                          <m:r>
                            <a:rPr lang="cs-CZ" b="1" i="0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𝟑𝟒</m:t>
                          </m:r>
                        </m:sub>
                      </m:sSub>
                      <m:r>
                        <a:rPr lang="cs-CZ" b="1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𝟔𝟔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𝟎𝟒</m:t>
                      </m:r>
                      <m: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7315" y="918012"/>
                <a:ext cx="2011448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47456" y="2780298"/>
                <a:ext cx="2350965" cy="6599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678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6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7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8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7456" y="2780298"/>
                <a:ext cx="2350965" cy="6599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143164" y="1546462"/>
                <a:ext cx="3317267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 startAt="4"/>
                </a:pPr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Výpočet paralelního zapojení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𝟔𝟕𝟖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: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3164" y="1546462"/>
                <a:ext cx="3317267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1654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154425" y="4232940"/>
                <a:ext cx="25859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𝑹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𝟔𝟕𝟖</m:t>
                          </m:r>
                        </m:sub>
                      </m:sSub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</a:rPr>
                        <m:t>= </m:t>
                      </m:r>
                      <m:r>
                        <m:rPr>
                          <m:nor/>
                        </m:rPr>
                        <a:rPr lang="cs-CZ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18,46</m:t>
                      </m:r>
                      <m:r>
                        <a:rPr lang="cs-CZ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4425" y="4232940"/>
                <a:ext cx="2585927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54425" y="3573016"/>
                <a:ext cx="2343269" cy="6599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678</m:t>
                              </m:r>
                            </m:sub>
                          </m:sSub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40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60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80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4425" y="3573016"/>
                <a:ext cx="2343269" cy="65992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62668" y="2285126"/>
                <a:ext cx="121751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6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600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16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6</m:t>
                        </m:r>
                      </m:sub>
                    </m:sSub>
                  </m:oMath>
                </a14:m>
                <a:r>
                  <a:rPr lang="cs-CZ" sz="1600" dirty="0" smtClean="0">
                    <a:solidFill>
                      <a:srgbClr val="002060"/>
                    </a:solidFill>
                  </a:rPr>
                  <a:t> = 40 </a:t>
                </a:r>
                <a:r>
                  <a:rPr lang="cs-CZ" sz="1600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sz="16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2668" y="2285126"/>
                <a:ext cx="1217513" cy="338554"/>
              </a:xfrm>
              <a:prstGeom prst="rect">
                <a:avLst/>
              </a:prstGeom>
              <a:blipFill rotWithShape="1">
                <a:blip r:embed="rId9"/>
                <a:stretch>
                  <a:fillRect t="-5455" r="-2500" b="-2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80181" y="2300515"/>
                <a:ext cx="121751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6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600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1600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7</m:t>
                        </m:r>
                      </m:sub>
                    </m:sSub>
                  </m:oMath>
                </a14:m>
                <a:r>
                  <a:rPr lang="cs-CZ" sz="1600" dirty="0" smtClean="0">
                    <a:solidFill>
                      <a:srgbClr val="002060"/>
                    </a:solidFill>
                  </a:rPr>
                  <a:t> = 60 </a:t>
                </a:r>
                <a:r>
                  <a:rPr lang="cs-CZ" sz="1600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sz="16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0181" y="2300515"/>
                <a:ext cx="1217513" cy="338554"/>
              </a:xfrm>
              <a:prstGeom prst="rect">
                <a:avLst/>
              </a:prstGeom>
              <a:blipFill rotWithShape="1">
                <a:blip r:embed="rId10"/>
                <a:stretch>
                  <a:fillRect t="-5357" r="-2500" b="-2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447050" y="2285126"/>
                <a:ext cx="121751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160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1600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16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8</m:t>
                        </m:r>
                      </m:sub>
                    </m:sSub>
                  </m:oMath>
                </a14:m>
                <a:r>
                  <a:rPr lang="cs-CZ" sz="1600" dirty="0" smtClean="0">
                    <a:solidFill>
                      <a:srgbClr val="002060"/>
                    </a:solidFill>
                  </a:rPr>
                  <a:t> = 80 </a:t>
                </a:r>
                <a:r>
                  <a:rPr lang="cs-CZ" sz="1600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sz="16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7050" y="2285126"/>
                <a:ext cx="1217513" cy="338554"/>
              </a:xfrm>
              <a:prstGeom prst="rect">
                <a:avLst/>
              </a:prstGeom>
              <a:blipFill rotWithShape="1">
                <a:blip r:embed="rId11"/>
                <a:stretch>
                  <a:fillRect t="-5455" r="-2513" b="-2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vál 17"/>
          <p:cNvSpPr/>
          <p:nvPr/>
        </p:nvSpPr>
        <p:spPr>
          <a:xfrm>
            <a:off x="3275856" y="657427"/>
            <a:ext cx="1044116" cy="1993142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72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1" grpId="0"/>
      <p:bldP spid="14" grpId="0"/>
      <p:bldP spid="15" grpId="0"/>
      <p:bldP spid="6" grpId="0"/>
      <p:bldP spid="16" grpId="0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4680000" cy="4680000"/>
          </a:xfrm>
        </p:spPr>
      </p:pic>
      <p:sp>
        <p:nvSpPr>
          <p:cNvPr id="5" name="TextovéPole 4"/>
          <p:cNvSpPr txBox="1"/>
          <p:nvPr/>
        </p:nvSpPr>
        <p:spPr>
          <a:xfrm>
            <a:off x="5281450" y="548680"/>
            <a:ext cx="338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94616" y="1340768"/>
                <a:ext cx="20083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1234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66,04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4616" y="1340768"/>
                <a:ext cx="2008307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r="-242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202923" y="1327515"/>
                <a:ext cx="1341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5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50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2923" y="1327515"/>
                <a:ext cx="1341970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r="-363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222155" y="1844051"/>
                <a:ext cx="19158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678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18,46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2155" y="1844051"/>
                <a:ext cx="1915845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8333" r="-2548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22155" y="2259549"/>
                <a:ext cx="332273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 startAt="7"/>
                </a:pPr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Výpočet odporu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1234</m:t>
                        </m:r>
                        <m:r>
                          <a:rPr lang="cs-CZ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5678</m:t>
                        </m:r>
                      </m:sub>
                    </m:sSub>
                    <m:r>
                      <a:rPr lang="cs-CZ" b="0" i="1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:</m:t>
                    </m:r>
                  </m:oMath>
                </a14:m>
                <a:endParaRPr lang="cs-CZ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2155" y="2259549"/>
                <a:ext cx="3322738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1651" t="-4717" b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201107" y="3095549"/>
                <a:ext cx="29420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1234</m:t>
                        </m:r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5678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1234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5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678</m:t>
                        </m:r>
                      </m:sub>
                    </m:sSub>
                  </m:oMath>
                </a14:m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1107" y="3095549"/>
                <a:ext cx="2942024" cy="369332"/>
              </a:xfrm>
              <a:prstGeom prst="rect">
                <a:avLst/>
              </a:prstGeom>
              <a:blipFill rotWithShape="1">
                <a:blip r:embed="rId8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vál 10"/>
          <p:cNvSpPr/>
          <p:nvPr/>
        </p:nvSpPr>
        <p:spPr>
          <a:xfrm>
            <a:off x="827584" y="1195012"/>
            <a:ext cx="4032448" cy="1387704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51784" y="3541658"/>
                <a:ext cx="32041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1234</m:t>
                        </m:r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5678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=</a:t>
                </a:r>
                <a:r>
                  <a:rPr lang="cs-CZ" sz="1600" dirty="0" smtClean="0">
                    <a:solidFill>
                      <a:srgbClr val="002060"/>
                    </a:solidFill>
                  </a:rPr>
                  <a:t>66,04+50+18,46</a:t>
                </a:r>
                <a:endParaRPr lang="cs-CZ" sz="16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784" y="3541658"/>
                <a:ext cx="3204147" cy="369332"/>
              </a:xfrm>
              <a:prstGeom prst="rect">
                <a:avLst/>
              </a:prstGeom>
              <a:blipFill rotWithShape="1">
                <a:blip r:embed="rId9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222155" y="4131921"/>
                <a:ext cx="241454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𝑹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𝟏𝟐𝟑𝟒𝟓𝟔𝟕𝟖</m:t>
                          </m:r>
                        </m:sub>
                      </m:sSub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</a:rPr>
                        <m:t>=</m:t>
                      </m:r>
                      <m:r>
                        <m:rPr>
                          <m:nor/>
                        </m:rPr>
                        <a:rPr lang="cs-CZ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1</m:t>
                      </m:r>
                      <m:r>
                        <m:rPr>
                          <m:nor/>
                        </m:rPr>
                        <a:rPr lang="cs-CZ" b="1" i="0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34</m:t>
                      </m:r>
                      <m:r>
                        <m:rPr>
                          <m:nor/>
                        </m:rPr>
                        <a:rPr lang="cs-CZ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,</m:t>
                      </m:r>
                      <m:r>
                        <m:rPr>
                          <m:nor/>
                        </m:rPr>
                        <a:rPr lang="cs-CZ" b="1" i="0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5</m:t>
                      </m:r>
                      <m:r>
                        <a:rPr lang="cs-CZ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2155" y="4131921"/>
                <a:ext cx="2414543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75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4680000" cy="4680000"/>
          </a:xfrm>
        </p:spPr>
      </p:pic>
      <p:sp>
        <p:nvSpPr>
          <p:cNvPr id="9" name="TextovéPole 8"/>
          <p:cNvSpPr txBox="1"/>
          <p:nvPr/>
        </p:nvSpPr>
        <p:spPr>
          <a:xfrm>
            <a:off x="5148064" y="54868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8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16862" y="1079225"/>
                <a:ext cx="13371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50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862" y="1079225"/>
                <a:ext cx="1337161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r="-363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166797" y="1079225"/>
                <a:ext cx="12869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10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8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6797" y="1079225"/>
                <a:ext cx="1286955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197" r="-4265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05808" y="1844824"/>
                <a:ext cx="32266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 startAt="9"/>
                </a:pPr>
                <a:r>
                  <a:rPr lang="cs-CZ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Výpočet odporu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910</m:t>
                        </m:r>
                      </m:sub>
                    </m:sSub>
                  </m:oMath>
                </a14:m>
                <a:endParaRPr lang="cs-CZ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808" y="1844824"/>
                <a:ext cx="3226632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50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ál 12"/>
          <p:cNvSpPr/>
          <p:nvPr/>
        </p:nvSpPr>
        <p:spPr>
          <a:xfrm>
            <a:off x="971600" y="3012446"/>
            <a:ext cx="3312368" cy="1008112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436096" y="2420888"/>
                <a:ext cx="19573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91</m:t>
                        </m:r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</m:t>
                        </m:r>
                      </m:sub>
                    </m:sSub>
                    <m:r>
                      <a:rPr lang="cs-CZ" b="0" i="1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10</m:t>
                        </m:r>
                      </m:sub>
                    </m:sSub>
                    <m:r>
                      <a:rPr lang="cs-CZ" b="0" i="1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420888"/>
                <a:ext cx="1957331" cy="369332"/>
              </a:xfrm>
              <a:prstGeom prst="rect">
                <a:avLst/>
              </a:prstGeom>
              <a:blipFill rotWithShape="1">
                <a:blip r:embed="rId7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436773" y="2852936"/>
                <a:ext cx="17363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91</m:t>
                        </m:r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00206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002060"/>
                        </a:solidFill>
                        <a:latin typeface="Cambria Math"/>
                      </a:rPr>
                      <m:t>0 </m:t>
                    </m:r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+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002060"/>
                        </a:solidFill>
                        <a:latin typeface="Cambria Math"/>
                      </a:rPr>
                      <m:t>8</m:t>
                    </m:r>
                    <m:r>
                      <a:rPr lang="cs-CZ" b="0" i="1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773" y="2852936"/>
                <a:ext cx="1736309" cy="369332"/>
              </a:xfrm>
              <a:prstGeom prst="rect">
                <a:avLst/>
              </a:prstGeom>
              <a:blipFill rotWithShape="1">
                <a:blip r:embed="rId8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05808" y="3516502"/>
                <a:ext cx="241454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𝑹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𝟗𝟏𝟎</m:t>
                          </m:r>
                        </m:sub>
                      </m:sSub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</a:rPr>
                        <m:t> = </m:t>
                      </m:r>
                      <m:r>
                        <m:rPr>
                          <m:nor/>
                        </m:rPr>
                        <a:rPr lang="cs-CZ" b="1" i="0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58</m:t>
                      </m:r>
                      <m:r>
                        <a:rPr lang="cs-CZ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808" y="3516502"/>
                <a:ext cx="2414543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34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 animBg="1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85964"/>
            <a:ext cx="4680000" cy="4680000"/>
          </a:xfrm>
        </p:spPr>
      </p:pic>
      <p:sp>
        <p:nvSpPr>
          <p:cNvPr id="5" name="TextovéPole 4"/>
          <p:cNvSpPr txBox="1"/>
          <p:nvPr/>
        </p:nvSpPr>
        <p:spPr>
          <a:xfrm>
            <a:off x="5129734" y="548679"/>
            <a:ext cx="3546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10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92080" y="1010345"/>
                <a:ext cx="23994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12345678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134,5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1010345"/>
                <a:ext cx="2399439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r="-1777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91179" y="1484784"/>
                <a:ext cx="15327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b="0" i="0">
                            <a:solidFill>
                              <a:srgbClr val="002060"/>
                            </a:solidFill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910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2060"/>
                    </a:solidFill>
                  </a:rPr>
                  <a:t> = 58 </a:t>
                </a:r>
                <a:r>
                  <a:rPr lang="cs-CZ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179" y="1484784"/>
                <a:ext cx="1532727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r="-3175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148910" y="1890149"/>
            <a:ext cx="3383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11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Výpočet celkového odporu: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92080" y="2707308"/>
                <a:ext cx="2327752" cy="6579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𝑅</m:t>
                      </m:r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12345678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.</m:t>
                              </m:r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910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12345678</m:t>
                              </m:r>
                            </m:sub>
                          </m:sSub>
                          <m:r>
                            <a:rPr lang="cs-CZ" b="0" i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i="1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cs-CZ" b="0" i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R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910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707308"/>
                <a:ext cx="2327752" cy="65793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1179" y="3717032"/>
                <a:ext cx="1808508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𝑅</m:t>
                      </m:r>
                      <m:r>
                        <a:rPr lang="cs-CZ" b="0" i="0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34,5 . 58</m:t>
                          </m:r>
                        </m:num>
                        <m:den>
                          <m:r>
                            <a:rPr lang="cs-CZ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cs-CZ" b="0" i="1" smtClean="0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34,5+58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179" y="3717032"/>
                <a:ext cx="1808508" cy="6476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91179" y="4417248"/>
                <a:ext cx="241454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𝑹</m:t>
                      </m:r>
                      <m:r>
                        <m:rPr>
                          <m:nor/>
                        </m:rPr>
                        <a:rPr lang="cs-CZ" b="1" i="0" smtClean="0">
                          <a:solidFill>
                            <a:srgbClr val="002060"/>
                          </a:solidFill>
                        </a:rPr>
                        <m:t> = </m:t>
                      </m:r>
                      <m:r>
                        <m:rPr>
                          <m:nor/>
                        </m:rPr>
                        <a:rPr lang="cs-CZ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40,52</m:t>
                      </m:r>
                      <m:r>
                        <a:rPr lang="cs-CZ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1179" y="4417248"/>
                <a:ext cx="241454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ál 12"/>
          <p:cNvSpPr/>
          <p:nvPr/>
        </p:nvSpPr>
        <p:spPr>
          <a:xfrm>
            <a:off x="2123728" y="1195011"/>
            <a:ext cx="1728192" cy="2666037"/>
          </a:xfrm>
          <a:prstGeom prst="ellipse">
            <a:avLst/>
          </a:prstGeom>
          <a:noFill/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51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4680000" cy="4680000"/>
          </a:xfrm>
        </p:spPr>
      </p:pic>
      <p:sp>
        <p:nvSpPr>
          <p:cNvPr id="5" name="TextovéPole 4"/>
          <p:cNvSpPr txBox="1"/>
          <p:nvPr/>
        </p:nvSpPr>
        <p:spPr>
          <a:xfrm>
            <a:off x="6153039" y="54868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12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Schéma po zjednodušení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992746" y="2060848"/>
                <a:ext cx="24145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𝑹</m:t>
                      </m:r>
                      <m:r>
                        <m:rPr>
                          <m:nor/>
                        </m:rPr>
                        <a:rPr lang="cs-CZ" sz="2000" b="1" i="0" smtClean="0">
                          <a:solidFill>
                            <a:srgbClr val="002060"/>
                          </a:solidFill>
                        </a:rPr>
                        <m:t> = </m:t>
                      </m:r>
                      <m:r>
                        <m:rPr>
                          <m:nor/>
                        </m:rPr>
                        <a:rPr lang="cs-CZ" sz="2000" b="1" u="none" strike="noStrike" dirty="0" smtClean="0">
                          <a:solidFill>
                            <a:srgbClr val="002060"/>
                          </a:solidFill>
                          <a:effectLst/>
                        </a:rPr>
                        <m:t>40,52</m:t>
                      </m:r>
                      <m:r>
                        <a:rPr lang="cs-CZ" sz="2000" b="1" i="1" u="none" strike="noStrike" dirty="0" smtClean="0">
                          <a:solidFill>
                            <a:srgbClr val="002060"/>
                          </a:solidFill>
                          <a:effectLst/>
                          <a:latin typeface="Cambria Math"/>
                        </a:rPr>
                        <m:t> </m:t>
                      </m:r>
                      <m:r>
                        <a:rPr lang="cs-CZ" sz="2000" b="1" i="1" dirty="0" smtClean="0">
                          <a:solidFill>
                            <a:srgbClr val="002060"/>
                          </a:solidFill>
                          <a:latin typeface="Cambria Math"/>
                          <a:sym typeface="Symbol"/>
                        </a:rPr>
                        <m:t></m:t>
                      </m:r>
                    </m:oMath>
                  </m:oMathPara>
                </a14:m>
                <a:endParaRPr lang="cs-CZ" sz="2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746" y="2060848"/>
                <a:ext cx="2414543" cy="400110"/>
              </a:xfrm>
              <a:prstGeom prst="rect">
                <a:avLst/>
              </a:prstGeom>
              <a:blipFill rotWithShape="1">
                <a:blip r:embed="rId4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6372200" y="2460958"/>
            <a:ext cx="1656184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372200" y="2613358"/>
            <a:ext cx="1656184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136069" y="3361184"/>
            <a:ext cx="2289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Konec výpočtu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869160"/>
            <a:ext cx="8125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Výpočty:</a:t>
            </a:r>
            <a:endParaRPr lang="cs-CZ" sz="1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515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1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244827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r>
              <a:rPr lang="cs-CZ" sz="2400" dirty="0" smtClean="0"/>
              <a:t>Materiál lze použít při procvičování a ověřování znalostí učiva prostřednictvím interaktivní tabule, kde zkoušený žák postupně zjednodušuje daný elektrický obvod, přičemž učitel po každém kroku provede kontrolu správnosti postupu. Ostatní žáci pracují </a:t>
            </a:r>
            <a:r>
              <a:rPr lang="cs-CZ" sz="2400" dirty="0" smtClean="0"/>
              <a:t>samostatně na </a:t>
            </a:r>
            <a:r>
              <a:rPr lang="cs-CZ" sz="2400" smtClean="0"/>
              <a:t>pracovních listech.</a:t>
            </a:r>
            <a:endParaRPr lang="cs-CZ" sz="2400" dirty="0" smtClean="0"/>
          </a:p>
          <a:p>
            <a:r>
              <a:rPr lang="cs-CZ" sz="2400" dirty="0" smtClean="0"/>
              <a:t>Předpokládaný čas 30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405</TotalTime>
  <Words>583</Words>
  <Application>Microsoft Office PowerPoint</Application>
  <PresentationFormat>Předvádění na obrazovce (4:3)</PresentationFormat>
  <Paragraphs>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Sérioparalelní zapojení rezistorů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1: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Mirka</cp:lastModifiedBy>
  <cp:revision>45</cp:revision>
  <dcterms:created xsi:type="dcterms:W3CDTF">2012-04-15T15:58:10Z</dcterms:created>
  <dcterms:modified xsi:type="dcterms:W3CDTF">2012-09-03T06:21:11Z</dcterms:modified>
</cp:coreProperties>
</file>