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71" r:id="rId17"/>
    <p:sldId id="272" r:id="rId18"/>
    <p:sldId id="296" r:id="rId19"/>
    <p:sldId id="295" r:id="rId20"/>
    <p:sldId id="303" r:id="rId21"/>
    <p:sldId id="297" r:id="rId22"/>
    <p:sldId id="298" r:id="rId23"/>
    <p:sldId id="299" r:id="rId24"/>
    <p:sldId id="300" r:id="rId25"/>
    <p:sldId id="301" r:id="rId26"/>
    <p:sldId id="302" r:id="rId27"/>
    <p:sldId id="304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29" autoAdjust="0"/>
    <p:restoredTop sz="94660"/>
  </p:normalViewPr>
  <p:slideViewPr>
    <p:cSldViewPr>
      <p:cViewPr>
        <p:scale>
          <a:sx n="86" d="100"/>
          <a:sy n="86" d="100"/>
        </p:scale>
        <p:origin x="-155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963ED8D-0D3D-4C99-84F4-FC157BFDCDB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97E07D-3B95-4581-9000-9579C531DF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235259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VY_52_INOVACE_33_Trávicí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soustava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581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412776"/>
            <a:ext cx="7772400" cy="4968552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POKUD BYCHOM TUTO SOUSTAVU</a:t>
            </a:r>
            <a:b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NATÁHLI, MĚŘILA BY 8 METRŮ.</a:t>
            </a:r>
            <a:b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KTERÁ SOUSTAVA NÁS BUDE ZAJÍMAT???</a:t>
            </a:r>
            <a:b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                                                  </a:t>
            </a:r>
            <a:r>
              <a:rPr lang="cs-CZ" sz="1100" dirty="0" smtClean="0">
                <a:solidFill>
                  <a:schemeClr val="accent2">
                    <a:lumMod val="75000"/>
                  </a:schemeClr>
                </a:solidFill>
              </a:rPr>
              <a:t>Mgr. Tereza Pasecká</a:t>
            </a:r>
            <a: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endParaRPr lang="cs-CZ" sz="2800" b="0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722376" y="1088137"/>
            <a:ext cx="7772400" cy="45719"/>
          </a:xfrm>
        </p:spPr>
        <p:txBody>
          <a:bodyPr>
            <a:normAutofit fontScale="25000" lnSpcReduction="20000"/>
          </a:bodyPr>
          <a:lstStyle/>
          <a:p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4338" name="Picture 2" descr="C:\Users\OEM\Desktop\PREZENTACE\Obrázky\otazník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793" y="3501008"/>
            <a:ext cx="1584176" cy="1890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43705" y="5391919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57566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  <a:t>… TRÁVICÍ SOUSTAVA</a:t>
            </a:r>
            <a:endParaRPr lang="cs-CZ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5362" name="Picture 2" descr="H:\ŠKOLA DOBŘÍŠ\Prezentace\ovoce a zelen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2996952"/>
            <a:ext cx="3384377" cy="223224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3928" y="522920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18819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2">
                    <a:lumMod val="75000"/>
                  </a:schemeClr>
                </a:solidFill>
              </a:rPr>
              <a:t>Co o trávicí soustavě možná nevíš…:</a:t>
            </a:r>
            <a:endParaRPr lang="cs-CZ" sz="2800" b="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potrava z bílkovin a sacharidů (maso, brambory) se v žaludku zpracovává 4 hodiny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potrava z tuků (mléko, vajíčka) až 6 hodin</a:t>
            </a: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lusté střevo se plní 4 – 8 hodin po požití potravy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tolice se tvoří 18 – 20 hodin po jídle  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58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Jaký je úkol trávicí soustavy v našem těle?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zpracování potravy = trávení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1) mechanicky – </a:t>
            </a:r>
            <a:r>
              <a:rPr lang="cs-CZ" sz="2000" smtClean="0">
                <a:solidFill>
                  <a:schemeClr val="accent2">
                    <a:lumMod val="75000"/>
                  </a:schemeClr>
                </a:solidFill>
              </a:rPr>
              <a:t>např. drcení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 rozmělňování zuby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2) chemicky – potrava se štěpí na jednoduché látky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vstřebávání živin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odstraňování nestravitelných zbytků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57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Víš, z kterých částí se skládá </a:t>
            </a:r>
            <a:r>
              <a:rPr lang="cs-CZ" sz="2800" smtClean="0">
                <a:solidFill>
                  <a:schemeClr val="accent2">
                    <a:lumMod val="75000"/>
                  </a:schemeClr>
                </a:solidFill>
              </a:rPr>
              <a:t>trávicí soustava?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ú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stní dutina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ltan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jícen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aludek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enké střevo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lusté střevo</a:t>
            </a: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átra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linivka břišní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H:\ŠKOLA DOBŘÍŠ\Prezentace\Trávicí soust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799"/>
            <a:ext cx="3096344" cy="41764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5805264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425835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Ústní dutina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je tvořena měkkým a tvrdým patrem,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patrovými mandlemi, dásněmi,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jazykem a zuby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otrava se zde rozmělňuje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potrava se zde smíchává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se slinami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H:\ŠKOLA DOBŘÍŠ\Prezentace\Ústní dut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975" y="1988840"/>
            <a:ext cx="2016224" cy="316835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56935" y="515719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70179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Zuby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mléčný chrup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= dětský – začíná růst ve věku 6 měsíců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- okolo 6. roku se vyměňuje za chrup trvalý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- má 20 zubů - 8 řezáků + 4 špičáky + 8 stoliček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- zubní vzorec: 2 – 1 – 0 – 2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4" name="Picture 2" descr="H:\ŠKOLA DOBŘÍŠ\Prezentace\Mléčný chru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77072"/>
            <a:ext cx="2162175" cy="211455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H:\ŠKOLA DOBŘÍŠ\Prezentace\Mléčný chrup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91013"/>
            <a:ext cx="2647950" cy="172402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03726" y="6015038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5583" y="621509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35312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Zuby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rvalý chrup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u="sng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- ve věku 6 až 15 let nahrazuje mléčný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- má 32 zubů: 8 řezáků + 4 špičáky + 8 zubů třenových +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12 stoliček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- zubní vzorec: 2 – 1 – 2 – 3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8" name="Picture 2" descr="H:\ŠKOLA DOBŘÍŠ\Prezentace\Trvalý chru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99" y="4293096"/>
            <a:ext cx="7999413" cy="17018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94648" y="599489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501171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Jak je zub vystavěn???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ořen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- upevňuje zub v zubních jamkách</a:t>
            </a:r>
          </a:p>
          <a:p>
            <a:endParaRPr lang="cs-CZ" sz="2000" u="sng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krček</a:t>
            </a:r>
          </a:p>
          <a:p>
            <a:endParaRPr lang="cs-CZ" sz="2000" u="sng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orunka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- vyčnívající část zubu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- její povrch kryje 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sklovina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(=nejtvrdší hmota v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           těle)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- pod ní je 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zubovina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– měkčí tkáň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- uvnitř je 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zubní dřeň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s cévami a nervy</a:t>
            </a:r>
          </a:p>
        </p:txBody>
      </p:sp>
    </p:spTree>
    <p:extLst>
      <p:ext uri="{BB962C8B-B14F-4D97-AF65-F5344CB8AC3E}">
        <p14:creationId xmlns:p14="http://schemas.microsoft.com/office/powerpoint/2010/main" val="382690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Stavba zubu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122" name="Picture 2" descr="H:\ŠKOLA DOBŘÍŠ\Prezentace\Stavba zubu 2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2448272" cy="310589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H:\ŠKOLA DOBŘÍŠ\Prezentace\Stavba zub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0848"/>
            <a:ext cx="2375148" cy="307275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513360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02108" y="513360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32531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Sliny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znikají ve 3 párech slinných žláz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(příušní, podčelistní, podjazykové)</a:t>
            </a: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avlhčují a rozmělňují potravu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bsahují enzym 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ptyalin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– štěpí sacharidy na jednodušší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cukry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ejich tvorba a množství jsou závislé na druhu přijímané potravy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146" name="Picture 2" descr="H:\ŠKOLA DOBŘÍŠ\Prezentace\Slinné žláz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714" y="1774202"/>
            <a:ext cx="1905000" cy="22098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80450" y="398400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95916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Jazyk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 svalnatý orgán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brací a posouvá potravu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eho kořen se připojuje k jazylce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 jeho povrchu jsou chuťové pohárky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odílí se na tvorbě řeči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35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Hltan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 místem křížení dýchací a trávicí soustavy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ousto sem přichází z ústní dutiny pomocí polykacího reflexu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7170" name="Picture 2" descr="H:\ŠKOLA DOBŘÍŠ\Prezentace\Hlt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140968"/>
            <a:ext cx="2088232" cy="280831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594928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647427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Jícen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 asi 32 cm dlouhá trubice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rochází bránicí a vstupuje do žaludku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otrava se posouvá peristaltickou vlnou (před soustem se trubice roztáhne, za soustem stáhne)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48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Žaludek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 uložen v horní části břišní dutiny pod levými žebry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jeho objem je cca 2 dm³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8194" name="Picture 2" descr="H:\ŠKOLA DOBŘÍŠ\Prezentace\Žalud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96952"/>
            <a:ext cx="2520279" cy="27351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1" y="573214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4293239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Žaludek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má dvě funkce: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1) mechanické trávení – potrava se pohyby žaludku 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rozmělňuje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</a:t>
            </a: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2) chemické trávení – pomocí žaludečních šťáv 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009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Žaludek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aludeční šťávy obsahují:</a:t>
            </a: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enzym 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pepsin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– štěpí bílkoviny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kyselinu chlorovodíkovou – ničí choroboplodné zárodky,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sráží mléko, rozkládá maso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nitřek žaludku je proti poškození žaludečními šťávami chráněn hlenem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33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Tenké střevo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 dlouhé 3 - 5 m, široké 3 cm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robíhá zde 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</a:rPr>
              <a:t>vstřebávání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živin ze zpracované potravy 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střebané živiny jsou krví vedeny do jater 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eho vnitřní stěna je pokryta mikroskopickými výběžky= 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= klky - zvětšují plochu pro vstřebávání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- je jich až 3000 na 1 cm² (plocha pro vstřebávání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     má i 50 m²)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0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Tenké střevo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42" name="Picture 2" descr="H:\ŠKOLA DOBŘÍŠ\Prezentace\klky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117" y="1600200"/>
            <a:ext cx="5711765" cy="452596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87210" y="6105281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38155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Tenké střevo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á následující části: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1) dvanáctník - vstupuje sem vývod  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ze žlučovodu a slinivky břišní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2) lačník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3) kyčelník – obě části jsou              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naskládané do kliček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1266" name="Picture 2" descr="H:\ŠKOLA DOBŘÍŠ\Prezentace\tlusté+tenké střev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36912"/>
            <a:ext cx="2088232" cy="241362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505053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4019934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Tlusté střevo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 dlouhé 1,5 m, široké 7 cm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ačíná slepým střevem s červovitým přívěskem – může se zanítit a musí být vyoperován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okračuje tračníkem vzestupným, příčným a sestupným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 zakončeno konečníkem 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95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Tlusté střevo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romadí se v něm nestrávené zbytky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nestrávených zbytků se vstřebává voda (zahušťují se)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ije v něm střevní mikroflóra = hnilobné a kvasné bakterie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– mění nestravitelné zbytky na výkaly (150 – 500 g denně) 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445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Játra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sou největší žlázou v těle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sou nepostradatelná (pokud selžou, člověk umírá)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robíhá v nich metabolismus cukrů, tuků a bílkovin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achytávají a zneškodňují jedovaté látky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ytvářejí močovinu z přebytečného dusíku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2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Játra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tvoří se v nich </a:t>
            </a:r>
            <a:r>
              <a:rPr lang="cs-CZ" sz="2000" u="sng" dirty="0">
                <a:solidFill>
                  <a:schemeClr val="accent2">
                    <a:lumMod val="75000"/>
                  </a:schemeClr>
                </a:solidFill>
              </a:rPr>
              <a:t>žluč</a:t>
            </a: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- rozptyluje tuky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                              - ukládá se ve žlučníku – odtud se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                                 žlučovodem dostává do dvanáctníku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- denně jí vznikne téměř 1 litr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tenkého střeva sem přichází vrátnicová žíla – vede krev se vstřebanými živinami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/>
          </a:p>
        </p:txBody>
      </p:sp>
      <p:pic>
        <p:nvPicPr>
          <p:cNvPr id="12290" name="Picture 2" descr="H:\ŠKOLA DOBŘÍŠ\Prezentace\játr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33056"/>
            <a:ext cx="1872208" cy="223224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6165304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411136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Slinivka břišní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vylučuje enzymy, které zpracovávají bílkoviny, tuky a cukry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rodukuje hormon inzulin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3314" name="Picture 2" descr="H:\ŠKOLA DOBŘÍŠ\Prezentace\sliniv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340768"/>
            <a:ext cx="2376264" cy="172819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8141" y="306896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719285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2">
                    <a:lumMod val="75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2">
                    <a:lumMod val="75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2">
                    <a:lumMod val="75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www.google.cz</a:t>
            </a:r>
            <a:endParaRPr lang="cs-CZ" sz="120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4365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1192</TotalTime>
  <Words>952</Words>
  <Application>Microsoft Office PowerPoint</Application>
  <PresentationFormat>Předvádění na obrazovce (4:3)</PresentationFormat>
  <Paragraphs>256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Carnival</vt:lpstr>
      <vt:lpstr>Prezentace aplikace PowerPoint</vt:lpstr>
      <vt:lpstr>POKUD BYCHOM TUTO SOUSTAVU NATÁHLI, MĚŘILA BY 8 METRŮ.  KTERÁ SOUSTAVA NÁS BUDE ZAJÍMAT???                                                         Mgr. Tereza Pasecká  </vt:lpstr>
      <vt:lpstr>Prezentace aplikace PowerPoint</vt:lpstr>
      <vt:lpstr>Co o trávicí soustavě možná nevíš…:</vt:lpstr>
      <vt:lpstr>Jaký je úkol trávicí soustavy v našem těle?</vt:lpstr>
      <vt:lpstr>Víš, z kterých částí se skládá trávicí soustava?</vt:lpstr>
      <vt:lpstr>Ústní dutina</vt:lpstr>
      <vt:lpstr>Zuby</vt:lpstr>
      <vt:lpstr>Zuby</vt:lpstr>
      <vt:lpstr>Jak je zub vystavěn???</vt:lpstr>
      <vt:lpstr>Stavba zubu</vt:lpstr>
      <vt:lpstr>Sliny</vt:lpstr>
      <vt:lpstr>Jazyk</vt:lpstr>
      <vt:lpstr>Hltan</vt:lpstr>
      <vt:lpstr>Jícen</vt:lpstr>
      <vt:lpstr>Žaludek</vt:lpstr>
      <vt:lpstr>Žaludek</vt:lpstr>
      <vt:lpstr>Žaludek</vt:lpstr>
      <vt:lpstr>Tenké střevo</vt:lpstr>
      <vt:lpstr>Tenké střevo</vt:lpstr>
      <vt:lpstr>Tenké střevo</vt:lpstr>
      <vt:lpstr>Tlusté střevo</vt:lpstr>
      <vt:lpstr>Tlusté střevo</vt:lpstr>
      <vt:lpstr>Játra</vt:lpstr>
      <vt:lpstr>Játra</vt:lpstr>
      <vt:lpstr>Slinivka břišní</vt:lpstr>
      <vt:lpstr>Použitá literatura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87</cp:revision>
  <dcterms:created xsi:type="dcterms:W3CDTF">2011-08-11T15:48:49Z</dcterms:created>
  <dcterms:modified xsi:type="dcterms:W3CDTF">2012-09-02T21:31:24Z</dcterms:modified>
</cp:coreProperties>
</file>