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C977273-EBCA-4284-BC02-A8D7EB8E25E0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96A4C102-BC7A-4E47-A77A-4A0C459FA4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wikipedia.org/wiki/T%C4%9Bhotenstv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7301700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VY_52_INOVACE_30_Těhotenství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935681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TĚHOTENSTVÍ</a:t>
            </a:r>
          </a:p>
          <a:p>
            <a:pPr marL="182880" indent="0" algn="ctr">
              <a:buNone/>
            </a:pPr>
            <a:endParaRPr lang="cs-CZ" b="1" u="sng" dirty="0">
              <a:solidFill>
                <a:srgbClr val="0070C0"/>
              </a:solidFill>
            </a:endParaRPr>
          </a:p>
          <a:p>
            <a:pPr marL="182880" indent="0" algn="ctr">
              <a:buNone/>
            </a:pPr>
            <a:r>
              <a:rPr lang="cs-CZ" b="1" smtClean="0">
                <a:solidFill>
                  <a:srgbClr val="0070C0"/>
                </a:solidFill>
              </a:rPr>
              <a:t>OPAKOVÁNÍ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H:\Prezentace\těhotná mamin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0" y="1340768"/>
            <a:ext cx="6604000" cy="2921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95936" y="4261768"/>
            <a:ext cx="38780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http://www.</a:t>
            </a:r>
            <a:r>
              <a:rPr lang="cs-CZ" sz="700" dirty="0" err="1" smtClean="0"/>
              <a:t>babyblog.ru</a:t>
            </a:r>
            <a:r>
              <a:rPr lang="cs-CZ" sz="700" dirty="0" smtClean="0"/>
              <a:t>/</a:t>
            </a:r>
            <a:r>
              <a:rPr lang="cs-CZ" sz="700" dirty="0" err="1" smtClean="0"/>
              <a:t>community</a:t>
            </a:r>
            <a:r>
              <a:rPr lang="cs-CZ" sz="700" dirty="0" smtClean="0"/>
              <a:t>/lenta_</a:t>
            </a:r>
            <a:r>
              <a:rPr lang="cs-CZ" sz="700" dirty="0" err="1" smtClean="0"/>
              <a:t>cat</a:t>
            </a:r>
            <a:r>
              <a:rPr lang="cs-CZ" sz="700" dirty="0" smtClean="0"/>
              <a:t>/</a:t>
            </a:r>
            <a:r>
              <a:rPr lang="cs-CZ" sz="700" dirty="0" err="1" smtClean="0"/>
              <a:t>conception</a:t>
            </a:r>
            <a:r>
              <a:rPr lang="cs-CZ" sz="700" dirty="0" smtClean="0"/>
              <a:t>/1853/202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322667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Víš, jak dlouho trvá těhotenství?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rgbClr val="0070C0"/>
                </a:solidFill>
              </a:rPr>
              <a:t>280 dní (= 40 týdnů = 9 měsíců)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2996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V kterém okamžiku začíná těhotenství?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rgbClr val="0070C0"/>
                </a:solidFill>
              </a:rPr>
              <a:t>ve chvíli uchycení oplozeného vajíčka v děloze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dirty="0" smtClean="0"/>
          </a:p>
          <a:p>
            <a:r>
              <a:rPr lang="cs-CZ" sz="2000" dirty="0">
                <a:solidFill>
                  <a:srgbClr val="0070C0"/>
                </a:solidFill>
              </a:rPr>
              <a:t>v</a:t>
            </a:r>
            <a:r>
              <a:rPr lang="cs-CZ" sz="2000" dirty="0" smtClean="0">
                <a:solidFill>
                  <a:srgbClr val="0070C0"/>
                </a:solidFill>
              </a:rPr>
              <a:t>e chvíli, kdy se vytvoří základ nervové soustavy u embrya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v</a:t>
            </a:r>
            <a:r>
              <a:rPr lang="cs-CZ" sz="2000" dirty="0" smtClean="0">
                <a:solidFill>
                  <a:srgbClr val="0070C0"/>
                </a:solidFill>
              </a:rPr>
              <a:t>e chvíli, kdy se embryo změní v plod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570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V kterém okamžiku začíná těhotenství?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rgbClr val="0070C0"/>
                </a:solidFill>
              </a:rPr>
              <a:t>ve chvíli uchycení oplozeného vajíčka v děloze</a:t>
            </a:r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8537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Který český termín je ekvivalentem pro pojem embryo?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zárodek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0502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Kdy se embryo mění v plod?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rgbClr val="0070C0"/>
                </a:solidFill>
              </a:rPr>
              <a:t>n</a:t>
            </a:r>
            <a:r>
              <a:rPr lang="cs-CZ" sz="2000" dirty="0" smtClean="0">
                <a:solidFill>
                  <a:srgbClr val="0070C0"/>
                </a:solidFill>
              </a:rPr>
              <a:t>a konci 2. měsíce těhotenství, když jsou vytvořeny základy všech tkání a orgánů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869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Placenta se vyvíjí…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rgbClr val="0070C0"/>
                </a:solidFill>
              </a:rPr>
              <a:t>p</a:t>
            </a:r>
            <a:r>
              <a:rPr lang="cs-CZ" sz="2000" dirty="0" smtClean="0">
                <a:solidFill>
                  <a:srgbClr val="0070C0"/>
                </a:solidFill>
              </a:rPr>
              <a:t>řed uhnízděním vajíčka v děloze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s</a:t>
            </a:r>
            <a:r>
              <a:rPr lang="cs-CZ" sz="2000" dirty="0" smtClean="0">
                <a:solidFill>
                  <a:srgbClr val="0070C0"/>
                </a:solidFill>
              </a:rPr>
              <a:t>polečně s plodem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t</a:t>
            </a:r>
            <a:r>
              <a:rPr lang="cs-CZ" sz="2000" dirty="0" smtClean="0">
                <a:solidFill>
                  <a:srgbClr val="0070C0"/>
                </a:solidFill>
              </a:rPr>
              <a:t>ěsně před porodem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29905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Placenta se vyvíjí…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s</a:t>
            </a:r>
            <a:r>
              <a:rPr lang="cs-CZ" sz="2000" dirty="0" smtClean="0">
                <a:solidFill>
                  <a:srgbClr val="0070C0"/>
                </a:solidFill>
              </a:rPr>
              <a:t>polečně s plodem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229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Z následujících faktorů vyber ty, které nejsou pro těhotnou ženu rizikové: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Alkohol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Drogy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Pozitivní nálada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Některé nemoci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Dobré vztahy se svým okolím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Rentgenové záření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Zdravá výživa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560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rgbClr val="0070C0"/>
                </a:solidFill>
              </a:rPr>
              <a:t>Z následujících faktorů vyber ty, které nejsou pro těhotnou ženu rizikové:</a:t>
            </a:r>
            <a:endParaRPr lang="cs-CZ" sz="2800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Pozitivní nálada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Dobré vztahy se svým okolím</a:t>
            </a:r>
          </a:p>
          <a:p>
            <a:endParaRPr lang="cs-CZ" sz="2000" dirty="0">
              <a:solidFill>
                <a:srgbClr val="0070C0"/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Zdravá výživa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7884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5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5">
                    <a:lumMod val="75000"/>
                  </a:schemeClr>
                </a:solidFill>
                <a:hlinkClick r:id="rId2"/>
              </a:rPr>
              <a:t>http://cs.wikipedia.org/wiki/T%C4%9Bhotenstv%C3%AD</a:t>
            </a:r>
            <a:endParaRPr lang="cs-CZ" sz="1200" smtClean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  <a:hlinkClick r:id="rId3"/>
              </a:rPr>
              <a:t>www.google.cz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388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79</TotalTime>
  <Words>323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Snímek 1</vt:lpstr>
      <vt:lpstr>Snímek 2</vt:lpstr>
      <vt:lpstr>Víš, jak dlouho trvá těhotenství?</vt:lpstr>
      <vt:lpstr>V kterém okamžiku začíná těhotenství?</vt:lpstr>
      <vt:lpstr>V kterém okamžiku začíná těhotenství?</vt:lpstr>
      <vt:lpstr>Který český termín je ekvivalentem pro pojem embryo?</vt:lpstr>
      <vt:lpstr>Kdy se embryo mění v plod?</vt:lpstr>
      <vt:lpstr>Placenta se vyvíjí…</vt:lpstr>
      <vt:lpstr>Placenta se vyvíjí…</vt:lpstr>
      <vt:lpstr>Z následujících faktorů vyber ty, které nejsou pro těhotnou ženu rizikové:</vt:lpstr>
      <vt:lpstr>Z následujících faktorů vyber ty, které nejsou pro těhotnou ženu rizikové: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12</cp:revision>
  <dcterms:created xsi:type="dcterms:W3CDTF">2011-09-07T19:42:48Z</dcterms:created>
  <dcterms:modified xsi:type="dcterms:W3CDTF">2012-09-03T15:07:22Z</dcterms:modified>
</cp:coreProperties>
</file>