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20"/>
  </p:notesMasterIdLst>
  <p:sldIdLst>
    <p:sldId id="288" r:id="rId2"/>
    <p:sldId id="256" r:id="rId3"/>
    <p:sldId id="257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68" r:id="rId12"/>
    <p:sldId id="269" r:id="rId13"/>
    <p:sldId id="287" r:id="rId14"/>
    <p:sldId id="270" r:id="rId15"/>
    <p:sldId id="271" r:id="rId16"/>
    <p:sldId id="286" r:id="rId17"/>
    <p:sldId id="272" r:id="rId18"/>
    <p:sldId id="289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F1D23C6-5DD9-4162-BBE8-DAA2E90BBCF0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BABB237-755C-497C-8C0F-03B4D8F5596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1613573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BABB237-755C-497C-8C0F-03B4D8F5596C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3027743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722376" y="2688336"/>
            <a:ext cx="7772400" cy="3108960"/>
          </a:xfrm>
        </p:spPr>
        <p:txBody>
          <a:bodyPr anchor="t" anchorCtr="0">
            <a:noAutofit/>
          </a:bodyPr>
          <a:lstStyle>
            <a:lvl1pPr algn="ctr">
              <a:defRPr lang="en-US" sz="6200" b="1" cap="none" spc="0" dirty="0" smtClean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722376" y="1133856"/>
            <a:ext cx="7772400" cy="1508760"/>
          </a:xfrm>
        </p:spPr>
        <p:txBody>
          <a:bodyPr anchor="b">
            <a:normAutofit/>
          </a:bodyPr>
          <a:lstStyle>
            <a:lvl1pPr marL="0" indent="0" algn="ctr">
              <a:buNone/>
              <a:defRPr lang="en-US" sz="2200" b="0">
                <a:solidFill>
                  <a:schemeClr val="tx2">
                    <a:shade val="55000"/>
                  </a:schemeClr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B215AA6C-1E1D-44DD-ABE8-6D3A7ECCC3B2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1F0BA90D-5234-4D43-AFD0-7062848BD8DB}" type="slidenum">
              <a:rPr lang="cs-CZ" smtClean="0"/>
              <a:t>‹#›</a:t>
            </a:fld>
            <a:endParaRPr lang="cs-CZ"/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15AA6C-1E1D-44DD-ABE8-6D3A7ECCC3B2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0BA90D-5234-4D43-AFD0-7062848BD8D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>
          <a:xfrm>
            <a:off x="690563" y="491696"/>
            <a:ext cx="7762875" cy="5874608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Corbel"/>
              <a:ea typeface="+mn-ea"/>
              <a:cs typeface="+mn-cs"/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77240" y="795996"/>
            <a:ext cx="7589520" cy="3112843"/>
          </a:xfrm>
        </p:spPr>
        <p:txBody>
          <a:bodyPr anchor="b">
            <a:normAutofit/>
          </a:bodyPr>
          <a:lstStyle>
            <a:lvl1pPr algn="ctr">
              <a:buNone/>
              <a:defRPr lang="en-US" sz="6200" b="1" cap="none" spc="0" dirty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77240" y="3948552"/>
            <a:ext cx="7589520" cy="1509712"/>
          </a:xfrm>
        </p:spPr>
        <p:txBody>
          <a:bodyPr anchor="t">
            <a:normAutofit/>
          </a:bodyPr>
          <a:lstStyle>
            <a:lvl1pPr indent="0" algn="ctr">
              <a:buNone/>
              <a:defRPr lang="en-US" sz="22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>
          <a:xfrm>
            <a:off x="762000" y="5958840"/>
            <a:ext cx="2133600" cy="365760"/>
          </a:xfrm>
        </p:spPr>
        <p:txBody>
          <a:bodyPr/>
          <a:lstStyle/>
          <a:p>
            <a:fld id="{B215AA6C-1E1D-44DD-ABE8-6D3A7ECCC3B2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>
          <a:xfrm>
            <a:off x="3124200" y="5958840"/>
            <a:ext cx="28956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>
          <a:xfrm>
            <a:off x="6248400" y="5958840"/>
            <a:ext cx="2133600" cy="365760"/>
          </a:xfrm>
        </p:spPr>
        <p:txBody>
          <a:bodyPr/>
          <a:lstStyle/>
          <a:p>
            <a:fld id="{1F0BA90D-5234-4D43-AFD0-7062848BD8DB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15AA6C-1E1D-44DD-ABE8-6D3A7ECCC3B2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0BA90D-5234-4D43-AFD0-7062848BD8D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965960" y="2785402"/>
            <a:ext cx="5760720" cy="914400"/>
          </a:xfrm>
        </p:spPr>
        <p:txBody>
          <a:bodyPr lIns="91440" rIns="91440" anchor="ctr">
            <a:noAutofit/>
          </a:bodyPr>
          <a:lstStyle>
            <a:lvl1pPr algn="ctr">
              <a:defRPr sz="35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1600200" y="547468"/>
            <a:ext cx="3383280" cy="639762"/>
          </a:xfrm>
          <a:prstGeom prst="roundRect">
            <a:avLst>
              <a:gd name="adj" fmla="val 6772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1600200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5128846" y="547468"/>
            <a:ext cx="3383280" cy="639762"/>
          </a:xfrm>
          <a:prstGeom prst="roundRect">
            <a:avLst>
              <a:gd name="adj" fmla="val 5673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5128846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15AA6C-1E1D-44DD-ABE8-6D3A7ECCC3B2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>
          <a:xfrm>
            <a:off x="6553200" y="6214404"/>
            <a:ext cx="2133600" cy="365760"/>
          </a:xfrm>
        </p:spPr>
        <p:txBody>
          <a:bodyPr/>
          <a:lstStyle/>
          <a:p>
            <a:fld id="{1F0BA90D-5234-4D43-AFD0-7062848BD8D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15AA6C-1E1D-44DD-ABE8-6D3A7ECCC3B2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0BA90D-5234-4D43-AFD0-7062848BD8D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15AA6C-1E1D-44DD-ABE8-6D3A7ECCC3B2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0BA90D-5234-4D43-AFD0-7062848BD8D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828801" y="2888565"/>
            <a:ext cx="5486400" cy="914400"/>
          </a:xfrm>
        </p:spPr>
        <p:txBody>
          <a:bodyPr anchor="b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>
            <a:lvl1pPr algn="l">
              <a:defRPr sz="28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2590800" y="602566"/>
            <a:ext cx="5943600" cy="54864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 rot="16200000">
            <a:off x="-859303" y="2888566"/>
            <a:ext cx="5486400" cy="914400"/>
          </a:xfrm>
        </p:spPr>
        <p:txBody>
          <a:bodyPr lIns="91440" rIns="91440"/>
          <a:lstStyle>
            <a:lvl1pPr marL="0" indent="0" algn="l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15AA6C-1E1D-44DD-ABE8-6D3A7ECCC3B2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>
          <a:xfrm>
            <a:off x="6553200" y="6214404"/>
            <a:ext cx="2133600" cy="365760"/>
          </a:xfrm>
        </p:spPr>
        <p:txBody>
          <a:bodyPr/>
          <a:lstStyle/>
          <a:p>
            <a:fld id="{1F0BA90D-5234-4D43-AFD0-7062848BD8D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>
          <a:xfrm>
            <a:off x="4740812" y="794822"/>
            <a:ext cx="3960051" cy="5294376"/>
          </a:xfrm>
          <a:prstGeom prst="roundRect">
            <a:avLst>
              <a:gd name="adj" fmla="val 3541"/>
            </a:avLst>
          </a:prstGeom>
          <a:solidFill>
            <a:srgbClr val="FFFFFF">
              <a:alpha val="40000"/>
            </a:srgbClr>
          </a:solidFill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277728" y="3501743"/>
            <a:ext cx="3200400" cy="1143000"/>
          </a:xfrm>
        </p:spPr>
        <p:txBody>
          <a:bodyPr anchor="t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>
            <a:lvl1pPr algn="ctr">
              <a:buNone/>
              <a:defRPr sz="26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527537" y="821202"/>
            <a:ext cx="4550899" cy="5215597"/>
          </a:xfrm>
          <a:prstGeom prst="roundRect">
            <a:avLst>
              <a:gd name="adj" fmla="val 622"/>
            </a:avLst>
          </a:prstGeom>
          <a:solidFill>
            <a:schemeClr val="bg1">
              <a:lumMod val="85000"/>
            </a:schemeClr>
          </a:solidFill>
          <a:ln w="101600">
            <a:solidFill>
              <a:srgbClr val="FFFFFF"/>
            </a:solidFill>
            <a:miter lim="800000"/>
          </a:ln>
          <a:effectLst>
            <a:outerShdw blurRad="65000" dist="25000" dir="5400000" algn="t" rotWithShape="0">
              <a:schemeClr val="bg2">
                <a:shade val="30000"/>
                <a:satMod val="250000"/>
                <a:alpha val="85000"/>
              </a:schemeClr>
            </a:outerShdw>
          </a:effectLst>
          <a:scene3d>
            <a:camera prst="orthographicFront"/>
            <a:lightRig rig="soft" dir="t">
              <a:rot lat="0" lon="0" rev="20100000"/>
            </a:lightRig>
          </a:scene3d>
          <a:sp3d contourW="3810">
            <a:bevelT w="95250" h="25400"/>
            <a:contourClr>
              <a:schemeClr val="bg2">
                <a:shade val="45000"/>
                <a:satMod val="145000"/>
              </a:schemeClr>
            </a:contourClr>
          </a:sp3d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>
                <a:solidFill>
                  <a:schemeClr val="tx1"/>
                </a:solidFill>
              </a:defRPr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277728" y="1600200"/>
            <a:ext cx="3200400" cy="1825343"/>
          </a:xfrm>
        </p:spPr>
        <p:txBody>
          <a:bodyPr bIns="0" anchor="b">
            <a:normAutofit/>
          </a:bodyPr>
          <a:lstStyle>
            <a:lvl1pPr marL="0" marR="0" indent="0" algn="ctr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15AA6C-1E1D-44DD-ABE8-6D3A7ECCC3B2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0BA90D-5234-4D43-AFD0-7062848BD8D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15AA6C-1E1D-44DD-ABE8-6D3A7ECCC3B2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0BA90D-5234-4D43-AFD0-7062848BD8D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15AA6C-1E1D-44DD-ABE8-6D3A7ECCC3B2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0BA90D-5234-4D43-AFD0-7062848BD8D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ounded Rectangle 8"/>
          <p:cNvSpPr/>
          <p:nvPr/>
        </p:nvSpPr>
        <p:spPr>
          <a:xfrm>
            <a:off x="342900" y="228600"/>
            <a:ext cx="8458200" cy="6400800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Corbel"/>
              <a:ea typeface="+mn-ea"/>
              <a:cs typeface="+mn-cs"/>
            </a:endParaRPr>
          </a:p>
        </p:txBody>
      </p:sp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14404"/>
            <a:ext cx="2133600" cy="36576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fld id="{B215AA6C-1E1D-44DD-ABE8-6D3A7ECCC3B2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14404"/>
            <a:ext cx="2895600" cy="36576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/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14404"/>
            <a:ext cx="2133600" cy="36576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fld id="{1F0BA90D-5234-4D43-AFD0-7062848BD8DB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defPPr>
        <a:defRPr sz="4400">
          <a:solidFill>
            <a:schemeClr val="tx2">
              <a:shade val="80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53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/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457200" indent="-274320" algn="l" eaLnBrk="1" hangingPunct="1">
        <a:buClr>
          <a:schemeClr val="accent1"/>
        </a:buClr>
        <a:buSzPct val="80000"/>
        <a:buFont typeface="Wingdings 2" pitchFamily="18" charset="2"/>
        <a:buChar char="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758952" indent="-228600" algn="l" eaLnBrk="1" hangingPunct="1">
        <a:buClr>
          <a:schemeClr val="accent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1033272" indent="-228600" algn="l" eaLnBrk="1" hangingPunct="1">
        <a:buClr>
          <a:schemeClr val="accent3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298448" indent="-228600" algn="l" eaLnBrk="1" hangingPunct="1">
        <a:buClr>
          <a:schemeClr val="accent4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554480" indent="-228600" algn="l" eaLnBrk="1" hangingPunct="1">
        <a:buClr>
          <a:schemeClr val="accent5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810512" indent="-228600" algn="l" eaLnBrk="1" hangingPunct="1">
        <a:buClr>
          <a:schemeClr val="accent6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207568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340864" indent="-228600" algn="l" eaLnBrk="1" hangingPunct="1">
        <a:buClr>
          <a:schemeClr val="accent2"/>
        </a:buClr>
        <a:buFont typeface="Wingdings 2" pitchFamily="18" charset="2"/>
        <a:buChar char=""/>
        <a:defRPr sz="1600" baseline="0">
          <a:latin typeface="+mn-lt"/>
        </a:defRPr>
      </a:lvl8pPr>
      <a:lvl9pPr marL="2596896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gif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z/" TargetMode="External"/><Relationship Id="rId2" Type="http://schemas.openxmlformats.org/officeDocument/2006/relationships/hyperlink" Target="http://www.wikipedie.cz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76614066"/>
              </p:ext>
            </p:extLst>
          </p:nvPr>
        </p:nvGraphicFramePr>
        <p:xfrm>
          <a:off x="683568" y="5229200"/>
          <a:ext cx="7848872" cy="1392584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6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 smtClean="0">
                          <a:latin typeface="Times New Roman"/>
                          <a:ea typeface="Calibri"/>
                          <a:cs typeface="Times New Roman"/>
                        </a:rPr>
                        <a:t>Biologie</a:t>
                      </a:r>
                      <a:r>
                        <a:rPr lang="cs-CZ" sz="16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člověka pro</a:t>
                      </a:r>
                      <a:r>
                        <a:rPr lang="cs-CZ" sz="1600" b="1" dirty="0" smtClean="0">
                          <a:latin typeface="Times New Roman"/>
                          <a:ea typeface="Calibri"/>
                          <a:cs typeface="Times New Roman"/>
                        </a:rPr>
                        <a:t> 8. ročník</a:t>
                      </a:r>
                      <a:endParaRPr lang="cs-CZ" sz="16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smtClean="0">
                          <a:latin typeface="Times New Roman"/>
                          <a:ea typeface="Calibri"/>
                          <a:cs typeface="Times New Roman"/>
                        </a:rPr>
                        <a:t>VY_52_INOVACE_24_Smyslová </a:t>
                      </a:r>
                      <a:r>
                        <a:rPr lang="cs-CZ" sz="1600" b="1" dirty="0" smtClean="0">
                          <a:latin typeface="Times New Roman"/>
                          <a:ea typeface="Calibri"/>
                          <a:cs typeface="Times New Roman"/>
                        </a:rPr>
                        <a:t>ústrojí 2</a:t>
                      </a: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latin typeface="Times New Roman"/>
                          <a:ea typeface="Calibri"/>
                          <a:cs typeface="Times New Roman"/>
                        </a:rPr>
                        <a:t>Mgr.</a:t>
                      </a:r>
                      <a:r>
                        <a:rPr lang="cs-CZ" sz="16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Tereza Pasecká</a:t>
                      </a:r>
                      <a:endParaRPr lang="cs-CZ" sz="16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558105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1124744"/>
            <a:ext cx="7772400" cy="4384520"/>
          </a:xfrm>
        </p:spPr>
        <p:txBody>
          <a:bodyPr/>
          <a:lstStyle/>
          <a:p>
            <a:r>
              <a:rPr lang="cs-CZ" sz="2800" b="0" dirty="0" smtClean="0">
                <a:solidFill>
                  <a:schemeClr val="accent4">
                    <a:lumMod val="50000"/>
                  </a:schemeClr>
                </a:solidFill>
                <a:latin typeface="+mn-lt"/>
              </a:rPr>
              <a:t/>
            </a:r>
            <a:br>
              <a:rPr lang="cs-CZ" sz="2800" b="0" dirty="0" smtClean="0">
                <a:solidFill>
                  <a:schemeClr val="accent4">
                    <a:lumMod val="50000"/>
                  </a:schemeClr>
                </a:solidFill>
                <a:latin typeface="+mn-lt"/>
              </a:rPr>
            </a:br>
            <a:r>
              <a:rPr lang="cs-CZ" sz="2800" b="0" dirty="0" smtClean="0">
                <a:solidFill>
                  <a:schemeClr val="accent4">
                    <a:lumMod val="50000"/>
                  </a:schemeClr>
                </a:solidFill>
                <a:latin typeface="+mn-lt"/>
              </a:rPr>
              <a:t>POMOCÍ ČEHO VNÍMÁME</a:t>
            </a:r>
            <a:br>
              <a:rPr lang="cs-CZ" sz="2800" b="0" dirty="0" smtClean="0">
                <a:solidFill>
                  <a:schemeClr val="accent4">
                    <a:lumMod val="50000"/>
                  </a:schemeClr>
                </a:solidFill>
                <a:latin typeface="+mn-lt"/>
              </a:rPr>
            </a:br>
            <a:r>
              <a:rPr lang="cs-CZ" sz="2800" b="0" dirty="0" smtClean="0">
                <a:solidFill>
                  <a:schemeClr val="accent4">
                    <a:lumMod val="50000"/>
                  </a:schemeClr>
                </a:solidFill>
                <a:latin typeface="+mn-lt"/>
              </a:rPr>
              <a:t>OKOLNÍ SVĚT???</a:t>
            </a:r>
            <a:br>
              <a:rPr lang="cs-CZ" sz="2800" b="0" dirty="0" smtClean="0">
                <a:solidFill>
                  <a:schemeClr val="accent4">
                    <a:lumMod val="50000"/>
                  </a:schemeClr>
                </a:solidFill>
                <a:latin typeface="+mn-lt"/>
              </a:rPr>
            </a:br>
            <a:r>
              <a:rPr lang="cs-CZ" sz="2800" b="0" dirty="0">
                <a:solidFill>
                  <a:schemeClr val="accent4">
                    <a:lumMod val="50000"/>
                  </a:schemeClr>
                </a:solidFill>
                <a:latin typeface="+mn-lt"/>
              </a:rPr>
              <a:t/>
            </a:r>
            <a:br>
              <a:rPr lang="cs-CZ" sz="2800" b="0" dirty="0">
                <a:solidFill>
                  <a:schemeClr val="accent4">
                    <a:lumMod val="50000"/>
                  </a:schemeClr>
                </a:solidFill>
                <a:latin typeface="+mn-lt"/>
              </a:rPr>
            </a:br>
            <a:r>
              <a:rPr lang="cs-CZ" sz="2800" b="0" dirty="0" smtClean="0">
                <a:solidFill>
                  <a:schemeClr val="accent4">
                    <a:lumMod val="50000"/>
                  </a:schemeClr>
                </a:solidFill>
                <a:latin typeface="+mn-lt"/>
              </a:rPr>
              <a:t/>
            </a:r>
            <a:br>
              <a:rPr lang="cs-CZ" sz="2800" b="0" dirty="0" smtClean="0">
                <a:solidFill>
                  <a:schemeClr val="accent4">
                    <a:lumMod val="50000"/>
                  </a:schemeClr>
                </a:solidFill>
                <a:latin typeface="+mn-lt"/>
              </a:rPr>
            </a:br>
            <a:r>
              <a:rPr lang="cs-CZ" sz="2800" b="0" dirty="0">
                <a:solidFill>
                  <a:schemeClr val="accent4">
                    <a:lumMod val="50000"/>
                  </a:schemeClr>
                </a:solidFill>
                <a:latin typeface="+mn-lt"/>
              </a:rPr>
              <a:t/>
            </a:r>
            <a:br>
              <a:rPr lang="cs-CZ" sz="2800" b="0" dirty="0">
                <a:solidFill>
                  <a:schemeClr val="accent4">
                    <a:lumMod val="50000"/>
                  </a:schemeClr>
                </a:solidFill>
                <a:latin typeface="+mn-lt"/>
              </a:rPr>
            </a:br>
            <a:r>
              <a:rPr lang="cs-CZ" sz="2800" b="0" dirty="0" smtClean="0">
                <a:solidFill>
                  <a:schemeClr val="accent4">
                    <a:lumMod val="50000"/>
                  </a:schemeClr>
                </a:solidFill>
                <a:latin typeface="+mn-lt"/>
              </a:rPr>
              <a:t/>
            </a:r>
            <a:br>
              <a:rPr lang="cs-CZ" sz="2800" b="0" dirty="0" smtClean="0">
                <a:solidFill>
                  <a:schemeClr val="accent4">
                    <a:lumMod val="50000"/>
                  </a:schemeClr>
                </a:solidFill>
                <a:latin typeface="+mn-lt"/>
              </a:rPr>
            </a:br>
            <a:r>
              <a:rPr lang="cs-CZ" sz="2800" b="0" dirty="0">
                <a:solidFill>
                  <a:schemeClr val="accent4">
                    <a:lumMod val="50000"/>
                  </a:schemeClr>
                </a:solidFill>
                <a:latin typeface="+mn-lt"/>
              </a:rPr>
              <a:t/>
            </a:r>
            <a:br>
              <a:rPr lang="cs-CZ" sz="2800" b="0" dirty="0">
                <a:solidFill>
                  <a:schemeClr val="accent4">
                    <a:lumMod val="50000"/>
                  </a:schemeClr>
                </a:solidFill>
                <a:latin typeface="+mn-lt"/>
              </a:rPr>
            </a:br>
            <a:r>
              <a:rPr lang="cs-CZ" sz="2800" b="0" dirty="0" smtClean="0">
                <a:solidFill>
                  <a:schemeClr val="accent4">
                    <a:lumMod val="50000"/>
                  </a:schemeClr>
                </a:solidFill>
                <a:latin typeface="+mn-lt"/>
              </a:rPr>
              <a:t/>
            </a:r>
            <a:br>
              <a:rPr lang="cs-CZ" sz="2800" b="0" dirty="0" smtClean="0">
                <a:solidFill>
                  <a:schemeClr val="accent4">
                    <a:lumMod val="50000"/>
                  </a:schemeClr>
                </a:solidFill>
                <a:latin typeface="+mn-lt"/>
              </a:rPr>
            </a:br>
            <a:r>
              <a:rPr lang="cs-CZ" sz="1100" dirty="0">
                <a:solidFill>
                  <a:schemeClr val="accent4">
                    <a:lumMod val="50000"/>
                  </a:schemeClr>
                </a:solidFill>
              </a:rPr>
              <a:t> </a:t>
            </a:r>
            <a:r>
              <a:rPr lang="cs-CZ" sz="1100" dirty="0" smtClean="0">
                <a:solidFill>
                  <a:schemeClr val="accent4">
                    <a:lumMod val="50000"/>
                  </a:schemeClr>
                </a:solidFill>
              </a:rPr>
              <a:t>                                                                                                                                                                      Mgr. Tereza Pasecká</a:t>
            </a:r>
            <a:endParaRPr lang="cs-CZ" sz="2800" b="0" dirty="0">
              <a:solidFill>
                <a:schemeClr val="accent4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 flipV="1">
            <a:off x="722376" y="1088137"/>
            <a:ext cx="7772400" cy="45719"/>
          </a:xfrm>
        </p:spPr>
        <p:txBody>
          <a:bodyPr>
            <a:normAutofit fontScale="25000" lnSpcReduction="20000"/>
          </a:bodyPr>
          <a:lstStyle/>
          <a:p>
            <a:endParaRPr lang="cs-CZ" dirty="0"/>
          </a:p>
        </p:txBody>
      </p:sp>
      <p:pic>
        <p:nvPicPr>
          <p:cNvPr id="14338" name="Picture 2" descr="C:\Users\OEM\Desktop\PREZENTACE\Obrázky\otazník4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7" y="2708920"/>
            <a:ext cx="1872208" cy="17916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131841" y="4500563"/>
            <a:ext cx="2376264" cy="2000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700" dirty="0" smtClean="0"/>
              <a:t>Zdroj: www.shutterstock.com</a:t>
            </a:r>
            <a:endParaRPr lang="cs-CZ" sz="700" dirty="0"/>
          </a:p>
        </p:txBody>
      </p:sp>
    </p:spTree>
    <p:extLst>
      <p:ext uri="{BB962C8B-B14F-4D97-AF65-F5344CB8AC3E}">
        <p14:creationId xmlns:p14="http://schemas.microsoft.com/office/powerpoint/2010/main" val="264831170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182880" indent="0">
              <a:buNone/>
            </a:pPr>
            <a:endParaRPr lang="cs-CZ" dirty="0" smtClean="0"/>
          </a:p>
          <a:p>
            <a:pPr marL="182880" indent="0">
              <a:buNone/>
            </a:pPr>
            <a:endParaRPr lang="cs-CZ" dirty="0"/>
          </a:p>
          <a:p>
            <a:pPr marL="182880" indent="0">
              <a:buNone/>
            </a:pPr>
            <a:r>
              <a:rPr lang="cs-CZ" dirty="0" smtClean="0"/>
              <a:t>                         </a:t>
            </a:r>
          </a:p>
          <a:p>
            <a:pPr marL="182880" indent="0">
              <a:buNone/>
            </a:pPr>
            <a:endParaRPr lang="cs-CZ" dirty="0"/>
          </a:p>
          <a:p>
            <a:pPr marL="182880" indent="0">
              <a:buNone/>
            </a:pPr>
            <a:endParaRPr lang="cs-CZ" dirty="0" smtClean="0"/>
          </a:p>
          <a:p>
            <a:pPr marL="182880" indent="0">
              <a:buNone/>
            </a:pPr>
            <a:endParaRPr lang="cs-CZ" dirty="0"/>
          </a:p>
          <a:p>
            <a:pPr marL="182880" indent="0">
              <a:buNone/>
            </a:pPr>
            <a:endParaRPr lang="cs-CZ" dirty="0" smtClean="0"/>
          </a:p>
          <a:p>
            <a:pPr marL="182880" indent="0" algn="ctr">
              <a:buNone/>
            </a:pPr>
            <a:r>
              <a:rPr lang="cs-CZ" b="1" u="sng" dirty="0" smtClean="0">
                <a:solidFill>
                  <a:schemeClr val="accent4">
                    <a:lumMod val="50000"/>
                  </a:schemeClr>
                </a:solidFill>
              </a:rPr>
              <a:t>… SMYSLOVÁ ÚSTROJÍ</a:t>
            </a:r>
            <a:endParaRPr lang="cs-CZ" b="1" u="sng" dirty="0">
              <a:solidFill>
                <a:schemeClr val="accent4">
                  <a:lumMod val="50000"/>
                </a:schemeClr>
              </a:solidFill>
            </a:endParaRPr>
          </a:p>
        </p:txBody>
      </p:sp>
      <p:pic>
        <p:nvPicPr>
          <p:cNvPr id="13315" name="Picture 3" descr="H:\Smysly - úvod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62325" y="1556792"/>
            <a:ext cx="2419350" cy="1981200"/>
          </a:xfrm>
          <a:prstGeom prst="rect">
            <a:avLst/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405411" y="3537992"/>
            <a:ext cx="2376264" cy="2000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700" dirty="0" smtClean="0"/>
              <a:t>Zdroj: www.shutterstock.com</a:t>
            </a:r>
            <a:endParaRPr lang="cs-CZ" sz="700" dirty="0"/>
          </a:p>
        </p:txBody>
      </p:sp>
    </p:spTree>
    <p:extLst>
      <p:ext uri="{BB962C8B-B14F-4D97-AF65-F5344CB8AC3E}">
        <p14:creationId xmlns:p14="http://schemas.microsoft.com/office/powerpoint/2010/main" val="13493937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1000"/>
                                        <p:tgtEl>
                                          <p:spTgt spid="133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675928"/>
          </a:xfrm>
        </p:spPr>
        <p:txBody>
          <a:bodyPr>
            <a:normAutofit/>
          </a:bodyPr>
          <a:lstStyle/>
          <a:p>
            <a:pPr algn="l"/>
            <a:r>
              <a:rPr lang="cs-CZ" sz="2800" dirty="0" smtClean="0">
                <a:solidFill>
                  <a:schemeClr val="accent4">
                    <a:lumMod val="50000"/>
                  </a:schemeClr>
                </a:solidFill>
              </a:rPr>
              <a:t>Ústrojí zraku</a:t>
            </a:r>
            <a:endParaRPr lang="cs-CZ" sz="2800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>
                <a:solidFill>
                  <a:schemeClr val="accent4">
                    <a:lumMod val="50000"/>
                  </a:schemeClr>
                </a:solidFill>
              </a:rPr>
              <a:t>z</a:t>
            </a:r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rakem získáváme až 80% informací</a:t>
            </a:r>
          </a:p>
          <a:p>
            <a:endParaRPr lang="cs-CZ" sz="2000" dirty="0">
              <a:solidFill>
                <a:schemeClr val="accent4">
                  <a:lumMod val="50000"/>
                </a:schemeClr>
              </a:solidFill>
            </a:endParaRPr>
          </a:p>
          <a:p>
            <a:r>
              <a:rPr lang="cs-CZ" sz="2000" dirty="0">
                <a:solidFill>
                  <a:schemeClr val="accent4">
                    <a:lumMod val="50000"/>
                  </a:schemeClr>
                </a:solidFill>
              </a:rPr>
              <a:t>j</a:t>
            </a:r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e to náš nejdůležitější smysl</a:t>
            </a:r>
          </a:p>
          <a:p>
            <a:endParaRPr lang="cs-CZ" sz="2000" dirty="0">
              <a:solidFill>
                <a:schemeClr val="accent4">
                  <a:lumMod val="50000"/>
                </a:schemeClr>
              </a:solidFill>
            </a:endParaRPr>
          </a:p>
          <a:p>
            <a:r>
              <a:rPr lang="cs-CZ" sz="2000" dirty="0">
                <a:solidFill>
                  <a:schemeClr val="accent4">
                    <a:lumMod val="50000"/>
                  </a:schemeClr>
                </a:solidFill>
              </a:rPr>
              <a:t>z</a:t>
            </a:r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rakem vnímáme světlo = elektromagnetické vlnění o vlnové délce 400 – 750 </a:t>
            </a:r>
            <a:r>
              <a:rPr lang="cs-CZ" sz="2000" dirty="0" err="1" smtClean="0">
                <a:solidFill>
                  <a:schemeClr val="accent4">
                    <a:lumMod val="50000"/>
                  </a:schemeClr>
                </a:solidFill>
              </a:rPr>
              <a:t>nm</a:t>
            </a:r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 (= viditelné světlo)</a:t>
            </a:r>
          </a:p>
          <a:p>
            <a:endParaRPr lang="cs-CZ" sz="2000" dirty="0">
              <a:solidFill>
                <a:schemeClr val="accent4">
                  <a:lumMod val="50000"/>
                </a:schemeClr>
              </a:solidFill>
            </a:endParaRPr>
          </a:p>
          <a:p>
            <a:endParaRPr lang="cs-CZ" sz="2000" dirty="0" smtClean="0">
              <a:solidFill>
                <a:schemeClr val="accent4">
                  <a:lumMod val="50000"/>
                </a:schemeClr>
              </a:solidFill>
            </a:endParaRPr>
          </a:p>
          <a:p>
            <a:endParaRPr lang="cs-CZ" sz="2000" dirty="0">
              <a:solidFill>
                <a:schemeClr val="accent4">
                  <a:lumMod val="50000"/>
                </a:schemeClr>
              </a:solidFill>
            </a:endParaRPr>
          </a:p>
          <a:p>
            <a:r>
              <a:rPr lang="cs-CZ" sz="2000" dirty="0">
                <a:solidFill>
                  <a:schemeClr val="accent4">
                    <a:lumMod val="50000"/>
                  </a:schemeClr>
                </a:solidFill>
              </a:rPr>
              <a:t>ú</a:t>
            </a:r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strojí zraku = OKO</a:t>
            </a:r>
            <a:endParaRPr lang="cs-CZ" sz="2000" dirty="0">
              <a:solidFill>
                <a:schemeClr val="accent4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733621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675928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chemeClr val="accent4">
                    <a:lumMod val="50000"/>
                  </a:schemeClr>
                </a:solidFill>
              </a:rPr>
              <a:t>Oko</a:t>
            </a:r>
            <a:endParaRPr lang="cs-CZ" sz="2800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>
                <a:solidFill>
                  <a:schemeClr val="accent4">
                    <a:lumMod val="50000"/>
                  </a:schemeClr>
                </a:solidFill>
              </a:rPr>
              <a:t>j</a:t>
            </a:r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e uloženo v lebeční dutině – očnici</a:t>
            </a:r>
          </a:p>
          <a:p>
            <a:endParaRPr lang="cs-CZ" sz="2000" dirty="0" smtClean="0">
              <a:solidFill>
                <a:schemeClr val="accent4">
                  <a:lumMod val="50000"/>
                </a:schemeClr>
              </a:solidFill>
            </a:endParaRPr>
          </a:p>
          <a:p>
            <a:r>
              <a:rPr lang="cs-CZ" sz="2000" dirty="0">
                <a:solidFill>
                  <a:schemeClr val="accent4">
                    <a:lumMod val="50000"/>
                  </a:schemeClr>
                </a:solidFill>
              </a:rPr>
              <a:t>v</a:t>
            </a:r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předu je chráněno víčky s řasami</a:t>
            </a:r>
          </a:p>
          <a:p>
            <a:endParaRPr lang="cs-CZ" sz="2000" dirty="0">
              <a:solidFill>
                <a:schemeClr val="accent4">
                  <a:lumMod val="50000"/>
                </a:schemeClr>
              </a:solidFill>
            </a:endParaRPr>
          </a:p>
          <a:p>
            <a:r>
              <a:rPr lang="cs-CZ" sz="2000" dirty="0">
                <a:solidFill>
                  <a:schemeClr val="accent4">
                    <a:lumMod val="50000"/>
                  </a:schemeClr>
                </a:solidFill>
              </a:rPr>
              <a:t>v</a:t>
            </a:r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nitřní plocha víček je prokrvená = </a:t>
            </a:r>
            <a:r>
              <a:rPr lang="cs-CZ" sz="2000" u="sng" dirty="0" smtClean="0">
                <a:solidFill>
                  <a:schemeClr val="accent4">
                    <a:lumMod val="50000"/>
                  </a:schemeClr>
                </a:solidFill>
              </a:rPr>
              <a:t>spojivka</a:t>
            </a:r>
          </a:p>
          <a:p>
            <a:endParaRPr lang="cs-CZ" sz="2000" u="sng" dirty="0">
              <a:solidFill>
                <a:schemeClr val="accent4">
                  <a:lumMod val="50000"/>
                </a:schemeClr>
              </a:solidFill>
            </a:endParaRPr>
          </a:p>
          <a:p>
            <a:r>
              <a:rPr lang="cs-CZ" sz="2000" u="sng" dirty="0">
                <a:solidFill>
                  <a:schemeClr val="accent4">
                    <a:lumMod val="50000"/>
                  </a:schemeClr>
                </a:solidFill>
              </a:rPr>
              <a:t>s</a:t>
            </a:r>
            <a:r>
              <a:rPr lang="cs-CZ" sz="2000" u="sng" dirty="0" smtClean="0">
                <a:solidFill>
                  <a:schemeClr val="accent4">
                    <a:lumMod val="50000"/>
                  </a:schemeClr>
                </a:solidFill>
              </a:rPr>
              <a:t>lzní žláza</a:t>
            </a:r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 - ústí u vnějšího koutku </a:t>
            </a:r>
          </a:p>
          <a:p>
            <a:pPr marL="182880" indent="0">
              <a:buNone/>
            </a:pPr>
            <a:r>
              <a:rPr lang="cs-CZ" sz="2000" dirty="0">
                <a:solidFill>
                  <a:schemeClr val="accent4">
                    <a:lumMod val="50000"/>
                  </a:schemeClr>
                </a:solidFill>
              </a:rPr>
              <a:t> </a:t>
            </a:r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                  - vylučuje slzy - chrání oko před vysycháním,  </a:t>
            </a:r>
          </a:p>
          <a:p>
            <a:pPr marL="182880" indent="0">
              <a:buNone/>
            </a:pPr>
            <a:r>
              <a:rPr lang="cs-CZ" sz="2000" dirty="0">
                <a:solidFill>
                  <a:schemeClr val="accent4">
                    <a:lumMod val="50000"/>
                  </a:schemeClr>
                </a:solidFill>
              </a:rPr>
              <a:t> </a:t>
            </a:r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                                          ničí mikroby </a:t>
            </a:r>
            <a:endParaRPr lang="cs-CZ" sz="2000" u="sng" dirty="0">
              <a:solidFill>
                <a:schemeClr val="accent4">
                  <a:lumMod val="50000"/>
                </a:schemeClr>
              </a:solidFill>
            </a:endParaRPr>
          </a:p>
          <a:p>
            <a:endParaRPr lang="cs-CZ" sz="2000" dirty="0">
              <a:solidFill>
                <a:schemeClr val="accent4">
                  <a:lumMod val="50000"/>
                </a:schemeClr>
              </a:solidFill>
            </a:endParaRPr>
          </a:p>
          <a:p>
            <a:r>
              <a:rPr lang="cs-CZ" sz="2000" dirty="0">
                <a:solidFill>
                  <a:schemeClr val="accent4">
                    <a:lumMod val="50000"/>
                  </a:schemeClr>
                </a:solidFill>
              </a:rPr>
              <a:t>j</a:t>
            </a:r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eho pohyb je zajišťován </a:t>
            </a:r>
            <a:r>
              <a:rPr lang="cs-CZ" sz="2000" u="sng" dirty="0" smtClean="0">
                <a:solidFill>
                  <a:schemeClr val="accent4">
                    <a:lumMod val="50000"/>
                  </a:schemeClr>
                </a:solidFill>
              </a:rPr>
              <a:t>okohybnými svaly</a:t>
            </a:r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 (při jejich špatném fungování dochází k šilhání)</a:t>
            </a:r>
          </a:p>
          <a:p>
            <a:endParaRPr lang="cs-CZ" sz="2000" dirty="0">
              <a:solidFill>
                <a:schemeClr val="accent4">
                  <a:lumMod val="50000"/>
                </a:schemeClr>
              </a:solidFill>
            </a:endParaRPr>
          </a:p>
          <a:p>
            <a:endParaRPr lang="cs-CZ" sz="2000" dirty="0">
              <a:solidFill>
                <a:schemeClr val="accent4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70195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675928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chemeClr val="accent4">
                    <a:lumMod val="50000"/>
                  </a:schemeClr>
                </a:solidFill>
              </a:rPr>
              <a:t>Oko</a:t>
            </a:r>
            <a:endParaRPr lang="cs-CZ" sz="2800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>
                <a:solidFill>
                  <a:schemeClr val="accent4">
                    <a:lumMod val="50000"/>
                  </a:schemeClr>
                </a:solidFill>
              </a:rPr>
              <a:t>o</a:t>
            </a:r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ční koule je složená ze tří vrstev:</a:t>
            </a:r>
          </a:p>
          <a:p>
            <a:pPr marL="182880" indent="0">
              <a:buNone/>
            </a:pPr>
            <a:endParaRPr lang="cs-CZ" sz="2000" dirty="0">
              <a:solidFill>
                <a:schemeClr val="accent4">
                  <a:lumMod val="50000"/>
                </a:schemeClr>
              </a:solidFill>
            </a:endParaRPr>
          </a:p>
          <a:p>
            <a:pPr marL="182880" indent="0">
              <a:buNone/>
            </a:pPr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1) povrchová vrstva = bělima + rohovka</a:t>
            </a:r>
          </a:p>
          <a:p>
            <a:pPr marL="640080" indent="-457200">
              <a:buAutoNum type="arabicParenR"/>
            </a:pPr>
            <a:endParaRPr lang="cs-CZ" sz="2000" dirty="0">
              <a:solidFill>
                <a:schemeClr val="accent4">
                  <a:lumMod val="50000"/>
                </a:schemeClr>
              </a:solidFill>
            </a:endParaRPr>
          </a:p>
          <a:p>
            <a:pPr marL="182880" indent="0">
              <a:buNone/>
            </a:pPr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2) střední cévnatá vrstva = </a:t>
            </a:r>
          </a:p>
          <a:p>
            <a:pPr marL="182880" indent="0">
              <a:buNone/>
            </a:pPr>
            <a:r>
              <a:rPr lang="cs-CZ" sz="2000" dirty="0">
                <a:solidFill>
                  <a:schemeClr val="accent4">
                    <a:lumMod val="50000"/>
                  </a:schemeClr>
                </a:solidFill>
              </a:rPr>
              <a:t> </a:t>
            </a:r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   cévnatka + řasnaté těleso </a:t>
            </a:r>
          </a:p>
          <a:p>
            <a:pPr marL="182880" indent="0">
              <a:buNone/>
            </a:pPr>
            <a:r>
              <a:rPr lang="cs-CZ" sz="2000" dirty="0">
                <a:solidFill>
                  <a:schemeClr val="accent4">
                    <a:lumMod val="50000"/>
                  </a:schemeClr>
                </a:solidFill>
              </a:rPr>
              <a:t> </a:t>
            </a:r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           + duhovka</a:t>
            </a:r>
          </a:p>
          <a:p>
            <a:pPr marL="182880" indent="0">
              <a:buNone/>
            </a:pPr>
            <a:endParaRPr lang="cs-CZ" sz="2000" dirty="0">
              <a:solidFill>
                <a:schemeClr val="accent4">
                  <a:lumMod val="50000"/>
                </a:schemeClr>
              </a:solidFill>
            </a:endParaRPr>
          </a:p>
          <a:p>
            <a:pPr marL="182880" indent="0">
              <a:buNone/>
            </a:pPr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3) vnitřní vrstva = sítnice</a:t>
            </a:r>
            <a:endParaRPr lang="cs-CZ" sz="2000" dirty="0">
              <a:solidFill>
                <a:schemeClr val="accent4">
                  <a:lumMod val="50000"/>
                </a:schemeClr>
              </a:solidFill>
            </a:endParaRPr>
          </a:p>
        </p:txBody>
      </p:sp>
      <p:pic>
        <p:nvPicPr>
          <p:cNvPr id="11266" name="Picture 2" descr="H:\Oko2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2996952"/>
            <a:ext cx="3528392" cy="3168352"/>
          </a:xfrm>
          <a:prstGeom prst="rect">
            <a:avLst/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6012160" y="6165304"/>
            <a:ext cx="2376264" cy="2000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700" dirty="0" smtClean="0"/>
              <a:t>Zdroj: www.anatomie-lidskeho-tela.kvalitne.cz</a:t>
            </a:r>
            <a:endParaRPr lang="cs-CZ" sz="700" dirty="0"/>
          </a:p>
        </p:txBody>
      </p:sp>
    </p:spTree>
    <p:extLst>
      <p:ext uri="{BB962C8B-B14F-4D97-AF65-F5344CB8AC3E}">
        <p14:creationId xmlns:p14="http://schemas.microsoft.com/office/powerpoint/2010/main" val="11003344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1000"/>
                                        <p:tgtEl>
                                          <p:spTgt spid="112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675928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chemeClr val="accent4">
                    <a:lumMod val="50000"/>
                  </a:schemeClr>
                </a:solidFill>
              </a:rPr>
              <a:t>Oko</a:t>
            </a:r>
            <a:endParaRPr lang="cs-CZ" sz="2800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u="sng" dirty="0">
                <a:solidFill>
                  <a:schemeClr val="accent4">
                    <a:lumMod val="50000"/>
                  </a:schemeClr>
                </a:solidFill>
              </a:rPr>
              <a:t>b</a:t>
            </a:r>
            <a:r>
              <a:rPr lang="cs-CZ" sz="2000" u="sng" dirty="0" smtClean="0">
                <a:solidFill>
                  <a:schemeClr val="accent4">
                    <a:lumMod val="50000"/>
                  </a:schemeClr>
                </a:solidFill>
              </a:rPr>
              <a:t>ělima</a:t>
            </a:r>
            <a:endParaRPr lang="cs-CZ" sz="2000" dirty="0" smtClean="0">
              <a:solidFill>
                <a:schemeClr val="accent4">
                  <a:lumMod val="50000"/>
                </a:schemeClr>
              </a:solidFill>
            </a:endParaRPr>
          </a:p>
          <a:p>
            <a:endParaRPr lang="cs-CZ" sz="2000" u="sng" dirty="0">
              <a:solidFill>
                <a:schemeClr val="accent4">
                  <a:lumMod val="50000"/>
                </a:schemeClr>
              </a:solidFill>
            </a:endParaRPr>
          </a:p>
          <a:p>
            <a:pPr marL="182880" indent="0">
              <a:buNone/>
            </a:pPr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= tuhý, bílý, vazivový obal oka</a:t>
            </a:r>
          </a:p>
          <a:p>
            <a:pPr marL="182880" indent="0">
              <a:buNone/>
            </a:pPr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 - udržuje jeho tvar</a:t>
            </a:r>
          </a:p>
          <a:p>
            <a:pPr marL="182880" indent="0">
              <a:buNone/>
            </a:pPr>
            <a:r>
              <a:rPr lang="cs-CZ" sz="2000" dirty="0">
                <a:solidFill>
                  <a:schemeClr val="accent4">
                    <a:lumMod val="50000"/>
                  </a:schemeClr>
                </a:solidFill>
              </a:rPr>
              <a:t> </a:t>
            </a:r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- upínají se na ni okohybné svaly</a:t>
            </a:r>
          </a:p>
          <a:p>
            <a:pPr marL="182880" indent="0">
              <a:buNone/>
            </a:pPr>
            <a:r>
              <a:rPr lang="cs-CZ" sz="2000" dirty="0">
                <a:solidFill>
                  <a:schemeClr val="accent4">
                    <a:lumMod val="50000"/>
                  </a:schemeClr>
                </a:solidFill>
              </a:rPr>
              <a:t> </a:t>
            </a:r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- v přední části přechází v rohovku</a:t>
            </a:r>
          </a:p>
          <a:p>
            <a:pPr marL="182880" indent="0">
              <a:buNone/>
            </a:pPr>
            <a:endParaRPr lang="cs-CZ" sz="2000" dirty="0">
              <a:solidFill>
                <a:schemeClr val="accent4">
                  <a:lumMod val="50000"/>
                </a:schemeClr>
              </a:solidFill>
            </a:endParaRPr>
          </a:p>
          <a:p>
            <a:pPr marL="182880" indent="0">
              <a:buNone/>
            </a:pPr>
            <a:endParaRPr lang="cs-CZ" sz="2000" dirty="0" smtClean="0">
              <a:solidFill>
                <a:schemeClr val="accent4">
                  <a:lumMod val="50000"/>
                </a:schemeClr>
              </a:solidFill>
            </a:endParaRPr>
          </a:p>
          <a:p>
            <a:r>
              <a:rPr lang="cs-CZ" sz="2000" u="sng" dirty="0">
                <a:solidFill>
                  <a:schemeClr val="accent4">
                    <a:lumMod val="50000"/>
                  </a:schemeClr>
                </a:solidFill>
              </a:rPr>
              <a:t>r</a:t>
            </a:r>
            <a:r>
              <a:rPr lang="cs-CZ" sz="2000" u="sng" dirty="0" smtClean="0">
                <a:solidFill>
                  <a:schemeClr val="accent4">
                    <a:lumMod val="50000"/>
                  </a:schemeClr>
                </a:solidFill>
              </a:rPr>
              <a:t>ohovka</a:t>
            </a:r>
            <a:endParaRPr lang="cs-CZ" sz="2000" dirty="0" smtClean="0">
              <a:solidFill>
                <a:schemeClr val="accent4">
                  <a:lumMod val="50000"/>
                </a:schemeClr>
              </a:solidFill>
            </a:endParaRPr>
          </a:p>
          <a:p>
            <a:pPr marL="182880" indent="0">
              <a:buNone/>
            </a:pPr>
            <a:endParaRPr lang="cs-CZ" sz="2000" u="sng" dirty="0">
              <a:solidFill>
                <a:schemeClr val="accent4">
                  <a:lumMod val="50000"/>
                </a:schemeClr>
              </a:solidFill>
            </a:endParaRPr>
          </a:p>
          <a:p>
            <a:pPr marL="182880" indent="0">
              <a:buNone/>
            </a:pPr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 - je průhledná a vypouklá</a:t>
            </a:r>
          </a:p>
          <a:p>
            <a:pPr marL="182880" indent="0">
              <a:buNone/>
            </a:pPr>
            <a:r>
              <a:rPr lang="cs-CZ" sz="2000" dirty="0">
                <a:solidFill>
                  <a:schemeClr val="accent4">
                    <a:lumMod val="50000"/>
                  </a:schemeClr>
                </a:solidFill>
              </a:rPr>
              <a:t> </a:t>
            </a:r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- je zvlhčována slzami</a:t>
            </a:r>
          </a:p>
          <a:p>
            <a:pPr marL="182880" indent="0">
              <a:buNone/>
            </a:pPr>
            <a:r>
              <a:rPr lang="cs-CZ" sz="2000" dirty="0">
                <a:solidFill>
                  <a:schemeClr val="accent4">
                    <a:lumMod val="50000"/>
                  </a:schemeClr>
                </a:solidFill>
              </a:rPr>
              <a:t> </a:t>
            </a:r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- skrz ní vstupuje světlo do oka</a:t>
            </a:r>
            <a:endParaRPr lang="cs-CZ" sz="2000" dirty="0">
              <a:solidFill>
                <a:schemeClr val="accent4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374176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9" dur="10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675928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chemeClr val="accent4">
                    <a:lumMod val="50000"/>
                  </a:schemeClr>
                </a:solidFill>
              </a:rPr>
              <a:t>Oko</a:t>
            </a:r>
            <a:endParaRPr lang="cs-CZ" sz="2800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u="sng" dirty="0">
                <a:solidFill>
                  <a:schemeClr val="accent4">
                    <a:lumMod val="50000"/>
                  </a:schemeClr>
                </a:solidFill>
              </a:rPr>
              <a:t>c</a:t>
            </a:r>
            <a:r>
              <a:rPr lang="cs-CZ" sz="2000" u="sng" dirty="0" smtClean="0">
                <a:solidFill>
                  <a:schemeClr val="accent4">
                    <a:lumMod val="50000"/>
                  </a:schemeClr>
                </a:solidFill>
              </a:rPr>
              <a:t>évnatka</a:t>
            </a:r>
            <a:endParaRPr lang="cs-CZ" sz="2000" dirty="0" smtClean="0">
              <a:solidFill>
                <a:schemeClr val="accent4">
                  <a:lumMod val="50000"/>
                </a:schemeClr>
              </a:solidFill>
            </a:endParaRPr>
          </a:p>
          <a:p>
            <a:endParaRPr lang="cs-CZ" sz="2000" u="sng" dirty="0">
              <a:solidFill>
                <a:schemeClr val="accent4">
                  <a:lumMod val="50000"/>
                </a:schemeClr>
              </a:solidFill>
            </a:endParaRPr>
          </a:p>
          <a:p>
            <a:pPr marL="182880" indent="0">
              <a:buNone/>
            </a:pPr>
            <a:r>
              <a:rPr lang="cs-CZ" sz="2000" dirty="0">
                <a:solidFill>
                  <a:schemeClr val="accent4">
                    <a:lumMod val="50000"/>
                  </a:schemeClr>
                </a:solidFill>
              </a:rPr>
              <a:t> </a:t>
            </a:r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- je pod bělimou v zadní části oka</a:t>
            </a:r>
          </a:p>
          <a:p>
            <a:pPr marL="182880" indent="0">
              <a:buNone/>
            </a:pPr>
            <a:r>
              <a:rPr lang="cs-CZ" sz="2000" dirty="0">
                <a:solidFill>
                  <a:schemeClr val="accent4">
                    <a:lumMod val="50000"/>
                  </a:schemeClr>
                </a:solidFill>
              </a:rPr>
              <a:t> </a:t>
            </a:r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- je prokrvená</a:t>
            </a:r>
          </a:p>
          <a:p>
            <a:pPr marL="182880" indent="0">
              <a:buNone/>
            </a:pPr>
            <a:r>
              <a:rPr lang="cs-CZ" sz="2000" dirty="0">
                <a:solidFill>
                  <a:schemeClr val="accent4">
                    <a:lumMod val="50000"/>
                  </a:schemeClr>
                </a:solidFill>
              </a:rPr>
              <a:t> </a:t>
            </a:r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- vyživuje oko</a:t>
            </a:r>
          </a:p>
          <a:p>
            <a:pPr marL="182880" indent="0">
              <a:buNone/>
            </a:pPr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 - vpředu přechází v řasnaté těleso</a:t>
            </a:r>
          </a:p>
          <a:p>
            <a:pPr marL="182880" indent="0">
              <a:buNone/>
            </a:pPr>
            <a:endParaRPr lang="cs-CZ" sz="2000" dirty="0" smtClean="0">
              <a:solidFill>
                <a:schemeClr val="accent4">
                  <a:lumMod val="50000"/>
                </a:schemeClr>
              </a:solidFill>
            </a:endParaRPr>
          </a:p>
          <a:p>
            <a:pPr marL="182880" indent="0">
              <a:buNone/>
            </a:pPr>
            <a:endParaRPr lang="cs-CZ" sz="2000" dirty="0">
              <a:solidFill>
                <a:schemeClr val="accent4">
                  <a:lumMod val="50000"/>
                </a:schemeClr>
              </a:solidFill>
            </a:endParaRPr>
          </a:p>
          <a:p>
            <a:r>
              <a:rPr lang="cs-CZ" sz="2000" u="sng" dirty="0">
                <a:solidFill>
                  <a:schemeClr val="accent4">
                    <a:lumMod val="50000"/>
                  </a:schemeClr>
                </a:solidFill>
              </a:rPr>
              <a:t>ř</a:t>
            </a:r>
            <a:r>
              <a:rPr lang="cs-CZ" sz="2000" u="sng" dirty="0" smtClean="0">
                <a:solidFill>
                  <a:schemeClr val="accent4">
                    <a:lumMod val="50000"/>
                  </a:schemeClr>
                </a:solidFill>
              </a:rPr>
              <a:t>asnaté těleso</a:t>
            </a:r>
          </a:p>
          <a:p>
            <a:pPr marL="182880" indent="0">
              <a:buNone/>
            </a:pPr>
            <a:endParaRPr lang="cs-CZ" sz="2000" u="sng" dirty="0">
              <a:solidFill>
                <a:schemeClr val="accent4">
                  <a:lumMod val="50000"/>
                </a:schemeClr>
              </a:solidFill>
            </a:endParaRPr>
          </a:p>
          <a:p>
            <a:pPr marL="182880" indent="0">
              <a:buNone/>
            </a:pPr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 - je na něm zavěšena čočka</a:t>
            </a:r>
          </a:p>
          <a:p>
            <a:pPr marL="182880" indent="0">
              <a:buNone/>
            </a:pPr>
            <a:r>
              <a:rPr lang="cs-CZ" sz="2000" dirty="0">
                <a:solidFill>
                  <a:schemeClr val="accent4">
                    <a:lumMod val="50000"/>
                  </a:schemeClr>
                </a:solidFill>
              </a:rPr>
              <a:t> </a:t>
            </a:r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- umožňuje zakřivování čočky </a:t>
            </a:r>
            <a:r>
              <a:rPr lang="cs-CZ" sz="2000" dirty="0">
                <a:solidFill>
                  <a:schemeClr val="accent4">
                    <a:lumMod val="50000"/>
                  </a:schemeClr>
                </a:solidFill>
              </a:rPr>
              <a:t>=</a:t>
            </a:r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 zaostřování</a:t>
            </a:r>
            <a:endParaRPr lang="cs-CZ" sz="2000" dirty="0">
              <a:solidFill>
                <a:schemeClr val="accent4">
                  <a:lumMod val="50000"/>
                </a:schemeClr>
              </a:solidFill>
            </a:endParaRPr>
          </a:p>
          <a:p>
            <a:pPr marL="182880" indent="0">
              <a:buNone/>
            </a:pPr>
            <a:endParaRPr lang="cs-CZ" sz="2000" dirty="0" smtClean="0">
              <a:solidFill>
                <a:schemeClr val="accent4">
                  <a:lumMod val="50000"/>
                </a:schemeClr>
              </a:solidFill>
            </a:endParaRPr>
          </a:p>
          <a:p>
            <a:pPr marL="182880" indent="0">
              <a:buNone/>
            </a:pPr>
            <a:endParaRPr lang="cs-CZ" sz="2000" dirty="0" smtClean="0">
              <a:solidFill>
                <a:schemeClr val="accent4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095801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675928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chemeClr val="accent4">
                    <a:lumMod val="50000"/>
                  </a:schemeClr>
                </a:solidFill>
              </a:rPr>
              <a:t>Oko</a:t>
            </a:r>
            <a:endParaRPr lang="cs-CZ" sz="2800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u="sng" dirty="0">
                <a:solidFill>
                  <a:schemeClr val="accent4">
                    <a:lumMod val="50000"/>
                  </a:schemeClr>
                </a:solidFill>
              </a:rPr>
              <a:t>d</a:t>
            </a:r>
            <a:r>
              <a:rPr lang="cs-CZ" sz="2000" u="sng" dirty="0" smtClean="0">
                <a:solidFill>
                  <a:schemeClr val="accent4">
                    <a:lumMod val="50000"/>
                  </a:schemeClr>
                </a:solidFill>
              </a:rPr>
              <a:t>uhovka</a:t>
            </a:r>
          </a:p>
          <a:p>
            <a:endParaRPr lang="cs-CZ" sz="2000" u="sng" dirty="0">
              <a:solidFill>
                <a:schemeClr val="accent4">
                  <a:lumMod val="50000"/>
                </a:schemeClr>
              </a:solidFill>
            </a:endParaRPr>
          </a:p>
          <a:p>
            <a:pPr marL="182880" indent="0">
              <a:buNone/>
            </a:pPr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= kruhovitá clona před řasnatým tělesem</a:t>
            </a:r>
          </a:p>
          <a:p>
            <a:pPr marL="182880" indent="0">
              <a:buNone/>
            </a:pPr>
            <a:r>
              <a:rPr lang="cs-CZ" sz="2000" dirty="0">
                <a:solidFill>
                  <a:schemeClr val="accent4">
                    <a:lumMod val="50000"/>
                  </a:schemeClr>
                </a:solidFill>
              </a:rPr>
              <a:t> </a:t>
            </a:r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- má uprostřed kruhový otvor = </a:t>
            </a:r>
            <a:r>
              <a:rPr lang="cs-CZ" sz="2000" u="sng" dirty="0" smtClean="0">
                <a:solidFill>
                  <a:schemeClr val="accent4">
                    <a:lumMod val="50000"/>
                  </a:schemeClr>
                </a:solidFill>
              </a:rPr>
              <a:t>zornice</a:t>
            </a:r>
            <a:endParaRPr lang="cs-CZ" sz="2000" dirty="0" smtClean="0">
              <a:solidFill>
                <a:schemeClr val="accent4">
                  <a:lumMod val="50000"/>
                </a:schemeClr>
              </a:solidFill>
            </a:endParaRPr>
          </a:p>
          <a:p>
            <a:pPr marL="182880" indent="0">
              <a:buNone/>
            </a:pPr>
            <a:endParaRPr lang="cs-CZ" sz="2000" dirty="0">
              <a:solidFill>
                <a:schemeClr val="accent4">
                  <a:lumMod val="50000"/>
                </a:schemeClr>
              </a:solidFill>
            </a:endParaRPr>
          </a:p>
          <a:p>
            <a:pPr marL="182880" indent="0">
              <a:buNone/>
            </a:pPr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 - při nadbytku světla se zornice zúží - světla do oka proniká  </a:t>
            </a:r>
          </a:p>
          <a:p>
            <a:pPr marL="182880" indent="0">
              <a:buNone/>
            </a:pPr>
            <a:r>
              <a:rPr lang="cs-CZ" sz="2000" dirty="0">
                <a:solidFill>
                  <a:schemeClr val="accent4">
                    <a:lumMod val="50000"/>
                  </a:schemeClr>
                </a:solidFill>
              </a:rPr>
              <a:t> </a:t>
            </a:r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                                                       méně</a:t>
            </a:r>
          </a:p>
          <a:p>
            <a:pPr marL="182880" indent="0">
              <a:buNone/>
            </a:pPr>
            <a:endParaRPr lang="cs-CZ" sz="2000" dirty="0" smtClean="0">
              <a:solidFill>
                <a:schemeClr val="accent4">
                  <a:lumMod val="50000"/>
                </a:schemeClr>
              </a:solidFill>
            </a:endParaRPr>
          </a:p>
          <a:p>
            <a:pPr marL="182880" indent="0">
              <a:buNone/>
            </a:pPr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 - při nedostatku světla se zornice rozšíří - světla se do oka </a:t>
            </a:r>
          </a:p>
          <a:p>
            <a:pPr marL="182880" indent="0">
              <a:buNone/>
            </a:pPr>
            <a:r>
              <a:rPr lang="cs-CZ" sz="2000" dirty="0">
                <a:solidFill>
                  <a:schemeClr val="accent4">
                    <a:lumMod val="50000"/>
                  </a:schemeClr>
                </a:solidFill>
              </a:rPr>
              <a:t> </a:t>
            </a:r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                                                             dostane více </a:t>
            </a:r>
          </a:p>
          <a:p>
            <a:pPr marL="182880" indent="0">
              <a:buNone/>
            </a:pPr>
            <a:endParaRPr lang="cs-CZ" sz="2000" dirty="0">
              <a:solidFill>
                <a:schemeClr val="accent4">
                  <a:lumMod val="50000"/>
                </a:schemeClr>
              </a:solidFill>
            </a:endParaRPr>
          </a:p>
          <a:p>
            <a:pPr marL="182880" indent="0">
              <a:buNone/>
            </a:pPr>
            <a:endParaRPr lang="cs-CZ" sz="2000" dirty="0" smtClean="0">
              <a:solidFill>
                <a:schemeClr val="accent4">
                  <a:lumMod val="50000"/>
                </a:schemeClr>
              </a:solidFill>
            </a:endParaRPr>
          </a:p>
          <a:p>
            <a:pPr marL="182880" indent="0">
              <a:buNone/>
            </a:pPr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 - obsahuje pigment – jeho množství určuje barvu duhovky</a:t>
            </a:r>
            <a:endParaRPr lang="cs-CZ" sz="2000" dirty="0">
              <a:solidFill>
                <a:schemeClr val="accent4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921403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0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8" dur="10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675928"/>
          </a:xfrm>
        </p:spPr>
        <p:txBody>
          <a:bodyPr>
            <a:normAutofit/>
          </a:bodyPr>
          <a:lstStyle/>
          <a:p>
            <a:r>
              <a:rPr lang="cs-CZ" sz="2800" dirty="0">
                <a:solidFill>
                  <a:schemeClr val="accent4">
                    <a:lumMod val="50000"/>
                  </a:schemeClr>
                </a:solidFill>
              </a:rPr>
              <a:t>O</a:t>
            </a:r>
            <a:r>
              <a:rPr lang="cs-CZ" sz="2800" dirty="0" smtClean="0">
                <a:solidFill>
                  <a:schemeClr val="accent4">
                    <a:lumMod val="50000"/>
                  </a:schemeClr>
                </a:solidFill>
              </a:rPr>
              <a:t>ko</a:t>
            </a:r>
            <a:endParaRPr lang="cs-CZ" sz="2800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857403"/>
          </a:xfrm>
        </p:spPr>
        <p:txBody>
          <a:bodyPr>
            <a:normAutofit lnSpcReduction="10000"/>
          </a:bodyPr>
          <a:lstStyle/>
          <a:p>
            <a:r>
              <a:rPr lang="cs-CZ" sz="2000" u="sng" dirty="0">
                <a:solidFill>
                  <a:schemeClr val="accent4">
                    <a:lumMod val="50000"/>
                  </a:schemeClr>
                </a:solidFill>
              </a:rPr>
              <a:t>č</a:t>
            </a:r>
            <a:r>
              <a:rPr lang="cs-CZ" sz="2000" u="sng" dirty="0" smtClean="0">
                <a:solidFill>
                  <a:schemeClr val="accent4">
                    <a:lumMod val="50000"/>
                  </a:schemeClr>
                </a:solidFill>
              </a:rPr>
              <a:t>očka</a:t>
            </a:r>
          </a:p>
          <a:p>
            <a:endParaRPr lang="cs-CZ" sz="2000" u="sng" dirty="0">
              <a:solidFill>
                <a:schemeClr val="accent4">
                  <a:lumMod val="50000"/>
                </a:schemeClr>
              </a:solidFill>
            </a:endParaRPr>
          </a:p>
          <a:p>
            <a:pPr marL="182880" indent="0">
              <a:buNone/>
            </a:pPr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 - je pružná, dvojvypuklá, je asi 4 mm silná</a:t>
            </a:r>
          </a:p>
          <a:p>
            <a:pPr marL="182880" indent="0">
              <a:buNone/>
            </a:pPr>
            <a:r>
              <a:rPr lang="cs-CZ" sz="2000" dirty="0">
                <a:solidFill>
                  <a:schemeClr val="accent4">
                    <a:lumMod val="50000"/>
                  </a:schemeClr>
                </a:solidFill>
              </a:rPr>
              <a:t> </a:t>
            </a:r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- visí na vláknech řasnatého tělesa za zornicí</a:t>
            </a:r>
          </a:p>
          <a:p>
            <a:pPr marL="182880" indent="0">
              <a:buNone/>
            </a:pPr>
            <a:endParaRPr lang="cs-CZ" sz="2000" dirty="0">
              <a:solidFill>
                <a:schemeClr val="accent4">
                  <a:lumMod val="50000"/>
                </a:schemeClr>
              </a:solidFill>
            </a:endParaRPr>
          </a:p>
          <a:p>
            <a:pPr marL="182880" indent="0">
              <a:buNone/>
            </a:pPr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 - při tahu vláken se čočka zplošťuje (při pohledu do dálky)</a:t>
            </a:r>
          </a:p>
          <a:p>
            <a:pPr marL="182880" indent="0">
              <a:buNone/>
            </a:pPr>
            <a:r>
              <a:rPr lang="cs-CZ" sz="2000" dirty="0">
                <a:solidFill>
                  <a:schemeClr val="accent4">
                    <a:lumMod val="50000"/>
                  </a:schemeClr>
                </a:solidFill>
              </a:rPr>
              <a:t> </a:t>
            </a:r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- při ochabnutí vláken se čočka vyklenuje (při pohledu    </a:t>
            </a:r>
          </a:p>
          <a:p>
            <a:pPr marL="182880" indent="0">
              <a:buNone/>
            </a:pPr>
            <a:r>
              <a:rPr lang="cs-CZ" sz="2000" dirty="0">
                <a:solidFill>
                  <a:schemeClr val="accent4">
                    <a:lumMod val="50000"/>
                  </a:schemeClr>
                </a:solidFill>
              </a:rPr>
              <a:t> </a:t>
            </a:r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   nablízko) </a:t>
            </a:r>
          </a:p>
          <a:p>
            <a:pPr marL="182880" indent="0">
              <a:buNone/>
            </a:pPr>
            <a:r>
              <a:rPr lang="cs-CZ" sz="2000" dirty="0">
                <a:solidFill>
                  <a:schemeClr val="accent4">
                    <a:lumMod val="50000"/>
                  </a:schemeClr>
                </a:solidFill>
              </a:rPr>
              <a:t> </a:t>
            </a:r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                 = akomodace</a:t>
            </a:r>
          </a:p>
          <a:p>
            <a:pPr marL="182880" indent="0">
              <a:buNone/>
            </a:pPr>
            <a:endParaRPr lang="cs-CZ" sz="2000" dirty="0">
              <a:solidFill>
                <a:schemeClr val="accent4">
                  <a:lumMod val="50000"/>
                </a:schemeClr>
              </a:solidFill>
            </a:endParaRPr>
          </a:p>
          <a:p>
            <a:pPr marL="182880" indent="0">
              <a:buNone/>
            </a:pPr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 - světelné paprsky se v ní soustřeďují a lámou, dále     </a:t>
            </a:r>
          </a:p>
          <a:p>
            <a:pPr marL="182880" indent="0">
              <a:buNone/>
            </a:pPr>
            <a:r>
              <a:rPr lang="cs-CZ" sz="2000" dirty="0">
                <a:solidFill>
                  <a:schemeClr val="accent4">
                    <a:lumMod val="50000"/>
                  </a:schemeClr>
                </a:solidFill>
              </a:rPr>
              <a:t> </a:t>
            </a:r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  procházejí sklivcem</a:t>
            </a:r>
          </a:p>
          <a:p>
            <a:pPr marL="182880" indent="0">
              <a:buNone/>
            </a:pPr>
            <a:endParaRPr lang="cs-CZ" sz="2000" dirty="0">
              <a:solidFill>
                <a:schemeClr val="accent4">
                  <a:lumMod val="50000"/>
                </a:schemeClr>
              </a:solidFill>
            </a:endParaRPr>
          </a:p>
          <a:p>
            <a:pPr marL="182880" indent="0">
              <a:buNone/>
            </a:pPr>
            <a:endParaRPr lang="cs-CZ" sz="2000" dirty="0" smtClean="0">
              <a:solidFill>
                <a:schemeClr val="accent4">
                  <a:lumMod val="50000"/>
                </a:schemeClr>
              </a:solidFill>
            </a:endParaRPr>
          </a:p>
          <a:p>
            <a:r>
              <a:rPr lang="cs-CZ" sz="2000" u="sng" dirty="0">
                <a:solidFill>
                  <a:schemeClr val="accent4">
                    <a:lumMod val="50000"/>
                  </a:schemeClr>
                </a:solidFill>
              </a:rPr>
              <a:t>s</a:t>
            </a:r>
            <a:r>
              <a:rPr lang="cs-CZ" sz="2000" u="sng" dirty="0" smtClean="0">
                <a:solidFill>
                  <a:schemeClr val="accent4">
                    <a:lumMod val="50000"/>
                  </a:schemeClr>
                </a:solidFill>
              </a:rPr>
              <a:t>klivec</a:t>
            </a:r>
          </a:p>
          <a:p>
            <a:endParaRPr lang="cs-CZ" sz="2000" u="sng" dirty="0">
              <a:solidFill>
                <a:schemeClr val="accent4">
                  <a:lumMod val="50000"/>
                </a:schemeClr>
              </a:solidFill>
            </a:endParaRPr>
          </a:p>
          <a:p>
            <a:pPr marL="182880" indent="0">
              <a:buNone/>
            </a:pPr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 - rosolovitá hmota vyplňující vnitřní prostor oka </a:t>
            </a:r>
            <a:endParaRPr lang="cs-CZ" sz="2000" dirty="0">
              <a:solidFill>
                <a:schemeClr val="accent4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743179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675928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chemeClr val="accent4">
                    <a:lumMod val="50000"/>
                  </a:schemeClr>
                </a:solidFill>
              </a:rPr>
              <a:t>Oko</a:t>
            </a:r>
            <a:endParaRPr lang="cs-CZ" sz="2800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u="sng" dirty="0">
                <a:solidFill>
                  <a:schemeClr val="accent4">
                    <a:lumMod val="50000"/>
                  </a:schemeClr>
                </a:solidFill>
              </a:rPr>
              <a:t>s</a:t>
            </a:r>
            <a:r>
              <a:rPr lang="cs-CZ" sz="2000" u="sng" dirty="0" smtClean="0">
                <a:solidFill>
                  <a:schemeClr val="accent4">
                    <a:lumMod val="50000"/>
                  </a:schemeClr>
                </a:solidFill>
              </a:rPr>
              <a:t>ítnice</a:t>
            </a:r>
            <a:endParaRPr lang="cs-CZ" sz="2000" dirty="0" smtClean="0">
              <a:solidFill>
                <a:schemeClr val="accent4">
                  <a:lumMod val="50000"/>
                </a:schemeClr>
              </a:solidFill>
            </a:endParaRPr>
          </a:p>
          <a:p>
            <a:pPr marL="182880" indent="0">
              <a:buNone/>
            </a:pPr>
            <a:endParaRPr lang="cs-CZ" sz="2000" dirty="0">
              <a:solidFill>
                <a:schemeClr val="accent4">
                  <a:lumMod val="50000"/>
                </a:schemeClr>
              </a:solidFill>
            </a:endParaRPr>
          </a:p>
          <a:p>
            <a:pPr marL="182880" indent="0">
              <a:buNone/>
            </a:pPr>
            <a:r>
              <a:rPr lang="cs-CZ" sz="2000" dirty="0">
                <a:solidFill>
                  <a:schemeClr val="accent4">
                    <a:lumMod val="50000"/>
                  </a:schemeClr>
                </a:solidFill>
              </a:rPr>
              <a:t> </a:t>
            </a:r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- sem dopadá světlo po průchodu sklivcem</a:t>
            </a:r>
          </a:p>
          <a:p>
            <a:pPr marL="182880" indent="0">
              <a:buNone/>
            </a:pPr>
            <a:r>
              <a:rPr lang="cs-CZ" sz="2000" dirty="0">
                <a:solidFill>
                  <a:schemeClr val="accent4">
                    <a:lumMod val="50000"/>
                  </a:schemeClr>
                </a:solidFill>
              </a:rPr>
              <a:t> </a:t>
            </a:r>
          </a:p>
          <a:p>
            <a:pPr marL="182880" indent="0">
              <a:buNone/>
            </a:pPr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 - obsahuje světločivné buňky dvou typů:</a:t>
            </a:r>
          </a:p>
          <a:p>
            <a:pPr marL="182880" indent="0">
              <a:buNone/>
            </a:pPr>
            <a:endParaRPr lang="cs-CZ" sz="2000" dirty="0" smtClean="0">
              <a:solidFill>
                <a:schemeClr val="accent4">
                  <a:lumMod val="50000"/>
                </a:schemeClr>
              </a:solidFill>
            </a:endParaRPr>
          </a:p>
          <a:p>
            <a:pPr marL="182880" indent="0">
              <a:buNone/>
            </a:pPr>
            <a:endParaRPr lang="cs-CZ" sz="2000" dirty="0">
              <a:solidFill>
                <a:schemeClr val="accent4">
                  <a:lumMod val="50000"/>
                </a:schemeClr>
              </a:solidFill>
            </a:endParaRPr>
          </a:p>
          <a:p>
            <a:pPr marL="182880" indent="0">
              <a:buNone/>
            </a:pPr>
            <a:r>
              <a:rPr lang="cs-CZ" sz="2000" u="sng" dirty="0" smtClean="0">
                <a:solidFill>
                  <a:schemeClr val="accent4">
                    <a:lumMod val="50000"/>
                  </a:schemeClr>
                </a:solidFill>
              </a:rPr>
              <a:t>1) tyčinky:</a:t>
            </a:r>
            <a:endParaRPr lang="cs-CZ" sz="2000" dirty="0" smtClean="0">
              <a:solidFill>
                <a:schemeClr val="accent4">
                  <a:lumMod val="50000"/>
                </a:schemeClr>
              </a:solidFill>
            </a:endParaRPr>
          </a:p>
          <a:p>
            <a:pPr marL="182880" indent="0">
              <a:buNone/>
            </a:pPr>
            <a:r>
              <a:rPr lang="cs-CZ" sz="2000" dirty="0">
                <a:solidFill>
                  <a:schemeClr val="accent4">
                    <a:lumMod val="50000"/>
                  </a:schemeClr>
                </a:solidFill>
              </a:rPr>
              <a:t> </a:t>
            </a:r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   </a:t>
            </a:r>
          </a:p>
          <a:p>
            <a:pPr marL="182880" indent="0">
              <a:buNone/>
            </a:pPr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- je jich cca 100 milionů</a:t>
            </a:r>
          </a:p>
          <a:p>
            <a:pPr marL="182880" indent="0">
              <a:buNone/>
            </a:pPr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- </a:t>
            </a:r>
            <a:r>
              <a:rPr lang="cs-CZ" sz="2000" dirty="0">
                <a:solidFill>
                  <a:schemeClr val="accent4">
                    <a:lumMod val="50000"/>
                  </a:schemeClr>
                </a:solidFill>
              </a:rPr>
              <a:t>r</a:t>
            </a:r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ozlišují světlo a tmu</a:t>
            </a:r>
            <a:endParaRPr lang="cs-CZ" sz="2000" dirty="0">
              <a:solidFill>
                <a:schemeClr val="accent4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232892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675928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chemeClr val="accent4">
                    <a:lumMod val="50000"/>
                  </a:schemeClr>
                </a:solidFill>
              </a:rPr>
              <a:t>Oko</a:t>
            </a:r>
            <a:endParaRPr lang="cs-CZ" sz="2800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182880" indent="0">
              <a:buNone/>
            </a:pPr>
            <a:r>
              <a:rPr lang="cs-CZ" sz="2000" u="sng" dirty="0" smtClean="0">
                <a:solidFill>
                  <a:schemeClr val="accent4">
                    <a:lumMod val="50000"/>
                  </a:schemeClr>
                </a:solidFill>
              </a:rPr>
              <a:t>2) čípky:</a:t>
            </a:r>
            <a:endParaRPr lang="cs-CZ" sz="2000" dirty="0" smtClean="0">
              <a:solidFill>
                <a:schemeClr val="accent4">
                  <a:lumMod val="50000"/>
                </a:schemeClr>
              </a:solidFill>
            </a:endParaRPr>
          </a:p>
          <a:p>
            <a:pPr marL="182880" indent="0">
              <a:buNone/>
            </a:pPr>
            <a:endParaRPr lang="cs-CZ" sz="2000" dirty="0">
              <a:solidFill>
                <a:schemeClr val="accent4">
                  <a:lumMod val="50000"/>
                </a:schemeClr>
              </a:solidFill>
            </a:endParaRPr>
          </a:p>
          <a:p>
            <a:pPr marL="182880" indent="0">
              <a:buNone/>
            </a:pPr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- je jich cca 5 milionů</a:t>
            </a:r>
          </a:p>
          <a:p>
            <a:pPr marL="182880" indent="0">
              <a:buNone/>
            </a:pPr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- zajišťují barevné vidění</a:t>
            </a:r>
          </a:p>
          <a:p>
            <a:pPr marL="182880" indent="0">
              <a:buNone/>
            </a:pPr>
            <a:endParaRPr lang="cs-CZ" sz="2000" dirty="0" smtClean="0">
              <a:solidFill>
                <a:schemeClr val="accent4">
                  <a:lumMod val="50000"/>
                </a:schemeClr>
              </a:solidFill>
            </a:endParaRPr>
          </a:p>
          <a:p>
            <a:pPr marL="182880" indent="0">
              <a:buNone/>
            </a:pPr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- žlutá skvrna = místo nejostřejšího vidění</a:t>
            </a:r>
          </a:p>
          <a:p>
            <a:pPr marL="182880" indent="0">
              <a:buNone/>
            </a:pPr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                      - místo, kde je nejvíce čípků</a:t>
            </a:r>
          </a:p>
          <a:p>
            <a:pPr marL="182880" indent="0">
              <a:buNone/>
            </a:pPr>
            <a:endParaRPr lang="cs-CZ" sz="2000" dirty="0">
              <a:solidFill>
                <a:schemeClr val="accent4">
                  <a:lumMod val="50000"/>
                </a:schemeClr>
              </a:solidFill>
            </a:endParaRPr>
          </a:p>
          <a:p>
            <a:pPr marL="182880" indent="0">
              <a:buNone/>
            </a:pPr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- slepá skvrna = místo, kde světlo nevnímáme </a:t>
            </a:r>
          </a:p>
          <a:p>
            <a:pPr marL="182880" indent="0">
              <a:buNone/>
            </a:pPr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                      - místo, odkud vychází zrakový nerv do mozku</a:t>
            </a:r>
            <a:endParaRPr lang="cs-CZ" sz="2000" dirty="0">
              <a:solidFill>
                <a:schemeClr val="accent4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97648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675928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chemeClr val="accent4">
                    <a:lumMod val="50000"/>
                  </a:schemeClr>
                </a:solidFill>
              </a:rPr>
              <a:t>Oko</a:t>
            </a:r>
            <a:endParaRPr lang="cs-CZ" sz="2800" dirty="0">
              <a:solidFill>
                <a:schemeClr val="accent4">
                  <a:lumMod val="50000"/>
                </a:schemeClr>
              </a:solidFill>
            </a:endParaRPr>
          </a:p>
        </p:txBody>
      </p:sp>
      <p:pic>
        <p:nvPicPr>
          <p:cNvPr id="12290" name="Picture 2" descr="H:\oko[1].gif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2060848"/>
            <a:ext cx="3600399" cy="3312368"/>
          </a:xfrm>
          <a:prstGeom prst="rect">
            <a:avLst/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779912" y="5373216"/>
            <a:ext cx="2376264" cy="2000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700" dirty="0" smtClean="0"/>
              <a:t>Zdroj: www.anatomie-lidskeho-tela.kvalitne.cz</a:t>
            </a:r>
            <a:endParaRPr lang="cs-CZ" sz="700" dirty="0"/>
          </a:p>
        </p:txBody>
      </p:sp>
    </p:spTree>
    <p:extLst>
      <p:ext uri="{BB962C8B-B14F-4D97-AF65-F5344CB8AC3E}">
        <p14:creationId xmlns:p14="http://schemas.microsoft.com/office/powerpoint/2010/main" val="18833507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1000"/>
                                        <p:tgtEl>
                                          <p:spTgt spid="122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675928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chemeClr val="accent4">
                    <a:lumMod val="50000"/>
                  </a:schemeClr>
                </a:solidFill>
              </a:rPr>
              <a:t>Oko</a:t>
            </a:r>
            <a:endParaRPr lang="cs-CZ" sz="2800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>
                <a:solidFill>
                  <a:schemeClr val="accent4">
                    <a:lumMod val="50000"/>
                  </a:schemeClr>
                </a:solidFill>
              </a:rPr>
              <a:t>n</a:t>
            </a:r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a sítnici vzniká zmenšený a převrácený obraz předmětu, na který se díváme</a:t>
            </a:r>
          </a:p>
          <a:p>
            <a:endParaRPr lang="cs-CZ" sz="2000" dirty="0">
              <a:solidFill>
                <a:schemeClr val="accent4">
                  <a:lumMod val="50000"/>
                </a:schemeClr>
              </a:solidFill>
            </a:endParaRPr>
          </a:p>
          <a:p>
            <a:r>
              <a:rPr lang="cs-CZ" sz="2000" dirty="0">
                <a:solidFill>
                  <a:schemeClr val="accent4">
                    <a:lumMod val="50000"/>
                  </a:schemeClr>
                </a:solidFill>
              </a:rPr>
              <a:t>s</a:t>
            </a:r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kutečný obraz vzniká v mozku</a:t>
            </a:r>
          </a:p>
          <a:p>
            <a:endParaRPr lang="cs-CZ" sz="2000" dirty="0">
              <a:solidFill>
                <a:schemeClr val="accent4">
                  <a:lumMod val="50000"/>
                </a:schemeClr>
              </a:solidFill>
            </a:endParaRPr>
          </a:p>
          <a:p>
            <a:endParaRPr lang="cs-CZ" sz="2000" dirty="0">
              <a:solidFill>
                <a:schemeClr val="accent4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366620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675928"/>
          </a:xfrm>
        </p:spPr>
        <p:txBody>
          <a:bodyPr>
            <a:normAutofit/>
          </a:bodyPr>
          <a:lstStyle/>
          <a:p>
            <a:pPr algn="l"/>
            <a:r>
              <a:rPr lang="cs-CZ" sz="2800" b="0" u="sng" dirty="0" smtClean="0">
                <a:solidFill>
                  <a:schemeClr val="accent4">
                    <a:lumMod val="50000"/>
                  </a:schemeClr>
                </a:solidFill>
              </a:rPr>
              <a:t>Které oční vady znáš?</a:t>
            </a:r>
            <a:endParaRPr lang="cs-CZ" sz="2800" b="0" u="sng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>
                <a:solidFill>
                  <a:schemeClr val="accent4">
                    <a:lumMod val="50000"/>
                  </a:schemeClr>
                </a:solidFill>
              </a:rPr>
              <a:t>k</a:t>
            </a:r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rátkozrakost </a:t>
            </a:r>
          </a:p>
          <a:p>
            <a:pPr marL="182880" indent="0">
              <a:buNone/>
            </a:pPr>
            <a:endParaRPr lang="cs-CZ" sz="2000" dirty="0" smtClean="0">
              <a:solidFill>
                <a:schemeClr val="accent4">
                  <a:lumMod val="50000"/>
                </a:schemeClr>
              </a:solidFill>
            </a:endParaRPr>
          </a:p>
          <a:p>
            <a:pPr marL="182880" indent="0">
              <a:buNone/>
            </a:pPr>
            <a:r>
              <a:rPr lang="cs-CZ" sz="2000" dirty="0">
                <a:solidFill>
                  <a:schemeClr val="accent4">
                    <a:lumMod val="50000"/>
                  </a:schemeClr>
                </a:solidFill>
              </a:rPr>
              <a:t> </a:t>
            </a:r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  - člověk vidí jasně předměty nablízku</a:t>
            </a:r>
          </a:p>
          <a:p>
            <a:pPr marL="182880" indent="0">
              <a:buNone/>
            </a:pPr>
            <a:r>
              <a:rPr lang="cs-CZ" sz="2000" dirty="0">
                <a:solidFill>
                  <a:schemeClr val="accent4">
                    <a:lumMod val="50000"/>
                  </a:schemeClr>
                </a:solidFill>
              </a:rPr>
              <a:t> </a:t>
            </a:r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  - vzdálené předměty jsou nejasné – jejich obraz se vytváří  </a:t>
            </a:r>
          </a:p>
          <a:p>
            <a:pPr marL="182880" indent="0">
              <a:buNone/>
            </a:pPr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                                                        </a:t>
            </a:r>
            <a:r>
              <a:rPr lang="cs-CZ" sz="2000" u="sng" dirty="0" smtClean="0">
                <a:solidFill>
                  <a:schemeClr val="accent4">
                    <a:lumMod val="50000"/>
                  </a:schemeClr>
                </a:solidFill>
              </a:rPr>
              <a:t>před sítnicí</a:t>
            </a:r>
          </a:p>
          <a:p>
            <a:pPr marL="182880" indent="0">
              <a:buNone/>
            </a:pPr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 </a:t>
            </a:r>
          </a:p>
          <a:p>
            <a:pPr marL="182880" indent="0">
              <a:buNone/>
            </a:pPr>
            <a:r>
              <a:rPr lang="cs-CZ" sz="2000" dirty="0">
                <a:solidFill>
                  <a:schemeClr val="accent4">
                    <a:lumMod val="50000"/>
                  </a:schemeClr>
                </a:solidFill>
              </a:rPr>
              <a:t> </a:t>
            </a:r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        </a:t>
            </a:r>
            <a:endParaRPr lang="cs-CZ" sz="2000" dirty="0">
              <a:solidFill>
                <a:schemeClr val="accent4">
                  <a:lumMod val="50000"/>
                </a:schemeClr>
              </a:solidFill>
            </a:endParaRPr>
          </a:p>
        </p:txBody>
      </p:sp>
      <p:pic>
        <p:nvPicPr>
          <p:cNvPr id="9218" name="Picture 2" descr="H:\Krátkozrakost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3407" y="3729257"/>
            <a:ext cx="3960440" cy="2285231"/>
          </a:xfrm>
          <a:prstGeom prst="rect">
            <a:avLst/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767583" y="6014488"/>
            <a:ext cx="2376264" cy="2000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700" dirty="0" smtClean="0"/>
              <a:t>Zdroj: www.anatomie-lidskeho-tela.kvalitne.cz</a:t>
            </a:r>
            <a:endParaRPr lang="cs-CZ" sz="700" dirty="0"/>
          </a:p>
        </p:txBody>
      </p:sp>
    </p:spTree>
    <p:extLst>
      <p:ext uri="{BB962C8B-B14F-4D97-AF65-F5344CB8AC3E}">
        <p14:creationId xmlns:p14="http://schemas.microsoft.com/office/powerpoint/2010/main" val="27649817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5" dur="10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675928"/>
          </a:xfrm>
        </p:spPr>
        <p:txBody>
          <a:bodyPr>
            <a:normAutofit/>
          </a:bodyPr>
          <a:lstStyle/>
          <a:p>
            <a:pPr algn="l"/>
            <a:r>
              <a:rPr lang="cs-CZ" sz="2800" b="0" u="sng" dirty="0" smtClean="0">
                <a:solidFill>
                  <a:schemeClr val="accent4">
                    <a:lumMod val="50000"/>
                  </a:schemeClr>
                </a:solidFill>
              </a:rPr>
              <a:t>Které oční vady znáš?</a:t>
            </a:r>
            <a:endParaRPr lang="cs-CZ" sz="2800" b="0" u="sng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>
                <a:solidFill>
                  <a:schemeClr val="accent4">
                    <a:lumMod val="50000"/>
                  </a:schemeClr>
                </a:solidFill>
              </a:rPr>
              <a:t>dalekozrakost</a:t>
            </a:r>
          </a:p>
          <a:p>
            <a:pPr marL="182880" indent="0">
              <a:buNone/>
            </a:pPr>
            <a:endParaRPr lang="cs-CZ" sz="2000" dirty="0">
              <a:solidFill>
                <a:schemeClr val="accent4">
                  <a:lumMod val="50000"/>
                </a:schemeClr>
              </a:solidFill>
            </a:endParaRPr>
          </a:p>
          <a:p>
            <a:pPr marL="182880" indent="0">
              <a:buNone/>
            </a:pPr>
            <a:r>
              <a:rPr lang="cs-CZ" sz="2000" dirty="0">
                <a:solidFill>
                  <a:schemeClr val="accent4">
                    <a:lumMod val="50000"/>
                  </a:schemeClr>
                </a:solidFill>
              </a:rPr>
              <a:t>   - člověk vidí jasně předměty v dálce</a:t>
            </a:r>
          </a:p>
          <a:p>
            <a:pPr marL="182880" indent="0">
              <a:buNone/>
            </a:pPr>
            <a:r>
              <a:rPr lang="cs-CZ" sz="2000" dirty="0">
                <a:solidFill>
                  <a:schemeClr val="accent4">
                    <a:lumMod val="50000"/>
                  </a:schemeClr>
                </a:solidFill>
              </a:rPr>
              <a:t>   - blízké předměty jsou nejasné – jejich obraz se tvoří </a:t>
            </a:r>
            <a:r>
              <a:rPr lang="cs-CZ" sz="2000" u="sng" dirty="0">
                <a:solidFill>
                  <a:schemeClr val="accent4">
                    <a:lumMod val="50000"/>
                  </a:schemeClr>
                </a:solidFill>
              </a:rPr>
              <a:t>za </a:t>
            </a:r>
            <a:r>
              <a:rPr lang="cs-CZ" sz="2000" dirty="0">
                <a:solidFill>
                  <a:schemeClr val="accent4">
                    <a:lumMod val="50000"/>
                  </a:schemeClr>
                </a:solidFill>
              </a:rPr>
              <a:t> </a:t>
            </a:r>
          </a:p>
          <a:p>
            <a:pPr marL="182880" indent="0">
              <a:buNone/>
            </a:pPr>
            <a:r>
              <a:rPr lang="cs-CZ" sz="2000" dirty="0">
                <a:solidFill>
                  <a:schemeClr val="accent4">
                    <a:lumMod val="50000"/>
                  </a:schemeClr>
                </a:solidFill>
              </a:rPr>
              <a:t>                                                   </a:t>
            </a:r>
            <a:r>
              <a:rPr lang="cs-CZ" sz="2000" u="sng" dirty="0">
                <a:solidFill>
                  <a:schemeClr val="accent4">
                    <a:lumMod val="50000"/>
                  </a:schemeClr>
                </a:solidFill>
              </a:rPr>
              <a:t>sítnicí</a:t>
            </a:r>
            <a:r>
              <a:rPr lang="cs-CZ" sz="2000" dirty="0">
                <a:solidFill>
                  <a:schemeClr val="accent4">
                    <a:lumMod val="50000"/>
                  </a:schemeClr>
                </a:solidFill>
              </a:rPr>
              <a:t> </a:t>
            </a:r>
          </a:p>
          <a:p>
            <a:pPr marL="182880" indent="0">
              <a:buNone/>
            </a:pPr>
            <a:endParaRPr lang="cs-CZ" sz="2000" dirty="0">
              <a:solidFill>
                <a:schemeClr val="accent4">
                  <a:lumMod val="50000"/>
                </a:schemeClr>
              </a:solidFill>
            </a:endParaRPr>
          </a:p>
        </p:txBody>
      </p:sp>
      <p:pic>
        <p:nvPicPr>
          <p:cNvPr id="10242" name="Picture 2" descr="H:\Dalekozrakost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3645024"/>
            <a:ext cx="4024288" cy="2357239"/>
          </a:xfrm>
          <a:prstGeom prst="rect">
            <a:avLst/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763640" y="6002263"/>
            <a:ext cx="2376264" cy="2000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700" dirty="0" smtClean="0"/>
              <a:t>Zdroj: www.anatomie-lidskeho-tela.kvalitne.cz</a:t>
            </a:r>
            <a:endParaRPr lang="cs-CZ" sz="700" dirty="0"/>
          </a:p>
        </p:txBody>
      </p:sp>
    </p:spTree>
    <p:extLst>
      <p:ext uri="{BB962C8B-B14F-4D97-AF65-F5344CB8AC3E}">
        <p14:creationId xmlns:p14="http://schemas.microsoft.com/office/powerpoint/2010/main" val="920858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5" dur="1000"/>
                                        <p:tgtEl>
                                          <p:spTgt spid="102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675928"/>
          </a:xfrm>
        </p:spPr>
        <p:txBody>
          <a:bodyPr>
            <a:normAutofit/>
          </a:bodyPr>
          <a:lstStyle/>
          <a:p>
            <a:pPr algn="l"/>
            <a:r>
              <a:rPr lang="cs-CZ" sz="2800" b="0" u="sng" smtClean="0">
                <a:solidFill>
                  <a:schemeClr val="accent4">
                    <a:lumMod val="50000"/>
                  </a:schemeClr>
                </a:solidFill>
              </a:rPr>
              <a:t>Pokuste se formulovat pravidla </a:t>
            </a:r>
            <a:r>
              <a:rPr lang="cs-CZ" sz="2800" b="0" u="sng" dirty="0" smtClean="0">
                <a:solidFill>
                  <a:schemeClr val="accent4">
                    <a:lumMod val="50000"/>
                  </a:schemeClr>
                </a:solidFill>
              </a:rPr>
              <a:t>pro zdravé oči:</a:t>
            </a:r>
            <a:endParaRPr lang="cs-CZ" sz="2800" b="0" u="sng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>
                <a:solidFill>
                  <a:schemeClr val="accent4">
                    <a:lumMod val="50000"/>
                  </a:schemeClr>
                </a:solidFill>
              </a:rPr>
              <a:t>p</a:t>
            </a:r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ři jakýchkoli očních potížích vyhledáme lékaře</a:t>
            </a:r>
          </a:p>
          <a:p>
            <a:endParaRPr lang="cs-CZ" sz="2000" dirty="0" smtClean="0">
              <a:solidFill>
                <a:schemeClr val="accent4">
                  <a:lumMod val="50000"/>
                </a:schemeClr>
              </a:solidFill>
            </a:endParaRPr>
          </a:p>
          <a:p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chráníme oči před úrazem</a:t>
            </a:r>
            <a:endParaRPr lang="cs-CZ" sz="2000" dirty="0">
              <a:solidFill>
                <a:schemeClr val="accent4">
                  <a:lumMod val="50000"/>
                </a:schemeClr>
              </a:solidFill>
            </a:endParaRPr>
          </a:p>
          <a:p>
            <a:endParaRPr lang="cs-CZ" sz="2000" dirty="0">
              <a:solidFill>
                <a:schemeClr val="accent4">
                  <a:lumMod val="50000"/>
                </a:schemeClr>
              </a:solidFill>
            </a:endParaRPr>
          </a:p>
          <a:p>
            <a:r>
              <a:rPr lang="cs-CZ" sz="2000" dirty="0">
                <a:solidFill>
                  <a:schemeClr val="accent4">
                    <a:lumMod val="50000"/>
                  </a:schemeClr>
                </a:solidFill>
              </a:rPr>
              <a:t>c</a:t>
            </a:r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hráníme oči před vniknutím prachu a cizích těles</a:t>
            </a:r>
          </a:p>
          <a:p>
            <a:endParaRPr lang="cs-CZ" sz="2000" dirty="0">
              <a:solidFill>
                <a:schemeClr val="accent4">
                  <a:lumMod val="50000"/>
                </a:schemeClr>
              </a:solidFill>
            </a:endParaRPr>
          </a:p>
          <a:p>
            <a:r>
              <a:rPr lang="cs-CZ" sz="2000" dirty="0">
                <a:solidFill>
                  <a:schemeClr val="accent4">
                    <a:lumMod val="50000"/>
                  </a:schemeClr>
                </a:solidFill>
              </a:rPr>
              <a:t>n</a:t>
            </a:r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edíváme se do slunce ani jiných zdrojů světla přímo</a:t>
            </a:r>
          </a:p>
          <a:p>
            <a:endParaRPr lang="cs-CZ" sz="2000" dirty="0">
              <a:solidFill>
                <a:schemeClr val="accent4">
                  <a:lumMod val="50000"/>
                </a:schemeClr>
              </a:solidFill>
            </a:endParaRPr>
          </a:p>
          <a:p>
            <a:r>
              <a:rPr lang="cs-CZ" sz="2000" dirty="0">
                <a:solidFill>
                  <a:schemeClr val="accent4">
                    <a:lumMod val="50000"/>
                  </a:schemeClr>
                </a:solidFill>
              </a:rPr>
              <a:t>n</a:t>
            </a:r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epracujeme při nedostatečném ani při nadměrném osvětlení</a:t>
            </a:r>
          </a:p>
          <a:p>
            <a:endParaRPr lang="cs-CZ" sz="2000" dirty="0">
              <a:solidFill>
                <a:schemeClr val="accent4">
                  <a:lumMod val="50000"/>
                </a:schemeClr>
              </a:solidFill>
            </a:endParaRPr>
          </a:p>
          <a:p>
            <a:r>
              <a:rPr lang="cs-CZ" sz="2000" dirty="0">
                <a:solidFill>
                  <a:schemeClr val="accent4">
                    <a:lumMod val="50000"/>
                  </a:schemeClr>
                </a:solidFill>
              </a:rPr>
              <a:t>v</a:t>
            </a:r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yhýbáme se dlouhodobému sledování obrazovky či monitoru</a:t>
            </a:r>
            <a:endParaRPr lang="cs-CZ" sz="2000" dirty="0">
              <a:solidFill>
                <a:schemeClr val="accent4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748935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675928"/>
          </a:xfrm>
        </p:spPr>
        <p:txBody>
          <a:bodyPr>
            <a:normAutofit/>
          </a:bodyPr>
          <a:lstStyle/>
          <a:p>
            <a:pPr algn="l"/>
            <a:r>
              <a:rPr lang="cs-CZ" sz="2800" b="0" u="sng" dirty="0" smtClean="0">
                <a:solidFill>
                  <a:schemeClr val="accent4">
                    <a:lumMod val="50000"/>
                  </a:schemeClr>
                </a:solidFill>
              </a:rPr>
              <a:t>Použitá literatura a zdroje:</a:t>
            </a:r>
            <a:endParaRPr lang="cs-CZ" sz="2800" b="0" u="sng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182880" indent="0">
              <a:buNone/>
            </a:pPr>
            <a:r>
              <a:rPr lang="cs-CZ" sz="1200" dirty="0">
                <a:solidFill>
                  <a:schemeClr val="accent4">
                    <a:lumMod val="50000"/>
                  </a:schemeClr>
                </a:solidFill>
              </a:rPr>
              <a:t>KVASNIČKOVÁ, D. a kol. </a:t>
            </a:r>
            <a:r>
              <a:rPr lang="cs-CZ" sz="1200" i="1" dirty="0">
                <a:solidFill>
                  <a:schemeClr val="accent4">
                    <a:lumMod val="50000"/>
                  </a:schemeClr>
                </a:solidFill>
              </a:rPr>
              <a:t>Ekologický přírodopis pro 8. ročník základní školy a nižší ročníky víceletých  </a:t>
            </a:r>
          </a:p>
          <a:p>
            <a:pPr marL="182880" indent="0">
              <a:buNone/>
            </a:pPr>
            <a:r>
              <a:rPr lang="cs-CZ" sz="1200" i="1" dirty="0">
                <a:solidFill>
                  <a:schemeClr val="accent4">
                    <a:lumMod val="50000"/>
                  </a:schemeClr>
                </a:solidFill>
              </a:rPr>
              <a:t>                                    gymnázií.</a:t>
            </a:r>
            <a:r>
              <a:rPr lang="cs-CZ" sz="1200" dirty="0">
                <a:solidFill>
                  <a:schemeClr val="accent4">
                    <a:lumMod val="50000"/>
                  </a:schemeClr>
                </a:solidFill>
              </a:rPr>
              <a:t> Praha : Fortuna, 1999.</a:t>
            </a:r>
          </a:p>
          <a:p>
            <a:pPr marL="182880" indent="0">
              <a:buNone/>
            </a:pPr>
            <a:endParaRPr lang="cs-CZ" sz="1200" dirty="0">
              <a:solidFill>
                <a:schemeClr val="accent4">
                  <a:lumMod val="50000"/>
                </a:schemeClr>
              </a:solidFill>
            </a:endParaRPr>
          </a:p>
          <a:p>
            <a:pPr marL="182880" indent="0">
              <a:buNone/>
            </a:pPr>
            <a:r>
              <a:rPr lang="cs-CZ" sz="1200" dirty="0">
                <a:solidFill>
                  <a:schemeClr val="accent4">
                    <a:lumMod val="50000"/>
                  </a:schemeClr>
                </a:solidFill>
              </a:rPr>
              <a:t>ČERNÍK V. – BIČÍK, V. – MARTINEC, Z. </a:t>
            </a:r>
            <a:r>
              <a:rPr lang="cs-CZ" sz="1200" i="1" dirty="0">
                <a:solidFill>
                  <a:schemeClr val="accent4">
                    <a:lumMod val="50000"/>
                  </a:schemeClr>
                </a:solidFill>
              </a:rPr>
              <a:t>Přírodopis 3. Biologie člověka se základy etologie a genetiky.</a:t>
            </a:r>
            <a:r>
              <a:rPr lang="cs-CZ" sz="1200" dirty="0">
                <a:solidFill>
                  <a:schemeClr val="accent4">
                    <a:lumMod val="50000"/>
                  </a:schemeClr>
                </a:solidFill>
              </a:rPr>
              <a:t> </a:t>
            </a:r>
          </a:p>
          <a:p>
            <a:pPr marL="182880" indent="0">
              <a:buNone/>
            </a:pPr>
            <a:r>
              <a:rPr lang="cs-CZ" sz="1200" i="1" dirty="0">
                <a:solidFill>
                  <a:schemeClr val="accent4">
                    <a:lumMod val="50000"/>
                  </a:schemeClr>
                </a:solidFill>
              </a:rPr>
              <a:t>                                                         </a:t>
            </a:r>
            <a:r>
              <a:rPr lang="cs-CZ" sz="1200" dirty="0">
                <a:solidFill>
                  <a:schemeClr val="accent4">
                    <a:lumMod val="50000"/>
                  </a:schemeClr>
                </a:solidFill>
              </a:rPr>
              <a:t>Praha : SPN, 1998.</a:t>
            </a:r>
            <a:r>
              <a:rPr lang="cs-CZ" sz="1200" i="1" dirty="0">
                <a:solidFill>
                  <a:schemeClr val="accent4">
                    <a:lumMod val="50000"/>
                  </a:schemeClr>
                </a:solidFill>
              </a:rPr>
              <a:t> </a:t>
            </a:r>
            <a:endParaRPr lang="cs-CZ" sz="1200" dirty="0">
              <a:solidFill>
                <a:schemeClr val="accent4">
                  <a:lumMod val="50000"/>
                </a:schemeClr>
              </a:solidFill>
            </a:endParaRPr>
          </a:p>
          <a:p>
            <a:pPr marL="182880" indent="0">
              <a:buNone/>
            </a:pPr>
            <a:endParaRPr lang="cs-CZ" sz="1200" dirty="0">
              <a:solidFill>
                <a:schemeClr val="accent4">
                  <a:lumMod val="50000"/>
                </a:schemeClr>
              </a:solidFill>
            </a:endParaRPr>
          </a:p>
          <a:p>
            <a:pPr marL="182880" indent="0">
              <a:buNone/>
            </a:pPr>
            <a:r>
              <a:rPr lang="cs-CZ" sz="1200" dirty="0">
                <a:solidFill>
                  <a:schemeClr val="accent4">
                    <a:lumMod val="50000"/>
                  </a:schemeClr>
                </a:solidFill>
              </a:rPr>
              <a:t>JELÍNEK, J. – ZICHÁČEK, V. </a:t>
            </a:r>
            <a:r>
              <a:rPr lang="cs-CZ" sz="1200" i="1" dirty="0">
                <a:solidFill>
                  <a:schemeClr val="accent4">
                    <a:lumMod val="50000"/>
                  </a:schemeClr>
                </a:solidFill>
              </a:rPr>
              <a:t>Biologie pro střední školy gymnazijního typu.</a:t>
            </a:r>
            <a:r>
              <a:rPr lang="cs-CZ" sz="1200" dirty="0">
                <a:solidFill>
                  <a:schemeClr val="accent4">
                    <a:lumMod val="50000"/>
                  </a:schemeClr>
                </a:solidFill>
              </a:rPr>
              <a:t> Olomouc : Fin </a:t>
            </a:r>
          </a:p>
          <a:p>
            <a:pPr marL="182880" indent="0">
              <a:buNone/>
            </a:pPr>
            <a:r>
              <a:rPr lang="cs-CZ" sz="1200" dirty="0">
                <a:solidFill>
                  <a:schemeClr val="accent4">
                    <a:lumMod val="50000"/>
                  </a:schemeClr>
                </a:solidFill>
              </a:rPr>
              <a:t>                                         </a:t>
            </a:r>
            <a:r>
              <a:rPr lang="cs-CZ" sz="1200" dirty="0" err="1">
                <a:solidFill>
                  <a:schemeClr val="accent4">
                    <a:lumMod val="50000"/>
                  </a:schemeClr>
                </a:solidFill>
              </a:rPr>
              <a:t>publishing</a:t>
            </a:r>
            <a:r>
              <a:rPr lang="cs-CZ" sz="1200" dirty="0">
                <a:solidFill>
                  <a:schemeClr val="accent4">
                    <a:lumMod val="50000"/>
                  </a:schemeClr>
                </a:solidFill>
              </a:rPr>
              <a:t>, 1996.</a:t>
            </a:r>
          </a:p>
          <a:p>
            <a:pPr marL="182880" indent="0">
              <a:buNone/>
            </a:pPr>
            <a:endParaRPr lang="cs-CZ" sz="1200" dirty="0">
              <a:solidFill>
                <a:schemeClr val="accent4">
                  <a:lumMod val="50000"/>
                </a:schemeClr>
              </a:solidFill>
            </a:endParaRPr>
          </a:p>
          <a:p>
            <a:pPr marL="182880" indent="0">
              <a:buNone/>
            </a:pPr>
            <a:r>
              <a:rPr lang="cs-CZ" sz="1200" dirty="0">
                <a:solidFill>
                  <a:schemeClr val="accent4">
                    <a:lumMod val="50000"/>
                  </a:schemeClr>
                </a:solidFill>
              </a:rPr>
              <a:t>NOVOTNÝ, I. – HRUŠKA, M. </a:t>
            </a:r>
            <a:r>
              <a:rPr lang="cs-CZ" sz="1200" i="1" dirty="0">
                <a:solidFill>
                  <a:schemeClr val="accent4">
                    <a:lumMod val="50000"/>
                  </a:schemeClr>
                </a:solidFill>
              </a:rPr>
              <a:t>Biologie člověka pro gymnázia. </a:t>
            </a:r>
            <a:r>
              <a:rPr lang="cs-CZ" sz="1200" dirty="0">
                <a:solidFill>
                  <a:schemeClr val="accent4">
                    <a:lumMod val="50000"/>
                  </a:schemeClr>
                </a:solidFill>
              </a:rPr>
              <a:t>Praha : Fortuna, 1995.</a:t>
            </a:r>
          </a:p>
          <a:p>
            <a:pPr marL="182880" indent="0">
              <a:buNone/>
            </a:pPr>
            <a:endParaRPr lang="cs-CZ" sz="1200" dirty="0">
              <a:solidFill>
                <a:schemeClr val="accent4">
                  <a:lumMod val="50000"/>
                </a:schemeClr>
              </a:solidFill>
            </a:endParaRPr>
          </a:p>
          <a:p>
            <a:pPr marL="182880" indent="0">
              <a:buNone/>
            </a:pPr>
            <a:r>
              <a:rPr lang="cs-CZ" sz="1200" dirty="0">
                <a:solidFill>
                  <a:schemeClr val="accent4">
                    <a:lumMod val="50000"/>
                  </a:schemeClr>
                </a:solidFill>
              </a:rPr>
              <a:t>ROSYPAL, S. a kol. </a:t>
            </a:r>
            <a:r>
              <a:rPr lang="cs-CZ" sz="1200" i="1" dirty="0">
                <a:solidFill>
                  <a:schemeClr val="accent4">
                    <a:lumMod val="50000"/>
                  </a:schemeClr>
                </a:solidFill>
              </a:rPr>
              <a:t>Přehled biologie.</a:t>
            </a:r>
            <a:r>
              <a:rPr lang="cs-CZ" sz="1200" dirty="0">
                <a:solidFill>
                  <a:schemeClr val="accent4">
                    <a:lumMod val="50000"/>
                  </a:schemeClr>
                </a:solidFill>
              </a:rPr>
              <a:t> Praha : </a:t>
            </a:r>
            <a:r>
              <a:rPr lang="cs-CZ" sz="1200" dirty="0" err="1">
                <a:solidFill>
                  <a:schemeClr val="accent4">
                    <a:lumMod val="50000"/>
                  </a:schemeClr>
                </a:solidFill>
              </a:rPr>
              <a:t>Scientia</a:t>
            </a:r>
            <a:r>
              <a:rPr lang="cs-CZ" sz="1200" dirty="0">
                <a:solidFill>
                  <a:schemeClr val="accent4">
                    <a:lumMod val="50000"/>
                  </a:schemeClr>
                </a:solidFill>
              </a:rPr>
              <a:t>, 1998.</a:t>
            </a:r>
          </a:p>
          <a:p>
            <a:pPr marL="182880" indent="0">
              <a:buNone/>
            </a:pPr>
            <a:endParaRPr lang="cs-CZ" sz="1200" dirty="0">
              <a:solidFill>
                <a:schemeClr val="accent4">
                  <a:lumMod val="50000"/>
                </a:schemeClr>
              </a:solidFill>
            </a:endParaRPr>
          </a:p>
          <a:p>
            <a:pPr marL="182880" indent="0">
              <a:buNone/>
            </a:pPr>
            <a:r>
              <a:rPr lang="cs-CZ" sz="1200" dirty="0">
                <a:solidFill>
                  <a:schemeClr val="accent4">
                    <a:lumMod val="50000"/>
                  </a:schemeClr>
                </a:solidFill>
                <a:hlinkClick r:id="rId2"/>
              </a:rPr>
              <a:t>www.wikipedie.cz</a:t>
            </a:r>
            <a:endParaRPr lang="cs-CZ" sz="1200" dirty="0">
              <a:solidFill>
                <a:schemeClr val="accent4">
                  <a:lumMod val="50000"/>
                </a:schemeClr>
              </a:solidFill>
            </a:endParaRPr>
          </a:p>
          <a:p>
            <a:pPr marL="182880" indent="0">
              <a:buNone/>
            </a:pPr>
            <a:endParaRPr lang="cs-CZ" sz="1200" dirty="0">
              <a:solidFill>
                <a:schemeClr val="accent4">
                  <a:lumMod val="50000"/>
                </a:schemeClr>
              </a:solidFill>
            </a:endParaRPr>
          </a:p>
          <a:p>
            <a:pPr marL="182880" indent="0">
              <a:buNone/>
            </a:pPr>
            <a:r>
              <a:rPr lang="cs-CZ" sz="1200" dirty="0">
                <a:solidFill>
                  <a:schemeClr val="accent4">
                    <a:lumMod val="50000"/>
                  </a:schemeClr>
                </a:solidFill>
                <a:hlinkClick r:id="rId3"/>
              </a:rPr>
              <a:t>www.google.cz</a:t>
            </a:r>
            <a:endParaRPr lang="cs-CZ" sz="1200" dirty="0">
              <a:solidFill>
                <a:schemeClr val="accent4">
                  <a:lumMod val="50000"/>
                </a:schemeClr>
              </a:solidFill>
            </a:endParaRPr>
          </a:p>
          <a:p>
            <a:pPr marL="182880" indent="0">
              <a:buNone/>
            </a:pPr>
            <a:endParaRPr lang="cs-CZ" sz="1200" dirty="0">
              <a:solidFill>
                <a:schemeClr val="accent4">
                  <a:lumMod val="50000"/>
                </a:schemeClr>
              </a:solidFill>
            </a:endParaRPr>
          </a:p>
          <a:p>
            <a:pPr marL="182880" indent="0">
              <a:buNone/>
            </a:pPr>
            <a:endParaRPr lang="cs-CZ" sz="1200" dirty="0">
              <a:solidFill>
                <a:schemeClr val="accent4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5712833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arnival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Carnival">
      <a:majorFont>
        <a:latin typeface="Bodoni MT"/>
        <a:ea typeface=""/>
        <a:cs typeface=""/>
        <a:font script="Cyrl" typeface="Times New Roman"/>
        <a:font script="Grek" typeface="Times New Roman"/>
        <a:font script="Jpan" typeface="HG明朝E"/>
        <a:font script="Hang" typeface="HY목각파임B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Verdana"/>
        <a:ea typeface=""/>
        <a:cs typeface=""/>
        <a:font script="Jpan" typeface="ＭＳ Ｐゴシック"/>
        <a:font script="Hang" typeface="맑은 고딕"/>
        <a:font script="Hans" typeface="华文楷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Carnival">
      <a: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tint val="75000"/>
                <a:satMod val="170000"/>
              </a:schemeClr>
            </a:gs>
            <a:gs pos="37000">
              <a:schemeClr val="phClr">
                <a:tint val="50000"/>
                <a:satMod val="180000"/>
              </a:schemeClr>
            </a:gs>
            <a:gs pos="50000">
              <a:schemeClr val="phClr">
                <a:tint val="46000"/>
                <a:satMod val="180000"/>
              </a:schemeClr>
            </a:gs>
            <a:gs pos="64000">
              <a:schemeClr val="phClr">
                <a:tint val="50000"/>
                <a:satMod val="180000"/>
              </a:schemeClr>
            </a:gs>
            <a:gs pos="100000">
              <a:schemeClr val="phClr">
                <a:tint val="75000"/>
                <a:satMod val="17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hade val="35000"/>
                <a:satMod val="190000"/>
              </a:schemeClr>
            </a:gs>
            <a:gs pos="30000">
              <a:schemeClr val="phClr">
                <a:shade val="64000"/>
                <a:satMod val="165000"/>
              </a:schemeClr>
            </a:gs>
            <a:gs pos="46000">
              <a:schemeClr val="phClr">
                <a:shade val="74000"/>
                <a:satMod val="165000"/>
              </a:schemeClr>
            </a:gs>
            <a:gs pos="56000">
              <a:schemeClr val="phClr">
                <a:shade val="74000"/>
                <a:satMod val="165000"/>
              </a:schemeClr>
            </a:gs>
            <a:gs pos="70000">
              <a:schemeClr val="phClr">
                <a:shade val="64000"/>
                <a:satMod val="165000"/>
              </a:schemeClr>
            </a:gs>
            <a:gs pos="100000">
              <a:schemeClr val="phClr">
                <a:shade val="35000"/>
                <a:satMod val="190000"/>
              </a:schemeClr>
            </a:gs>
          </a:gsLst>
          <a:lin ang="5400000" scaled="0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54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000" dir="54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000" dir="540000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contrasting" dir="tr">
              <a:rot lat="0" lon="0" rev="7000000"/>
            </a:lightRig>
          </a:scene3d>
          <a:sp3d prstMaterial="powder">
            <a:bevelT w="110000" h="50000"/>
          </a:sp3d>
        </a:effectStyle>
      </a:effectStyleLst>
      <a:bg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shade val="68000"/>
                <a:satMod val="150000"/>
              </a:schemeClr>
            </a:gs>
            <a:gs pos="40000">
              <a:schemeClr val="phClr">
                <a:tint val="90000"/>
                <a:satMod val="220000"/>
              </a:schemeClr>
            </a:gs>
            <a:gs pos="50000">
              <a:schemeClr val="phClr">
                <a:tint val="86500"/>
                <a:satMod val="255000"/>
              </a:schemeClr>
            </a:gs>
            <a:gs pos="53000">
              <a:schemeClr val="phClr">
                <a:tint val="86500"/>
                <a:satMod val="255000"/>
              </a:schemeClr>
            </a:gs>
            <a:gs pos="62000">
              <a:schemeClr val="phClr">
                <a:tint val="90000"/>
                <a:satMod val="220000"/>
              </a:schemeClr>
            </a:gs>
            <a:gs pos="100000">
              <a:schemeClr val="phClr">
                <a:shade val="68000"/>
                <a:satMod val="15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190000"/>
              </a:schemeClr>
              <a:schemeClr val="phClr">
                <a:shade val="78000"/>
                <a:satMod val="18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Karnevalový motiv</Template>
  <TotalTime>721</TotalTime>
  <Words>736</Words>
  <Application>Microsoft Office PowerPoint</Application>
  <PresentationFormat>Předvádění na obrazovce (4:3)</PresentationFormat>
  <Paragraphs>186</Paragraphs>
  <Slides>18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Carnival</vt:lpstr>
      <vt:lpstr>Prezentace aplikace PowerPoint</vt:lpstr>
      <vt:lpstr> POMOCÍ ČEHO VNÍMÁME OKOLNÍ SVĚT???                                                                                                                                                                              Mgr. Tereza Pasecká</vt:lpstr>
      <vt:lpstr>Prezentace aplikace PowerPoint</vt:lpstr>
      <vt:lpstr>Ústrojí zraku</vt:lpstr>
      <vt:lpstr>Oko</vt:lpstr>
      <vt:lpstr>Oko</vt:lpstr>
      <vt:lpstr>Oko</vt:lpstr>
      <vt:lpstr>Oko</vt:lpstr>
      <vt:lpstr>Oko</vt:lpstr>
      <vt:lpstr>Oko</vt:lpstr>
      <vt:lpstr>Oko</vt:lpstr>
      <vt:lpstr>Oko</vt:lpstr>
      <vt:lpstr>Oko</vt:lpstr>
      <vt:lpstr>Oko</vt:lpstr>
      <vt:lpstr>Které oční vady znáš?</vt:lpstr>
      <vt:lpstr>Které oční vady znáš?</vt:lpstr>
      <vt:lpstr>Pokuste se formulovat pravidla pro zdravé oči:</vt:lpstr>
      <vt:lpstr>Použitá literatura a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OEM</dc:creator>
  <cp:lastModifiedBy>OEM</cp:lastModifiedBy>
  <cp:revision>94</cp:revision>
  <dcterms:created xsi:type="dcterms:W3CDTF">2011-08-23T08:57:17Z</dcterms:created>
  <dcterms:modified xsi:type="dcterms:W3CDTF">2012-09-02T21:01:37Z</dcterms:modified>
</cp:coreProperties>
</file>